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1500" ContentType="image/jpeg"/>
  <Default Extension="png&amp;ehk=JW" ContentType="image/png"/>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8.jpg" ContentType="image/jpeg"/>
  <Override PartName="/ppt/media/image39.jpg" ContentType="image/jpeg"/>
  <Override PartName="/ppt/media/image41.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media/image181.jpg" ContentType="image/jpeg"/>
  <Override PartName="/ppt/media/image182.jpg" ContentType="image/jpeg"/>
  <Override PartName="/ppt/media/image184.jpg" ContentType="image/jpeg"/>
  <Override PartName="/ppt/media/image186.jpg" ContentType="image/jpeg"/>
  <Override PartName="/ppt/media/image189.jpg" ContentType="image/jpeg"/>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media/image277.jpg" ContentType="image/jpeg"/>
  <Override PartName="/ppt/media/image27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204"/>
  </p:notesMasterIdLst>
  <p:sldIdLst>
    <p:sldId id="256" r:id="rId2"/>
    <p:sldId id="257" r:id="rId3"/>
    <p:sldId id="338" r:id="rId4"/>
    <p:sldId id="476" r:id="rId5"/>
    <p:sldId id="330" r:id="rId6"/>
    <p:sldId id="366" r:id="rId7"/>
    <p:sldId id="331" r:id="rId8"/>
    <p:sldId id="492" r:id="rId9"/>
    <p:sldId id="483" r:id="rId10"/>
    <p:sldId id="493" r:id="rId11"/>
    <p:sldId id="486" r:id="rId12"/>
    <p:sldId id="332" r:id="rId13"/>
    <p:sldId id="334" r:id="rId14"/>
    <p:sldId id="333" r:id="rId15"/>
    <p:sldId id="484" r:id="rId16"/>
    <p:sldId id="336" r:id="rId17"/>
    <p:sldId id="485" r:id="rId18"/>
    <p:sldId id="494" r:id="rId19"/>
    <p:sldId id="337" r:id="rId20"/>
    <p:sldId id="260" r:id="rId21"/>
    <p:sldId id="269" r:id="rId22"/>
    <p:sldId id="270" r:id="rId23"/>
    <p:sldId id="339" r:id="rId24"/>
    <p:sldId id="268" r:id="rId25"/>
    <p:sldId id="264" r:id="rId26"/>
    <p:sldId id="272" r:id="rId27"/>
    <p:sldId id="273" r:id="rId28"/>
    <p:sldId id="274" r:id="rId29"/>
    <p:sldId id="369" r:id="rId30"/>
    <p:sldId id="275" r:id="rId31"/>
    <p:sldId id="495" r:id="rId32"/>
    <p:sldId id="368" r:id="rId33"/>
    <p:sldId id="271" r:id="rId34"/>
    <p:sldId id="385" r:id="rId35"/>
    <p:sldId id="496" r:id="rId36"/>
    <p:sldId id="386" r:id="rId37"/>
    <p:sldId id="387" r:id="rId38"/>
    <p:sldId id="278" r:id="rId39"/>
    <p:sldId id="262" r:id="rId40"/>
    <p:sldId id="263" r:id="rId41"/>
    <p:sldId id="276" r:id="rId42"/>
    <p:sldId id="265" r:id="rId43"/>
    <p:sldId id="277" r:id="rId44"/>
    <p:sldId id="325" r:id="rId45"/>
    <p:sldId id="279" r:id="rId46"/>
    <p:sldId id="280" r:id="rId47"/>
    <p:sldId id="471" r:id="rId48"/>
    <p:sldId id="282" r:id="rId49"/>
    <p:sldId id="285" r:id="rId50"/>
    <p:sldId id="286" r:id="rId51"/>
    <p:sldId id="288" r:id="rId52"/>
    <p:sldId id="482" r:id="rId53"/>
    <p:sldId id="283" r:id="rId54"/>
    <p:sldId id="289" r:id="rId55"/>
    <p:sldId id="290" r:id="rId56"/>
    <p:sldId id="423" r:id="rId57"/>
    <p:sldId id="284" r:id="rId58"/>
    <p:sldId id="497" r:id="rId59"/>
    <p:sldId id="460" r:id="rId60"/>
    <p:sldId id="370" r:id="rId61"/>
    <p:sldId id="291" r:id="rId62"/>
    <p:sldId id="293" r:id="rId63"/>
    <p:sldId id="294" r:id="rId64"/>
    <p:sldId id="292" r:id="rId65"/>
    <p:sldId id="298" r:id="rId66"/>
    <p:sldId id="425" r:id="rId67"/>
    <p:sldId id="498" r:id="rId68"/>
    <p:sldId id="295" r:id="rId69"/>
    <p:sldId id="499" r:id="rId70"/>
    <p:sldId id="299" r:id="rId71"/>
    <p:sldId id="300" r:id="rId72"/>
    <p:sldId id="301" r:id="rId73"/>
    <p:sldId id="302" r:id="rId74"/>
    <p:sldId id="296" r:id="rId75"/>
    <p:sldId id="304" r:id="rId76"/>
    <p:sldId id="305" r:id="rId77"/>
    <p:sldId id="500" r:id="rId78"/>
    <p:sldId id="303" r:id="rId79"/>
    <p:sldId id="306" r:id="rId80"/>
    <p:sldId id="473" r:id="rId81"/>
    <p:sldId id="326" r:id="rId82"/>
    <p:sldId id="307" r:id="rId83"/>
    <p:sldId id="308" r:id="rId84"/>
    <p:sldId id="501" r:id="rId85"/>
    <p:sldId id="461" r:id="rId86"/>
    <p:sldId id="309" r:id="rId87"/>
    <p:sldId id="310" r:id="rId88"/>
    <p:sldId id="311" r:id="rId89"/>
    <p:sldId id="312" r:id="rId90"/>
    <p:sldId id="313" r:id="rId91"/>
    <p:sldId id="462" r:id="rId92"/>
    <p:sldId id="365" r:id="rId93"/>
    <p:sldId id="314" r:id="rId94"/>
    <p:sldId id="315" r:id="rId95"/>
    <p:sldId id="316" r:id="rId96"/>
    <p:sldId id="317" r:id="rId97"/>
    <p:sldId id="318" r:id="rId98"/>
    <p:sldId id="319" r:id="rId99"/>
    <p:sldId id="320" r:id="rId100"/>
    <p:sldId id="321" r:id="rId101"/>
    <p:sldId id="322" r:id="rId102"/>
    <p:sldId id="323" r:id="rId103"/>
    <p:sldId id="324" r:id="rId104"/>
    <p:sldId id="472" r:id="rId105"/>
    <p:sldId id="327" r:id="rId106"/>
    <p:sldId id="342" r:id="rId107"/>
    <p:sldId id="329" r:id="rId108"/>
    <p:sldId id="343" r:id="rId109"/>
    <p:sldId id="371" r:id="rId110"/>
    <p:sldId id="372" r:id="rId111"/>
    <p:sldId id="463" r:id="rId112"/>
    <p:sldId id="346" r:id="rId113"/>
    <p:sldId id="347" r:id="rId114"/>
    <p:sldId id="436" r:id="rId115"/>
    <p:sldId id="464" r:id="rId116"/>
    <p:sldId id="465" r:id="rId117"/>
    <p:sldId id="466" r:id="rId118"/>
    <p:sldId id="502" r:id="rId119"/>
    <p:sldId id="375" r:id="rId120"/>
    <p:sldId id="348" r:id="rId121"/>
    <p:sldId id="349" r:id="rId122"/>
    <p:sldId id="350" r:id="rId123"/>
    <p:sldId id="351" r:id="rId124"/>
    <p:sldId id="352" r:id="rId125"/>
    <p:sldId id="354" r:id="rId126"/>
    <p:sldId id="454" r:id="rId127"/>
    <p:sldId id="355" r:id="rId128"/>
    <p:sldId id="456" r:id="rId129"/>
    <p:sldId id="459" r:id="rId130"/>
    <p:sldId id="458" r:id="rId131"/>
    <p:sldId id="426" r:id="rId132"/>
    <p:sldId id="376" r:id="rId133"/>
    <p:sldId id="377" r:id="rId134"/>
    <p:sldId id="378" r:id="rId135"/>
    <p:sldId id="379" r:id="rId136"/>
    <p:sldId id="380" r:id="rId137"/>
    <p:sldId id="381" r:id="rId138"/>
    <p:sldId id="427" r:id="rId139"/>
    <p:sldId id="360" r:id="rId140"/>
    <p:sldId id="356" r:id="rId141"/>
    <p:sldId id="357" r:id="rId142"/>
    <p:sldId id="359" r:id="rId143"/>
    <p:sldId id="344" r:id="rId144"/>
    <p:sldId id="424" r:id="rId145"/>
    <p:sldId id="428" r:id="rId146"/>
    <p:sldId id="429" r:id="rId147"/>
    <p:sldId id="431" r:id="rId148"/>
    <p:sldId id="467" r:id="rId149"/>
    <p:sldId id="430" r:id="rId150"/>
    <p:sldId id="432" r:id="rId151"/>
    <p:sldId id="433" r:id="rId152"/>
    <p:sldId id="434" r:id="rId153"/>
    <p:sldId id="435" r:id="rId154"/>
    <p:sldId id="437" r:id="rId155"/>
    <p:sldId id="438" r:id="rId156"/>
    <p:sldId id="439" r:id="rId157"/>
    <p:sldId id="453" r:id="rId158"/>
    <p:sldId id="440" r:id="rId159"/>
    <p:sldId id="442" r:id="rId160"/>
    <p:sldId id="443" r:id="rId161"/>
    <p:sldId id="468" r:id="rId162"/>
    <p:sldId id="445" r:id="rId163"/>
    <p:sldId id="446" r:id="rId164"/>
    <p:sldId id="447" r:id="rId165"/>
    <p:sldId id="469" r:id="rId166"/>
    <p:sldId id="448" r:id="rId167"/>
    <p:sldId id="450" r:id="rId168"/>
    <p:sldId id="451" r:id="rId169"/>
    <p:sldId id="474" r:id="rId170"/>
    <p:sldId id="258" r:id="rId171"/>
    <p:sldId id="488" r:id="rId172"/>
    <p:sldId id="475" r:id="rId173"/>
    <p:sldId id="362" r:id="rId174"/>
    <p:sldId id="388" r:id="rId175"/>
    <p:sldId id="389" r:id="rId176"/>
    <p:sldId id="390" r:id="rId177"/>
    <p:sldId id="391" r:id="rId178"/>
    <p:sldId id="392" r:id="rId179"/>
    <p:sldId id="393" r:id="rId180"/>
    <p:sldId id="403" r:id="rId181"/>
    <p:sldId id="394" r:id="rId182"/>
    <p:sldId id="395" r:id="rId183"/>
    <p:sldId id="477" r:id="rId184"/>
    <p:sldId id="396" r:id="rId185"/>
    <p:sldId id="405" r:id="rId186"/>
    <p:sldId id="479" r:id="rId187"/>
    <p:sldId id="398" r:id="rId188"/>
    <p:sldId id="399" r:id="rId189"/>
    <p:sldId id="400" r:id="rId190"/>
    <p:sldId id="401" r:id="rId191"/>
    <p:sldId id="402" r:id="rId192"/>
    <p:sldId id="478" r:id="rId193"/>
    <p:sldId id="481" r:id="rId194"/>
    <p:sldId id="364" r:id="rId195"/>
    <p:sldId id="363" r:id="rId196"/>
    <p:sldId id="383" r:id="rId197"/>
    <p:sldId id="489" r:id="rId198"/>
    <p:sldId id="491" r:id="rId199"/>
    <p:sldId id="490" r:id="rId200"/>
    <p:sldId id="503" r:id="rId201"/>
    <p:sldId id="504" r:id="rId202"/>
    <p:sldId id="382" r:id="rId2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208F"/>
    <a:srgbClr val="1717FB"/>
    <a:srgbClr val="FF3232"/>
    <a:srgbClr val="FF09FA"/>
    <a:srgbClr val="00FFFF"/>
    <a:srgbClr val="93A2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65785" autoAdjust="0"/>
  </p:normalViewPr>
  <p:slideViewPr>
    <p:cSldViewPr snapToGrid="0">
      <p:cViewPr varScale="1">
        <p:scale>
          <a:sx n="59" d="100"/>
          <a:sy n="59" d="100"/>
        </p:scale>
        <p:origin x="2040" y="18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yuehe\Documents\&#24037;&#20316;&#31807;3.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6159230096238"/>
          <c:y val="8.0983887430737825E-2"/>
          <c:w val="0.83829396325459316"/>
          <c:h val="0.74350320793234181"/>
        </c:manualLayout>
      </c:layout>
      <c:barChart>
        <c:barDir val="col"/>
        <c:grouping val="clustered"/>
        <c:varyColors val="0"/>
        <c:ser>
          <c:idx val="0"/>
          <c:order val="0"/>
          <c:spPr>
            <a:solidFill>
              <a:srgbClr val="86A6FF"/>
            </a:solidFill>
            <a:ln>
              <a:noFill/>
            </a:ln>
            <a:effectLst/>
          </c:spPr>
          <c:invertIfNegative val="0"/>
          <c:trendline>
            <c:spPr>
              <a:ln w="19050" cap="rnd">
                <a:solidFill>
                  <a:srgbClr val="7030A0"/>
                </a:solidFill>
                <a:prstDash val="sysDot"/>
              </a:ln>
              <a:effectLst/>
            </c:spPr>
            <c:trendlineType val="linear"/>
            <c:dispRSqr val="0"/>
            <c:dispEq val="0"/>
          </c:trendline>
          <c:cat>
            <c:strRef>
              <c:f>Sheet1!$A$25:$A$30</c:f>
              <c:strCache>
                <c:ptCount val="6"/>
                <c:pt idx="0">
                  <c:v>1:1</c:v>
                </c:pt>
                <c:pt idx="1">
                  <c:v>2:1</c:v>
                </c:pt>
                <c:pt idx="2">
                  <c:v>3:1</c:v>
                </c:pt>
                <c:pt idx="3">
                  <c:v>4:1</c:v>
                </c:pt>
                <c:pt idx="4">
                  <c:v>5:1</c:v>
                </c:pt>
                <c:pt idx="5">
                  <c:v>6:1</c:v>
                </c:pt>
              </c:strCache>
            </c:strRef>
          </c:cat>
          <c:val>
            <c:numRef>
              <c:f>Sheet1!$B$25:$B$30</c:f>
              <c:numCache>
                <c:formatCode>General</c:formatCode>
                <c:ptCount val="6"/>
                <c:pt idx="0">
                  <c:v>4.17</c:v>
                </c:pt>
                <c:pt idx="1">
                  <c:v>4.2</c:v>
                </c:pt>
                <c:pt idx="2">
                  <c:v>4.22</c:v>
                </c:pt>
                <c:pt idx="3">
                  <c:v>4.37</c:v>
                </c:pt>
                <c:pt idx="4">
                  <c:v>4.43</c:v>
                </c:pt>
                <c:pt idx="5">
                  <c:v>4.49</c:v>
                </c:pt>
              </c:numCache>
            </c:numRef>
          </c:val>
          <c:extLst>
            <c:ext xmlns:c16="http://schemas.microsoft.com/office/drawing/2014/chart" uri="{C3380CC4-5D6E-409C-BE32-E72D297353CC}">
              <c16:uniqueId val="{00000000-0F95-9E47-A0AA-D6BFABC70603}"/>
            </c:ext>
          </c:extLst>
        </c:ser>
        <c:dLbls>
          <c:showLegendKey val="0"/>
          <c:showVal val="0"/>
          <c:showCatName val="0"/>
          <c:showSerName val="0"/>
          <c:showPercent val="0"/>
          <c:showBubbleSize val="0"/>
        </c:dLbls>
        <c:gapWidth val="100"/>
        <c:axId val="931045232"/>
        <c:axId val="931043056"/>
      </c:barChart>
      <c:catAx>
        <c:axId val="93104523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baseline="0">
                    <a:latin typeface="Times New Roman" panose="02020603050405020304" pitchFamily="18" charset="0"/>
                    <a:cs typeface="Times New Roman" panose="02020603050405020304" pitchFamily="18" charset="0"/>
                  </a:rPr>
                  <a:t>Dominant Ratio in Training Data</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43056"/>
        <c:crosses val="autoZero"/>
        <c:auto val="1"/>
        <c:lblAlgn val="ctr"/>
        <c:lblOffset val="100"/>
        <c:noMultiLvlLbl val="0"/>
      </c:catAx>
      <c:valAx>
        <c:axId val="931043056"/>
        <c:scaling>
          <c:orientation val="minMax"/>
          <c:max val="4.5"/>
          <c:min val="4"/>
        </c:scaling>
        <c:delete val="0"/>
        <c:axPos val="l"/>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931045232"/>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16688538932636"/>
          <c:y val="8.3333333333333329E-2"/>
          <c:w val="0.83094422572178472"/>
          <c:h val="0.75437481773111692"/>
        </c:manualLayout>
      </c:layout>
      <c:barChart>
        <c:barDir val="col"/>
        <c:grouping val="clustered"/>
        <c:varyColors val="0"/>
        <c:ser>
          <c:idx val="0"/>
          <c:order val="0"/>
          <c:spPr>
            <a:solidFill>
              <a:srgbClr val="0070C0"/>
            </a:solidFill>
            <a:ln>
              <a:noFill/>
            </a:ln>
            <a:effectLst/>
          </c:spPr>
          <c:invertIfNegative val="0"/>
          <c:trendline>
            <c:spPr>
              <a:ln w="19050" cap="rnd">
                <a:solidFill>
                  <a:schemeClr val="accent6"/>
                </a:solidFill>
                <a:prstDash val="sysDot"/>
              </a:ln>
              <a:effectLst/>
            </c:spPr>
            <c:trendlineType val="linear"/>
            <c:dispRSqr val="0"/>
            <c:dispEq val="0"/>
          </c:trendline>
          <c:cat>
            <c:strRef>
              <c:f>Sheet1!$A$39:$A$44</c:f>
              <c:strCache>
                <c:ptCount val="6"/>
                <c:pt idx="0">
                  <c:v>1:5</c:v>
                </c:pt>
                <c:pt idx="1">
                  <c:v>1:1</c:v>
                </c:pt>
                <c:pt idx="2">
                  <c:v>2:1</c:v>
                </c:pt>
                <c:pt idx="3">
                  <c:v>3:1</c:v>
                </c:pt>
                <c:pt idx="4">
                  <c:v>4:1</c:v>
                </c:pt>
                <c:pt idx="5">
                  <c:v>5:1</c:v>
                </c:pt>
              </c:strCache>
            </c:strRef>
          </c:cat>
          <c:val>
            <c:numRef>
              <c:f>Sheet1!$C$21:$C$26</c:f>
              <c:numCache>
                <c:formatCode>General</c:formatCode>
                <c:ptCount val="6"/>
                <c:pt idx="0">
                  <c:v>4.54</c:v>
                </c:pt>
                <c:pt idx="1">
                  <c:v>4.43</c:v>
                </c:pt>
                <c:pt idx="2">
                  <c:v>4.29</c:v>
                </c:pt>
                <c:pt idx="3">
                  <c:v>4.22</c:v>
                </c:pt>
                <c:pt idx="4">
                  <c:v>4.17</c:v>
                </c:pt>
                <c:pt idx="5">
                  <c:v>4.08</c:v>
                </c:pt>
              </c:numCache>
            </c:numRef>
          </c:val>
          <c:extLst>
            <c:ext xmlns:c16="http://schemas.microsoft.com/office/drawing/2014/chart" uri="{C3380CC4-5D6E-409C-BE32-E72D297353CC}">
              <c16:uniqueId val="{00000000-404E-3B43-AABA-4FF22F1BC273}"/>
            </c:ext>
          </c:extLst>
        </c:ser>
        <c:dLbls>
          <c:showLegendKey val="0"/>
          <c:showVal val="0"/>
          <c:showCatName val="0"/>
          <c:showSerName val="0"/>
          <c:showPercent val="0"/>
          <c:showBubbleSize val="0"/>
        </c:dLbls>
        <c:gapWidth val="100"/>
        <c:axId val="931035440"/>
        <c:axId val="931040880"/>
      </c:barChart>
      <c:catAx>
        <c:axId val="931035440"/>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a:latin typeface="Times New Roman" panose="02020603050405020304" pitchFamily="18" charset="0"/>
                    <a:cs typeface="Times New Roman" panose="02020603050405020304" pitchFamily="18" charset="0"/>
                  </a:rPr>
                  <a:t>Dominant</a:t>
                </a:r>
                <a:r>
                  <a:rPr lang="en-US" altLang="zh-CN" b="1" baseline="0">
                    <a:latin typeface="Times New Roman" panose="02020603050405020304" pitchFamily="18" charset="0"/>
                    <a:cs typeface="Times New Roman" panose="02020603050405020304" pitchFamily="18" charset="0"/>
                  </a:rPr>
                  <a:t> Ratio in Testing Data</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40880"/>
        <c:crosses val="autoZero"/>
        <c:auto val="1"/>
        <c:lblAlgn val="ctr"/>
        <c:lblOffset val="100"/>
        <c:noMultiLvlLbl val="0"/>
      </c:catAx>
      <c:valAx>
        <c:axId val="931040880"/>
        <c:scaling>
          <c:orientation val="minMax"/>
          <c:min val="4"/>
        </c:scaling>
        <c:delete val="0"/>
        <c:axPos val="l"/>
        <c:title>
          <c:tx>
            <c:rich>
              <a:bodyPr rot="0" spcFirstLastPara="1" vertOverflow="ellipsis"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35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6159230096238"/>
          <c:y val="8.0983887430737825E-2"/>
          <c:w val="0.83829396325459316"/>
          <c:h val="0.74350320793234181"/>
        </c:manualLayout>
      </c:layout>
      <c:barChart>
        <c:barDir val="col"/>
        <c:grouping val="clustered"/>
        <c:varyColors val="0"/>
        <c:ser>
          <c:idx val="0"/>
          <c:order val="0"/>
          <c:spPr>
            <a:solidFill>
              <a:srgbClr val="86A6FF"/>
            </a:solidFill>
            <a:ln>
              <a:noFill/>
            </a:ln>
            <a:effectLst/>
          </c:spPr>
          <c:invertIfNegative val="0"/>
          <c:trendline>
            <c:spPr>
              <a:ln w="19050" cap="rnd">
                <a:solidFill>
                  <a:srgbClr val="7030A0"/>
                </a:solidFill>
                <a:prstDash val="sysDot"/>
              </a:ln>
              <a:effectLst/>
            </c:spPr>
            <c:trendlineType val="linear"/>
            <c:dispRSqr val="0"/>
            <c:dispEq val="0"/>
          </c:trendline>
          <c:cat>
            <c:strRef>
              <c:f>Sheet1!$A$25:$A$30</c:f>
              <c:strCache>
                <c:ptCount val="6"/>
                <c:pt idx="0">
                  <c:v>1:1</c:v>
                </c:pt>
                <c:pt idx="1">
                  <c:v>2:1</c:v>
                </c:pt>
                <c:pt idx="2">
                  <c:v>3:1</c:v>
                </c:pt>
                <c:pt idx="3">
                  <c:v>4:1</c:v>
                </c:pt>
                <c:pt idx="4">
                  <c:v>5:1</c:v>
                </c:pt>
                <c:pt idx="5">
                  <c:v>6:1</c:v>
                </c:pt>
              </c:strCache>
            </c:strRef>
          </c:cat>
          <c:val>
            <c:numRef>
              <c:f>Sheet1!$B$25:$B$30</c:f>
              <c:numCache>
                <c:formatCode>General</c:formatCode>
                <c:ptCount val="6"/>
                <c:pt idx="0">
                  <c:v>4.17</c:v>
                </c:pt>
                <c:pt idx="1">
                  <c:v>4.2</c:v>
                </c:pt>
                <c:pt idx="2">
                  <c:v>4.22</c:v>
                </c:pt>
                <c:pt idx="3">
                  <c:v>4.37</c:v>
                </c:pt>
                <c:pt idx="4">
                  <c:v>4.43</c:v>
                </c:pt>
                <c:pt idx="5">
                  <c:v>4.49</c:v>
                </c:pt>
              </c:numCache>
            </c:numRef>
          </c:val>
          <c:extLst>
            <c:ext xmlns:c16="http://schemas.microsoft.com/office/drawing/2014/chart" uri="{C3380CC4-5D6E-409C-BE32-E72D297353CC}">
              <c16:uniqueId val="{00000000-0F95-9E47-A0AA-D6BFABC70603}"/>
            </c:ext>
          </c:extLst>
        </c:ser>
        <c:dLbls>
          <c:showLegendKey val="0"/>
          <c:showVal val="0"/>
          <c:showCatName val="0"/>
          <c:showSerName val="0"/>
          <c:showPercent val="0"/>
          <c:showBubbleSize val="0"/>
        </c:dLbls>
        <c:gapWidth val="100"/>
        <c:axId val="931048496"/>
        <c:axId val="931038704"/>
      </c:barChart>
      <c:catAx>
        <c:axId val="93104849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baseline="0">
                    <a:latin typeface="Times New Roman" panose="02020603050405020304" pitchFamily="18" charset="0"/>
                    <a:cs typeface="Times New Roman" panose="02020603050405020304" pitchFamily="18" charset="0"/>
                  </a:rPr>
                  <a:t>Dominant Ratio in Training Data</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38704"/>
        <c:crosses val="autoZero"/>
        <c:auto val="1"/>
        <c:lblAlgn val="ctr"/>
        <c:lblOffset val="100"/>
        <c:noMultiLvlLbl val="0"/>
      </c:catAx>
      <c:valAx>
        <c:axId val="931038704"/>
        <c:scaling>
          <c:orientation val="minMax"/>
          <c:max val="4.5"/>
          <c:min val="4"/>
        </c:scaling>
        <c:delete val="0"/>
        <c:axPos val="l"/>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931048496"/>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73381452318461"/>
          <c:y val="0.18981481481481483"/>
          <c:w val="0.8503772965879266"/>
          <c:h val="0.60461431904345286"/>
        </c:manualLayout>
      </c:layout>
      <c:barChart>
        <c:barDir val="col"/>
        <c:grouping val="clustered"/>
        <c:varyColors val="0"/>
        <c:ser>
          <c:idx val="0"/>
          <c:order val="0"/>
          <c:spPr>
            <a:solidFill>
              <a:srgbClr val="92D050"/>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A13B-0E42-8916-B3161795C284}"/>
                </c:ext>
              </c:extLst>
            </c:dLbl>
            <c:dLbl>
              <c:idx val="2"/>
              <c:delete val="1"/>
              <c:extLst>
                <c:ext xmlns:c15="http://schemas.microsoft.com/office/drawing/2012/chart" uri="{CE6537A1-D6FC-4f65-9D91-7224C49458BB}"/>
                <c:ext xmlns:c16="http://schemas.microsoft.com/office/drawing/2014/chart" uri="{C3380CC4-5D6E-409C-BE32-E72D297353CC}">
                  <c16:uniqueId val="{00000001-A13B-0E42-8916-B3161795C284}"/>
                </c:ext>
              </c:extLst>
            </c:dLbl>
            <c:dLbl>
              <c:idx val="3"/>
              <c:delete val="1"/>
              <c:extLst>
                <c:ext xmlns:c15="http://schemas.microsoft.com/office/drawing/2012/chart" uri="{CE6537A1-D6FC-4f65-9D91-7224C49458BB}"/>
                <c:ext xmlns:c16="http://schemas.microsoft.com/office/drawing/2014/chart" uri="{C3380CC4-5D6E-409C-BE32-E72D297353CC}">
                  <c16:uniqueId val="{00000002-A13B-0E42-8916-B3161795C284}"/>
                </c:ext>
              </c:extLst>
            </c:dLbl>
            <c:dLbl>
              <c:idx val="4"/>
              <c:delete val="1"/>
              <c:extLst>
                <c:ext xmlns:c15="http://schemas.microsoft.com/office/drawing/2012/chart" uri="{CE6537A1-D6FC-4f65-9D91-7224C49458BB}"/>
                <c:ext xmlns:c16="http://schemas.microsoft.com/office/drawing/2014/chart" uri="{C3380CC4-5D6E-409C-BE32-E72D297353CC}">
                  <c16:uniqueId val="{00000003-A13B-0E42-8916-B3161795C28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Sheet1!$D$2:$D$6</c:f>
              <c:strCache>
                <c:ptCount val="5"/>
                <c:pt idx="0">
                  <c:v>1:1</c:v>
                </c:pt>
                <c:pt idx="1">
                  <c:v>2:1</c:v>
                </c:pt>
                <c:pt idx="2">
                  <c:v>3:1</c:v>
                </c:pt>
                <c:pt idx="3">
                  <c:v>4:1</c:v>
                </c:pt>
                <c:pt idx="4">
                  <c:v>5:1</c:v>
                </c:pt>
              </c:strCache>
            </c:strRef>
          </c:cat>
          <c:val>
            <c:numRef>
              <c:f>Sheet1!$E$2:$E$6</c:f>
              <c:numCache>
                <c:formatCode>General</c:formatCode>
                <c:ptCount val="5"/>
                <c:pt idx="0">
                  <c:v>4.4400000000000004</c:v>
                </c:pt>
                <c:pt idx="1">
                  <c:v>4.6900000000000004</c:v>
                </c:pt>
                <c:pt idx="2">
                  <c:v>4.7699999999999996</c:v>
                </c:pt>
                <c:pt idx="3">
                  <c:v>4.82</c:v>
                </c:pt>
                <c:pt idx="4">
                  <c:v>4.9000000000000004</c:v>
                </c:pt>
              </c:numCache>
            </c:numRef>
          </c:val>
          <c:extLst>
            <c:ext xmlns:c16="http://schemas.microsoft.com/office/drawing/2014/chart" uri="{C3380CC4-5D6E-409C-BE32-E72D297353CC}">
              <c16:uniqueId val="{00000000-69E2-7444-9697-118763FC67E2}"/>
            </c:ext>
          </c:extLst>
        </c:ser>
        <c:dLbls>
          <c:showLegendKey val="0"/>
          <c:showVal val="0"/>
          <c:showCatName val="0"/>
          <c:showSerName val="0"/>
          <c:showPercent val="0"/>
          <c:showBubbleSize val="0"/>
        </c:dLbls>
        <c:gapWidth val="100"/>
        <c:axId val="931050128"/>
        <c:axId val="931046864"/>
      </c:barChart>
      <c:catAx>
        <c:axId val="93105012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a:latin typeface="Times New Roman" panose="02020603050405020304" pitchFamily="18" charset="0"/>
                    <a:cs typeface="Times New Roman" panose="02020603050405020304" pitchFamily="18" charset="0"/>
                  </a:rPr>
                  <a:t>Dominant Ratio in Training data</a:t>
                </a:r>
                <a:endParaRPr lang="zh-CN">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46864"/>
        <c:crosses val="autoZero"/>
        <c:auto val="1"/>
        <c:lblAlgn val="ctr"/>
        <c:lblOffset val="100"/>
        <c:noMultiLvlLbl val="0"/>
      </c:catAx>
      <c:valAx>
        <c:axId val="931046864"/>
        <c:scaling>
          <c:orientation val="minMax"/>
          <c:min val="4"/>
        </c:scaling>
        <c:delete val="0"/>
        <c:axPos val="l"/>
        <c:title>
          <c:tx>
            <c:rich>
              <a:bodyPr rot="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a:latin typeface="Times New Roman" panose="02020603050405020304" pitchFamily="18" charset="0"/>
                    <a:cs typeface="Times New Roman" panose="02020603050405020304" pitchFamily="18" charset="0"/>
                  </a:rPr>
                  <a:t>NI</a:t>
                </a:r>
                <a:endParaRPr lang="zh-CN">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0_);[Red]\(#,##0.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50128"/>
        <c:crosses val="autoZero"/>
        <c:crossBetween val="between"/>
        <c:majorUnit val="0.2"/>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81714785651793"/>
          <c:y val="0.19444444444444445"/>
          <c:w val="0.85029396325459317"/>
          <c:h val="0.59998468941382332"/>
        </c:manualLayout>
      </c:layout>
      <c:barChart>
        <c:barDir val="col"/>
        <c:grouping val="clustered"/>
        <c:varyColors val="0"/>
        <c:ser>
          <c:idx val="0"/>
          <c:order val="0"/>
          <c:spPr>
            <a:solidFill>
              <a:srgbClr val="00B050"/>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3C7D-5544-AA49-87F078264628}"/>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295-C849-9150-985AEDC837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Sheet1!$A$3:$A$7</c:f>
              <c:numCache>
                <c:formatCode>General</c:formatCode>
                <c:ptCount val="5"/>
                <c:pt idx="0">
                  <c:v>7</c:v>
                </c:pt>
                <c:pt idx="1">
                  <c:v>6</c:v>
                </c:pt>
                <c:pt idx="2">
                  <c:v>5</c:v>
                </c:pt>
                <c:pt idx="3">
                  <c:v>4</c:v>
                </c:pt>
                <c:pt idx="4">
                  <c:v>3</c:v>
                </c:pt>
              </c:numCache>
            </c:numRef>
          </c:cat>
          <c:val>
            <c:numRef>
              <c:f>Sheet1!$B$3:$B$7</c:f>
              <c:numCache>
                <c:formatCode>General</c:formatCode>
                <c:ptCount val="5"/>
                <c:pt idx="0">
                  <c:v>4.13</c:v>
                </c:pt>
                <c:pt idx="1">
                  <c:v>4.1500000000000004</c:v>
                </c:pt>
                <c:pt idx="2">
                  <c:v>4.25</c:v>
                </c:pt>
                <c:pt idx="3">
                  <c:v>4.25</c:v>
                </c:pt>
                <c:pt idx="4">
                  <c:v>4.34</c:v>
                </c:pt>
              </c:numCache>
            </c:numRef>
          </c:val>
          <c:extLst>
            <c:ext xmlns:c16="http://schemas.microsoft.com/office/drawing/2014/chart" uri="{C3380CC4-5D6E-409C-BE32-E72D297353CC}">
              <c16:uniqueId val="{00000002-3C7D-5544-AA49-87F078264628}"/>
            </c:ext>
          </c:extLst>
        </c:ser>
        <c:dLbls>
          <c:showLegendKey val="0"/>
          <c:showVal val="0"/>
          <c:showCatName val="0"/>
          <c:showSerName val="0"/>
          <c:showPercent val="0"/>
          <c:showBubbleSize val="0"/>
        </c:dLbls>
        <c:gapWidth val="100"/>
        <c:axId val="931051216"/>
        <c:axId val="931034896"/>
      </c:barChart>
      <c:catAx>
        <c:axId val="93105121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a:latin typeface="Times New Roman" panose="02020603050405020304" pitchFamily="18" charset="0"/>
                    <a:cs typeface="Times New Roman" panose="02020603050405020304" pitchFamily="18" charset="0"/>
                  </a:rPr>
                  <a:t>Number of </a:t>
                </a:r>
                <a:r>
                  <a:rPr lang="en-US" altLang="zh-CN" b="1" baseline="0">
                    <a:latin typeface="Times New Roman" panose="02020603050405020304" pitchFamily="18" charset="0"/>
                    <a:cs typeface="Times New Roman" panose="02020603050405020304" pitchFamily="18" charset="0"/>
                  </a:rPr>
                  <a:t> Contexts in Training Data </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34896"/>
        <c:crosses val="autoZero"/>
        <c:auto val="0"/>
        <c:lblAlgn val="ctr"/>
        <c:lblOffset val="100"/>
        <c:noMultiLvlLbl val="0"/>
      </c:catAx>
      <c:valAx>
        <c:axId val="931034896"/>
        <c:scaling>
          <c:orientation val="minMax"/>
          <c:max val="4.4000000000000004"/>
          <c:min val="4"/>
        </c:scaling>
        <c:delete val="0"/>
        <c:axPos val="l"/>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_);[Red]\(#,##0.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51216"/>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Sheet1!$A$170</c:f>
              <c:strCache>
                <c:ptCount val="1"/>
                <c:pt idx="0">
                  <c:v>bear</c:v>
                </c:pt>
              </c:strCache>
            </c:strRef>
          </c:tx>
          <c:spPr>
            <a:solidFill>
              <a:srgbClr val="92D050"/>
            </a:solidFill>
            <a:ln>
              <a:noFill/>
            </a:ln>
            <a:effectLst/>
          </c:spPr>
          <c:invertIfNegative val="0"/>
          <c:cat>
            <c:numRef>
              <c:f>Sheet1!$B$169:$E$169</c:f>
              <c:numCache>
                <c:formatCode>General</c:formatCode>
                <c:ptCount val="4"/>
                <c:pt idx="0">
                  <c:v>0</c:v>
                </c:pt>
                <c:pt idx="1">
                  <c:v>1</c:v>
                </c:pt>
                <c:pt idx="2">
                  <c:v>2</c:v>
                </c:pt>
                <c:pt idx="3">
                  <c:v>3</c:v>
                </c:pt>
              </c:numCache>
            </c:numRef>
          </c:cat>
          <c:val>
            <c:numRef>
              <c:f>Sheet1!$B$170:$E$170</c:f>
              <c:numCache>
                <c:formatCode>General</c:formatCode>
                <c:ptCount val="4"/>
                <c:pt idx="0">
                  <c:v>4.4800000000000004</c:v>
                </c:pt>
                <c:pt idx="1">
                  <c:v>4.5999999999999996</c:v>
                </c:pt>
                <c:pt idx="2">
                  <c:v>4.6900000000000004</c:v>
                </c:pt>
                <c:pt idx="3">
                  <c:v>4.78</c:v>
                </c:pt>
              </c:numCache>
            </c:numRef>
          </c:val>
          <c:extLst>
            <c:ext xmlns:c16="http://schemas.microsoft.com/office/drawing/2014/chart" uri="{C3380CC4-5D6E-409C-BE32-E72D297353CC}">
              <c16:uniqueId val="{00000000-4E24-134F-8061-62EB74847066}"/>
            </c:ext>
          </c:extLst>
        </c:ser>
        <c:ser>
          <c:idx val="1"/>
          <c:order val="1"/>
          <c:tx>
            <c:strRef>
              <c:f>Sheet1!$A$171</c:f>
              <c:strCache>
                <c:ptCount val="1"/>
                <c:pt idx="0">
                  <c:v>cow</c:v>
                </c:pt>
              </c:strCache>
            </c:strRef>
          </c:tx>
          <c:spPr>
            <a:solidFill>
              <a:srgbClr val="FFFF00"/>
            </a:solidFill>
            <a:ln>
              <a:noFill/>
            </a:ln>
            <a:effectLst/>
          </c:spPr>
          <c:invertIfNegative val="0"/>
          <c:cat>
            <c:numRef>
              <c:f>Sheet1!$B$169:$E$169</c:f>
              <c:numCache>
                <c:formatCode>General</c:formatCode>
                <c:ptCount val="4"/>
                <c:pt idx="0">
                  <c:v>0</c:v>
                </c:pt>
                <c:pt idx="1">
                  <c:v>1</c:v>
                </c:pt>
                <c:pt idx="2">
                  <c:v>2</c:v>
                </c:pt>
                <c:pt idx="3">
                  <c:v>3</c:v>
                </c:pt>
              </c:numCache>
            </c:numRef>
          </c:cat>
          <c:val>
            <c:numRef>
              <c:f>Sheet1!$B$171:$E$171</c:f>
              <c:numCache>
                <c:formatCode>General</c:formatCode>
                <c:ptCount val="4"/>
                <c:pt idx="0">
                  <c:v>4.55</c:v>
                </c:pt>
                <c:pt idx="1">
                  <c:v>4.68</c:v>
                </c:pt>
                <c:pt idx="2">
                  <c:v>4.75</c:v>
                </c:pt>
                <c:pt idx="3">
                  <c:v>4.97</c:v>
                </c:pt>
              </c:numCache>
            </c:numRef>
          </c:val>
          <c:extLst>
            <c:ext xmlns:c16="http://schemas.microsoft.com/office/drawing/2014/chart" uri="{C3380CC4-5D6E-409C-BE32-E72D297353CC}">
              <c16:uniqueId val="{00000001-4E24-134F-8061-62EB74847066}"/>
            </c:ext>
          </c:extLst>
        </c:ser>
        <c:ser>
          <c:idx val="2"/>
          <c:order val="2"/>
          <c:tx>
            <c:strRef>
              <c:f>Sheet1!$A$172</c:f>
              <c:strCache>
                <c:ptCount val="1"/>
                <c:pt idx="0">
                  <c:v>elephant</c:v>
                </c:pt>
              </c:strCache>
            </c:strRef>
          </c:tx>
          <c:spPr>
            <a:solidFill>
              <a:srgbClr val="00B0F0"/>
            </a:solidFill>
            <a:ln>
              <a:noFill/>
            </a:ln>
            <a:effectLst/>
          </c:spPr>
          <c:invertIfNegative val="0"/>
          <c:cat>
            <c:numRef>
              <c:f>Sheet1!$B$169:$E$169</c:f>
              <c:numCache>
                <c:formatCode>General</c:formatCode>
                <c:ptCount val="4"/>
                <c:pt idx="0">
                  <c:v>0</c:v>
                </c:pt>
                <c:pt idx="1">
                  <c:v>1</c:v>
                </c:pt>
                <c:pt idx="2">
                  <c:v>2</c:v>
                </c:pt>
                <c:pt idx="3">
                  <c:v>3</c:v>
                </c:pt>
              </c:numCache>
            </c:numRef>
          </c:cat>
          <c:val>
            <c:numRef>
              <c:f>Sheet1!$B$172:$E$172</c:f>
              <c:numCache>
                <c:formatCode>General</c:formatCode>
                <c:ptCount val="4"/>
                <c:pt idx="0">
                  <c:v>4.71</c:v>
                </c:pt>
                <c:pt idx="1">
                  <c:v>4.72</c:v>
                </c:pt>
                <c:pt idx="2">
                  <c:v>4.8</c:v>
                </c:pt>
                <c:pt idx="3">
                  <c:v>5.09</c:v>
                </c:pt>
              </c:numCache>
            </c:numRef>
          </c:val>
          <c:extLst>
            <c:ext xmlns:c16="http://schemas.microsoft.com/office/drawing/2014/chart" uri="{C3380CC4-5D6E-409C-BE32-E72D297353CC}">
              <c16:uniqueId val="{00000002-4E24-134F-8061-62EB74847066}"/>
            </c:ext>
          </c:extLst>
        </c:ser>
        <c:ser>
          <c:idx val="3"/>
          <c:order val="3"/>
          <c:tx>
            <c:strRef>
              <c:f>Sheet1!$A$173</c:f>
              <c:strCache>
                <c:ptCount val="1"/>
                <c:pt idx="0">
                  <c:v>sheep</c:v>
                </c:pt>
              </c:strCache>
            </c:strRef>
          </c:tx>
          <c:spPr>
            <a:solidFill>
              <a:srgbClr val="00B050"/>
            </a:solidFill>
            <a:ln>
              <a:noFill/>
            </a:ln>
            <a:effectLst/>
          </c:spPr>
          <c:invertIfNegative val="0"/>
          <c:cat>
            <c:numRef>
              <c:f>Sheet1!$B$169:$E$169</c:f>
              <c:numCache>
                <c:formatCode>General</c:formatCode>
                <c:ptCount val="4"/>
                <c:pt idx="0">
                  <c:v>0</c:v>
                </c:pt>
                <c:pt idx="1">
                  <c:v>1</c:v>
                </c:pt>
                <c:pt idx="2">
                  <c:v>2</c:v>
                </c:pt>
                <c:pt idx="3">
                  <c:v>3</c:v>
                </c:pt>
              </c:numCache>
            </c:numRef>
          </c:cat>
          <c:val>
            <c:numRef>
              <c:f>Sheet1!$B$173:$E$173</c:f>
              <c:numCache>
                <c:formatCode>General</c:formatCode>
                <c:ptCount val="4"/>
                <c:pt idx="0">
                  <c:v>5.1100000000000003</c:v>
                </c:pt>
                <c:pt idx="1">
                  <c:v>5.16</c:v>
                </c:pt>
                <c:pt idx="2">
                  <c:v>5.26</c:v>
                </c:pt>
                <c:pt idx="3">
                  <c:v>5.3</c:v>
                </c:pt>
              </c:numCache>
            </c:numRef>
          </c:val>
          <c:extLst>
            <c:ext xmlns:c16="http://schemas.microsoft.com/office/drawing/2014/chart" uri="{C3380CC4-5D6E-409C-BE32-E72D297353CC}">
              <c16:uniqueId val="{00000003-4E24-134F-8061-62EB74847066}"/>
            </c:ext>
          </c:extLst>
        </c:ser>
        <c:dLbls>
          <c:showLegendKey val="0"/>
          <c:showVal val="0"/>
          <c:showCatName val="0"/>
          <c:showSerName val="0"/>
          <c:showPercent val="0"/>
          <c:showBubbleSize val="0"/>
        </c:dLbls>
        <c:gapWidth val="219"/>
        <c:overlap val="-27"/>
        <c:axId val="931036528"/>
        <c:axId val="931041424"/>
      </c:barChart>
      <c:catAx>
        <c:axId val="93103652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a:latin typeface="Times New Roman" panose="02020603050405020304" pitchFamily="18" charset="0"/>
                    <a:cs typeface="Times New Roman" panose="02020603050405020304" pitchFamily="18" charset="0"/>
                  </a:rPr>
                  <a:t>Number</a:t>
                </a:r>
                <a:r>
                  <a:rPr lang="en-US" altLang="zh-CN" b="1" baseline="0">
                    <a:latin typeface="Times New Roman" panose="02020603050405020304" pitchFamily="18" charset="0"/>
                    <a:cs typeface="Times New Roman" panose="02020603050405020304" pitchFamily="18" charset="0"/>
                  </a:rPr>
                  <a:t> of Confounding Contexts</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41424"/>
        <c:crosses val="autoZero"/>
        <c:auto val="1"/>
        <c:lblAlgn val="ctr"/>
        <c:lblOffset val="100"/>
        <c:noMultiLvlLbl val="0"/>
      </c:catAx>
      <c:valAx>
        <c:axId val="931041424"/>
        <c:scaling>
          <c:orientation val="minMax"/>
        </c:scaling>
        <c:delete val="0"/>
        <c:axPos val="l"/>
        <c:title>
          <c:tx>
            <c:rich>
              <a:bodyPr rot="0" spcFirstLastPara="1" vertOverflow="ellipsis"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_);[Red]\(#,##0.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36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7030A0"/>
            </a:solidFill>
            <a:ln>
              <a:solidFill>
                <a:schemeClr val="bg1"/>
              </a:solidFill>
            </a:ln>
            <a:effectLst/>
          </c:spPr>
          <c:invertIfNegative val="0"/>
          <c:dPt>
            <c:idx val="0"/>
            <c:invertIfNegative val="0"/>
            <c:bubble3D val="0"/>
            <c:spPr>
              <a:pattFill prst="wdDnDiag">
                <a:fgClr>
                  <a:srgbClr val="7030A0"/>
                </a:fgClr>
                <a:bgClr>
                  <a:schemeClr val="bg1"/>
                </a:bgClr>
              </a:pattFill>
              <a:ln>
                <a:solidFill>
                  <a:schemeClr val="bg1"/>
                </a:solidFill>
              </a:ln>
              <a:effectLst/>
            </c:spPr>
            <c:extLst>
              <c:ext xmlns:c16="http://schemas.microsoft.com/office/drawing/2014/chart" uri="{C3380CC4-5D6E-409C-BE32-E72D297353CC}">
                <c16:uniqueId val="{00000001-E6B4-824B-A709-4B3ADBB59531}"/>
              </c:ext>
            </c:extLst>
          </c:dPt>
          <c:cat>
            <c:strRef>
              <c:f>Sheet1!$C$181:$C$185</c:f>
              <c:strCache>
                <c:ptCount val="5"/>
                <c:pt idx="0">
                  <c:v>ImageNet</c:v>
                </c:pt>
                <c:pt idx="1">
                  <c:v>Minimum Bias</c:v>
                </c:pt>
                <c:pt idx="2">
                  <c:v>Proportional Bias</c:v>
                </c:pt>
                <c:pt idx="3">
                  <c:v>Compositional Bias</c:v>
                </c:pt>
                <c:pt idx="4">
                  <c:v>Adversarial Bias</c:v>
                </c:pt>
              </c:strCache>
            </c:strRef>
          </c:cat>
          <c:val>
            <c:numRef>
              <c:f>Sheet1!$D$181:$D$185</c:f>
              <c:numCache>
                <c:formatCode>General</c:formatCode>
                <c:ptCount val="5"/>
                <c:pt idx="0">
                  <c:v>2.67</c:v>
                </c:pt>
                <c:pt idx="1">
                  <c:v>3.93</c:v>
                </c:pt>
                <c:pt idx="2">
                  <c:v>4.54</c:v>
                </c:pt>
                <c:pt idx="3">
                  <c:v>5.18</c:v>
                </c:pt>
                <c:pt idx="4">
                  <c:v>5.21</c:v>
                </c:pt>
              </c:numCache>
            </c:numRef>
          </c:val>
          <c:extLst>
            <c:ext xmlns:c16="http://schemas.microsoft.com/office/drawing/2014/chart" uri="{C3380CC4-5D6E-409C-BE32-E72D297353CC}">
              <c16:uniqueId val="{00000002-E6B4-824B-A709-4B3ADBB59531}"/>
            </c:ext>
          </c:extLst>
        </c:ser>
        <c:ser>
          <c:idx val="1"/>
          <c:order val="1"/>
          <c:spPr>
            <a:solidFill>
              <a:schemeClr val="bg1"/>
            </a:solidFill>
            <a:ln>
              <a:solidFill>
                <a:schemeClr val="bg1"/>
              </a:solidFill>
            </a:ln>
            <a:effectLst/>
          </c:spPr>
          <c:invertIfNegative val="0"/>
          <c:cat>
            <c:strRef>
              <c:f>Sheet1!$C$181:$C$185</c:f>
              <c:strCache>
                <c:ptCount val="5"/>
                <c:pt idx="0">
                  <c:v>ImageNet</c:v>
                </c:pt>
                <c:pt idx="1">
                  <c:v>Minimum Bias</c:v>
                </c:pt>
                <c:pt idx="2">
                  <c:v>Proportional Bias</c:v>
                </c:pt>
                <c:pt idx="3">
                  <c:v>Compositional Bias</c:v>
                </c:pt>
                <c:pt idx="4">
                  <c:v>Adversarial Bias</c:v>
                </c:pt>
              </c:strCache>
            </c:strRef>
          </c:cat>
          <c:val>
            <c:numRef>
              <c:f>Sheet1!$E$181:$E$185</c:f>
              <c:numCache>
                <c:formatCode>General</c:formatCode>
                <c:ptCount val="5"/>
                <c:pt idx="0">
                  <c:v>2.02</c:v>
                </c:pt>
                <c:pt idx="1">
                  <c:v>3.81</c:v>
                </c:pt>
                <c:pt idx="2">
                  <c:v>4.08</c:v>
                </c:pt>
                <c:pt idx="3">
                  <c:v>4.32</c:v>
                </c:pt>
                <c:pt idx="4">
                  <c:v>4.6399999999999997</c:v>
                </c:pt>
              </c:numCache>
            </c:numRef>
          </c:val>
          <c:extLst>
            <c:ext xmlns:c16="http://schemas.microsoft.com/office/drawing/2014/chart" uri="{C3380CC4-5D6E-409C-BE32-E72D297353CC}">
              <c16:uniqueId val="{00000003-E6B4-824B-A709-4B3ADBB59531}"/>
            </c:ext>
          </c:extLst>
        </c:ser>
        <c:dLbls>
          <c:showLegendKey val="0"/>
          <c:showVal val="0"/>
          <c:showCatName val="0"/>
          <c:showSerName val="0"/>
          <c:showPercent val="0"/>
          <c:showBubbleSize val="0"/>
        </c:dLbls>
        <c:gapWidth val="50"/>
        <c:overlap val="100"/>
        <c:axId val="931041968"/>
        <c:axId val="931052848"/>
      </c:barChart>
      <c:catAx>
        <c:axId val="931041968"/>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Century" panose="02040604050505020304" pitchFamily="18" charset="0"/>
                <a:ea typeface="+mj-ea"/>
                <a:cs typeface="Times New Roman" panose="02020603050405020304" pitchFamily="18" charset="0"/>
              </a:defRPr>
            </a:pPr>
            <a:endParaRPr lang="en-US"/>
          </a:p>
        </c:txPr>
        <c:crossAx val="931052848"/>
        <c:crosses val="autoZero"/>
        <c:auto val="1"/>
        <c:lblAlgn val="ctr"/>
        <c:lblOffset val="100"/>
        <c:noMultiLvlLbl val="0"/>
      </c:catAx>
      <c:valAx>
        <c:axId val="931052848"/>
        <c:scaling>
          <c:orientation val="minMax"/>
          <c:min val="2"/>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b="1">
                    <a:latin typeface="Times New Roman" panose="02020603050405020304" pitchFamily="18" charset="0"/>
                    <a:cs typeface="Times New Roman" panose="02020603050405020304" pitchFamily="18" charset="0"/>
                  </a:rPr>
                  <a:t>NI</a:t>
                </a:r>
                <a:endParaRPr lang="zh-CN" altLang="en-US" b="1">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_);[Red]\(#,##0.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3104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9CEB-52EB-40A4-AA64-3CEFC71FD4A7}"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ABDAF-8F53-401B-A31E-6D87F78FC7CB}" type="slidenum">
              <a:rPr lang="zh-CN" altLang="en-US" smtClean="0"/>
              <a:t>‹#›</a:t>
            </a:fld>
            <a:endParaRPr lang="zh-CN" altLang="en-US"/>
          </a:p>
        </p:txBody>
      </p:sp>
    </p:spTree>
    <p:extLst>
      <p:ext uri="{BB962C8B-B14F-4D97-AF65-F5344CB8AC3E}">
        <p14:creationId xmlns:p14="http://schemas.microsoft.com/office/powerpoint/2010/main" val="186975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https://www.themsphub.com/a-day-in-your-life-with-predictive-analytics/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Predict</a:t>
            </a:r>
            <a:r>
              <a:rPr lang="en-US" altLang="zh-CN" sz="1200" b="0" i="0" kern="1200" baseline="0" dirty="0">
                <a:solidFill>
                  <a:schemeClr val="tx1"/>
                </a:solidFill>
                <a:effectLst/>
                <a:latin typeface="+mn-lt"/>
                <a:ea typeface="+mn-ea"/>
                <a:cs typeface="+mn-cs"/>
              </a:rPr>
              <a:t> sleep quality</a:t>
            </a:r>
          </a:p>
          <a:p>
            <a:r>
              <a:rPr lang="en-US" altLang="zh-CN" sz="1200" b="0" i="0" kern="1200" dirty="0">
                <a:solidFill>
                  <a:schemeClr val="tx1"/>
                </a:solidFill>
                <a:effectLst/>
                <a:latin typeface="+mn-lt"/>
                <a:ea typeface="+mn-ea"/>
                <a:cs typeface="+mn-cs"/>
              </a:rPr>
              <a:t>Weather</a:t>
            </a:r>
            <a:r>
              <a:rPr lang="en-US" altLang="zh-CN" sz="1200" b="0" i="0" kern="1200" baseline="0" dirty="0">
                <a:solidFill>
                  <a:schemeClr val="tx1"/>
                </a:solidFill>
                <a:effectLst/>
                <a:latin typeface="+mn-lt"/>
                <a:ea typeface="+mn-ea"/>
                <a:cs typeface="+mn-cs"/>
              </a:rPr>
              <a:t> </a:t>
            </a:r>
            <a:r>
              <a:rPr lang="en-US" altLang="zh-CN" sz="1200" b="0" i="0" kern="1200" baseline="0" dirty="0" err="1">
                <a:solidFill>
                  <a:schemeClr val="tx1"/>
                </a:solidFill>
                <a:effectLst/>
                <a:latin typeface="+mn-lt"/>
                <a:ea typeface="+mn-ea"/>
                <a:cs typeface="+mn-cs"/>
              </a:rPr>
              <a:t>foreasting</a:t>
            </a:r>
            <a:endParaRPr lang="en-US" altLang="zh-CN" sz="1200" b="0" i="0" kern="1200" baseline="0" dirty="0">
              <a:solidFill>
                <a:schemeClr val="tx1"/>
              </a:solidFill>
              <a:effectLst/>
              <a:latin typeface="+mn-lt"/>
              <a:ea typeface="+mn-ea"/>
              <a:cs typeface="+mn-cs"/>
            </a:endParaRP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Suggested route from home to workplace</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Working: search</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Buy a book</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Diner recommendation</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Movie </a:t>
            </a:r>
            <a:r>
              <a:rPr lang="en-US" altLang="zh-CN" sz="1200" b="0" i="0" kern="1200" baseline="0" dirty="0" err="1">
                <a:solidFill>
                  <a:schemeClr val="tx1"/>
                </a:solidFill>
                <a:effectLst/>
                <a:latin typeface="+mn-lt"/>
                <a:ea typeface="+mn-ea"/>
                <a:cs typeface="+mn-cs"/>
              </a:rPr>
              <a:t>recomendation</a:t>
            </a:r>
            <a:endParaRPr lang="en-US" altLang="zh-CN" sz="1200" b="0" i="0" kern="1200" baseline="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D7ABDAF-8F53-401B-A31E-6D87F78FC7CB}" type="slidenum">
              <a:rPr lang="zh-CN" altLang="en-US" smtClean="0"/>
              <a:t>2</a:t>
            </a:fld>
            <a:endParaRPr lang="zh-CN" altLang="en-US"/>
          </a:p>
        </p:txBody>
      </p:sp>
    </p:spTree>
    <p:extLst>
      <p:ext uri="{BB962C8B-B14F-4D97-AF65-F5344CB8AC3E}">
        <p14:creationId xmlns:p14="http://schemas.microsoft.com/office/powerpoint/2010/main" val="3227742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From</a:t>
            </a:r>
            <a:r>
              <a:rPr lang="zh-CN" altLang="en-US" dirty="0"/>
              <a:t> </a:t>
            </a:r>
            <a:r>
              <a:rPr lang="en-US" altLang="zh-CN" dirty="0"/>
              <a:t>the</a:t>
            </a:r>
            <a:r>
              <a:rPr lang="zh-CN" altLang="en-US" dirty="0"/>
              <a:t> </a:t>
            </a:r>
            <a:r>
              <a:rPr lang="en-US" altLang="zh-CN" dirty="0"/>
              <a:t>definition</a:t>
            </a:r>
            <a:r>
              <a:rPr lang="zh-CN" altLang="en-US" dirty="0"/>
              <a:t> </a:t>
            </a:r>
            <a:r>
              <a:rPr lang="en-US" altLang="zh-CN" dirty="0"/>
              <a:t>of</a:t>
            </a:r>
            <a:r>
              <a:rPr lang="zh-CN" altLang="en-US" dirty="0"/>
              <a:t> </a:t>
            </a:r>
            <a:r>
              <a:rPr lang="en-US" altLang="zh-CN" dirty="0"/>
              <a:t>ATE,</a:t>
            </a:r>
            <a:r>
              <a:rPr lang="zh-CN" altLang="en-US" dirty="0"/>
              <a:t> </a:t>
            </a:r>
            <a:r>
              <a:rPr lang="en-US" altLang="zh-CN" dirty="0"/>
              <a:t>we</a:t>
            </a:r>
            <a:r>
              <a:rPr lang="zh-CN" altLang="en-US" dirty="0"/>
              <a:t> </a:t>
            </a:r>
            <a:r>
              <a:rPr lang="en-US" altLang="zh-CN" dirty="0"/>
              <a:t>know</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counterfactual</a:t>
            </a:r>
            <a:r>
              <a:rPr lang="zh-CN" altLang="en-US" dirty="0"/>
              <a:t> </a:t>
            </a:r>
            <a:r>
              <a:rPr lang="en-US" altLang="zh-CN" dirty="0"/>
              <a:t>problem. That</a:t>
            </a:r>
            <a:r>
              <a:rPr lang="en-US" altLang="zh-CN" baseline="0" dirty="0"/>
              <a:t> is, for each unit, we can only observe one of two potential outcomes, treated or control, not both.</a:t>
            </a:r>
          </a:p>
          <a:p>
            <a:endParaRPr lang="en-US" altLang="zh-CN" baseline="0" dirty="0"/>
          </a:p>
          <a:p>
            <a:r>
              <a:rPr lang="en-US" altLang="zh-CN" baseline="0" dirty="0"/>
              <a:t>So there is a question, under the counterfactual problem, ca we estimate …</a:t>
            </a:r>
          </a:p>
          <a:p>
            <a:r>
              <a:rPr lang="en-US" altLang="zh-CN" baseline="0" dirty="0"/>
              <a:t>It depends on your data. If your data are from randomized experiments, the answer is YES. </a:t>
            </a:r>
          </a:p>
          <a:p>
            <a:r>
              <a:rPr lang="en-US" altLang="zh-CN" baseline="0" dirty="0"/>
              <a:t>Do you still remember the two key points for estimating causal effect: one is changing T, this condition is satisfied since we have two different value of T; the other is keeping everything else constant, that is the confounder should be the same between group T=1 and Groups T=0, this condition can be guaranteed by randomized experiments. Hence, we can directly comparing .. If our data are from randomized experiments. </a:t>
            </a:r>
          </a:p>
          <a:p>
            <a:endParaRPr lang="en-US" altLang="zh-CN" baseline="0" dirty="0"/>
          </a:p>
          <a:p>
            <a:r>
              <a:rPr lang="en-US" altLang="zh-CN" baseline="0" dirty="0"/>
              <a:t>But we cannot if our data are observational data or historical data. In observational data, we also have units with different treatment T, but their treatment status might be affected by their other features, we say confounders X, leading to the different distribution on confounders.</a:t>
            </a:r>
          </a:p>
          <a:p>
            <a:r>
              <a:rPr lang="en-US" altLang="zh-CN" baseline="0" dirty="0"/>
              <a:t>For example, for a very expensive medication, taking or not majorly depends on the patients’ income, leading</a:t>
            </a:r>
            <a:r>
              <a:rPr lang="zh-CN" altLang="en-US" baseline="0" dirty="0"/>
              <a:t> </a:t>
            </a:r>
            <a:r>
              <a:rPr lang="en-US" altLang="zh-CN" baseline="0" dirty="0"/>
              <a:t>to the distribution of income variable become different between treated</a:t>
            </a:r>
            <a:r>
              <a:rPr lang="zh-CN" altLang="en-US" baseline="0" dirty="0"/>
              <a:t> </a:t>
            </a:r>
            <a:r>
              <a:rPr lang="en-US" altLang="zh-CN" baseline="0" dirty="0"/>
              <a:t>and</a:t>
            </a:r>
            <a:r>
              <a:rPr lang="zh-CN" altLang="en-US" baseline="0" dirty="0"/>
              <a:t> </a:t>
            </a:r>
            <a:r>
              <a:rPr lang="en-US" altLang="zh-CN" baseline="0" dirty="0"/>
              <a:t>control</a:t>
            </a:r>
            <a:r>
              <a:rPr lang="zh-CN" altLang="en-US" baseline="0" dirty="0"/>
              <a:t> </a:t>
            </a:r>
            <a:r>
              <a:rPr lang="en-US" altLang="zh-CN" baseline="0" dirty="0"/>
              <a:t>groups.</a:t>
            </a:r>
          </a:p>
          <a:p>
            <a:r>
              <a:rPr lang="en-US" altLang="zh-CN" baseline="0" dirty="0"/>
              <a:t>Hence, if we want to estimate the causal effect from observational data, we need to balance confounders’ distribution.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36</a:t>
            </a:fld>
            <a:endParaRPr lang="zh-CN" altLang="en-US"/>
          </a:p>
        </p:txBody>
      </p:sp>
    </p:spTree>
    <p:extLst>
      <p:ext uri="{BB962C8B-B14F-4D97-AF65-F5344CB8AC3E}">
        <p14:creationId xmlns:p14="http://schemas.microsoft.com/office/powerpoint/2010/main" val="7297690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zh-CN" altLang="en-US" dirty="0"/>
              <a:t> </a:t>
            </a:r>
            <a:r>
              <a:rPr lang="en-US" altLang="zh-CN" dirty="0"/>
              <a:t>the</a:t>
            </a:r>
            <a:r>
              <a:rPr lang="zh-CN" altLang="en-US" dirty="0"/>
              <a:t> </a:t>
            </a:r>
            <a:r>
              <a:rPr lang="en-US" altLang="zh-CN" dirty="0"/>
              <a:t>synthetic</a:t>
            </a:r>
            <a:r>
              <a:rPr lang="zh-CN" altLang="en-US" dirty="0"/>
              <a:t> </a:t>
            </a:r>
            <a:r>
              <a:rPr lang="en-US" altLang="zh-CN" dirty="0"/>
              <a:t>data,</a:t>
            </a:r>
            <a:r>
              <a:rPr lang="zh-CN" altLang="en-US" dirty="0"/>
              <a:t> </a:t>
            </a:r>
            <a:r>
              <a:rPr lang="en-US" altLang="zh-CN" dirty="0"/>
              <a:t>we</a:t>
            </a:r>
            <a:r>
              <a:rPr lang="zh-CN" altLang="en-US" dirty="0"/>
              <a:t> </a:t>
            </a:r>
            <a:r>
              <a:rPr lang="en-US" altLang="zh-CN" dirty="0"/>
              <a:t>generate</a:t>
            </a:r>
            <a:r>
              <a:rPr lang="zh-CN" altLang="en-US" dirty="0"/>
              <a:t> </a:t>
            </a:r>
            <a:r>
              <a:rPr lang="en-US" altLang="zh-CN" dirty="0"/>
              <a:t>binary</a:t>
            </a:r>
            <a:r>
              <a:rPr lang="zh-CN" altLang="en-US" dirty="0"/>
              <a:t> </a:t>
            </a:r>
            <a:r>
              <a:rPr lang="en-US" altLang="zh-CN" dirty="0"/>
              <a:t>feature</a:t>
            </a:r>
            <a:r>
              <a:rPr lang="zh-CN" altLang="en-US" dirty="0"/>
              <a:t> </a:t>
            </a:r>
            <a:r>
              <a:rPr lang="en-US" altLang="zh-CN" dirty="0"/>
              <a:t>X</a:t>
            </a:r>
            <a:r>
              <a:rPr lang="zh-CN" altLang="en-US" dirty="0"/>
              <a:t> </a:t>
            </a:r>
            <a:r>
              <a:rPr lang="en-US" altLang="zh-CN" dirty="0"/>
              <a:t>and</a:t>
            </a:r>
            <a:r>
              <a:rPr lang="zh-CN" altLang="en-US" dirty="0"/>
              <a:t> </a:t>
            </a:r>
            <a:r>
              <a:rPr lang="en-US" altLang="zh-CN" dirty="0"/>
              <a:t>binary</a:t>
            </a:r>
            <a:r>
              <a:rPr lang="zh-CN" altLang="en-US" dirty="0"/>
              <a:t> </a:t>
            </a:r>
            <a:r>
              <a:rPr lang="en-US" altLang="zh-CN" dirty="0"/>
              <a:t>outcome</a:t>
            </a:r>
            <a:r>
              <a:rPr lang="zh-CN" altLang="en-US" dirty="0"/>
              <a:t> </a:t>
            </a:r>
            <a:r>
              <a:rPr lang="en-US" altLang="zh-CN" dirty="0"/>
              <a:t>Y</a:t>
            </a:r>
            <a:r>
              <a:rPr lang="zh-CN" altLang="en-US" dirty="0"/>
              <a:t> </a:t>
            </a:r>
            <a:r>
              <a:rPr lang="en-US" altLang="zh-CN" dirty="0"/>
              <a:t>based</a:t>
            </a:r>
            <a:r>
              <a:rPr lang="zh-CN" altLang="en-US" dirty="0"/>
              <a:t> </a:t>
            </a:r>
            <a:r>
              <a:rPr lang="en-US" altLang="zh-CN" dirty="0"/>
              <a:t>on</a:t>
            </a:r>
            <a:r>
              <a:rPr lang="zh-CN" altLang="en-US" dirty="0"/>
              <a:t> </a:t>
            </a:r>
            <a:r>
              <a:rPr lang="en-US" altLang="zh-CN" dirty="0"/>
              <a:t>all</a:t>
            </a:r>
            <a:r>
              <a:rPr lang="zh-CN" altLang="en-US" dirty="0"/>
              <a:t> </a:t>
            </a:r>
            <a:r>
              <a:rPr lang="en-US" altLang="zh-CN" dirty="0"/>
              <a:t>three</a:t>
            </a:r>
            <a:r>
              <a:rPr lang="zh-CN" altLang="en-US" dirty="0"/>
              <a:t> </a:t>
            </a:r>
            <a:r>
              <a:rPr lang="en-US" altLang="zh-CN" dirty="0"/>
              <a:t>possible</a:t>
            </a:r>
            <a:r>
              <a:rPr lang="zh-CN" altLang="en-US" dirty="0"/>
              <a:t> </a:t>
            </a:r>
            <a:r>
              <a:rPr lang="en-US" altLang="zh-CN" dirty="0"/>
              <a:t>diagrams.</a:t>
            </a:r>
            <a:r>
              <a:rPr lang="zh-CN" altLang="en-US" dirty="0"/>
              <a:t> </a:t>
            </a:r>
            <a:r>
              <a:rPr lang="en-US" altLang="zh-CN" dirty="0"/>
              <a:t>To</a:t>
            </a:r>
            <a:r>
              <a:rPr lang="zh-CN" altLang="en-US" dirty="0"/>
              <a:t> </a:t>
            </a:r>
            <a:r>
              <a:rPr lang="en-US" altLang="zh-CN" dirty="0"/>
              <a:t>generate</a:t>
            </a:r>
            <a:r>
              <a:rPr lang="zh-CN" altLang="en-US" dirty="0"/>
              <a:t> </a:t>
            </a:r>
            <a:r>
              <a:rPr lang="en-US" altLang="zh-CN" dirty="0"/>
              <a:t>different</a:t>
            </a:r>
            <a:r>
              <a:rPr lang="zh-CN" altLang="en-US" dirty="0"/>
              <a:t> </a:t>
            </a:r>
            <a:r>
              <a:rPr lang="en-US" altLang="zh-CN" dirty="0"/>
              <a:t>environments,</a:t>
            </a:r>
            <a:r>
              <a:rPr lang="zh-CN" altLang="en-US" dirty="0"/>
              <a:t> </a:t>
            </a:r>
            <a:r>
              <a:rPr lang="en-US" altLang="zh-CN" dirty="0"/>
              <a:t>we</a:t>
            </a:r>
            <a:r>
              <a:rPr lang="zh-CN" altLang="en-US" dirty="0"/>
              <a:t> </a:t>
            </a:r>
            <a:r>
              <a:rPr lang="en-US" altLang="zh-CN" dirty="0"/>
              <a:t>vary</a:t>
            </a:r>
            <a:r>
              <a:rPr lang="zh-CN" altLang="en-US" dirty="0"/>
              <a:t> </a:t>
            </a:r>
            <a:r>
              <a:rPr lang="en-US" altLang="zh-CN" dirty="0"/>
              <a:t>the</a:t>
            </a:r>
            <a:r>
              <a:rPr lang="zh-CN" altLang="en-US" dirty="0"/>
              <a:t> </a:t>
            </a:r>
            <a:r>
              <a:rPr lang="en-US" altLang="zh-CN" dirty="0"/>
              <a:t>conditional</a:t>
            </a:r>
            <a:r>
              <a:rPr lang="zh-CN" altLang="en-US" dirty="0"/>
              <a:t> </a:t>
            </a:r>
            <a:r>
              <a:rPr lang="en-US" altLang="zh-CN" dirty="0"/>
              <a:t>distribution</a:t>
            </a:r>
            <a:r>
              <a:rPr lang="zh-CN" altLang="en-US" dirty="0"/>
              <a:t> </a:t>
            </a:r>
            <a:r>
              <a:rPr lang="en-US" altLang="zh-CN" dirty="0"/>
              <a:t>of</a:t>
            </a:r>
            <a:r>
              <a:rPr lang="zh-CN" altLang="en-US" dirty="0"/>
              <a:t> </a:t>
            </a:r>
            <a:r>
              <a:rPr lang="en-US" altLang="zh-CN" dirty="0"/>
              <a:t>P(Y|V)</a:t>
            </a:r>
            <a:r>
              <a:rPr lang="zh-CN" altLang="en-US" dirty="0"/>
              <a:t> </a:t>
            </a:r>
            <a:r>
              <a:rPr lang="en-US" altLang="zh-CN" dirty="0"/>
              <a:t>by</a:t>
            </a:r>
            <a:r>
              <a:rPr lang="zh-CN" altLang="en-US" dirty="0"/>
              <a:t> </a:t>
            </a:r>
            <a:r>
              <a:rPr lang="en-US" altLang="zh-CN" dirty="0"/>
              <a:t>sample</a:t>
            </a:r>
            <a:r>
              <a:rPr lang="zh-CN" altLang="en-US" dirty="0"/>
              <a:t> </a:t>
            </a:r>
            <a:r>
              <a:rPr lang="en-US" altLang="zh-CN" dirty="0"/>
              <a:t>selection</a:t>
            </a:r>
            <a:r>
              <a:rPr lang="zh-CN" altLang="en-US" dirty="0"/>
              <a:t> </a:t>
            </a:r>
            <a:r>
              <a:rPr lang="en-US" altLang="zh-CN" dirty="0"/>
              <a:t>with</a:t>
            </a:r>
            <a:r>
              <a:rPr lang="zh-CN" altLang="en-US" dirty="0"/>
              <a:t> </a:t>
            </a:r>
            <a:r>
              <a:rPr lang="en-US" altLang="zh-CN" dirty="0"/>
              <a:t>bias</a:t>
            </a:r>
            <a:r>
              <a:rPr lang="zh-CN" altLang="en-US" dirty="0"/>
              <a:t> </a:t>
            </a:r>
            <a:r>
              <a:rPr lang="en-US" altLang="zh-CN" dirty="0"/>
              <a:t>rate</a:t>
            </a:r>
            <a:r>
              <a:rPr lang="zh-CN" altLang="en-US" dirty="0"/>
              <a:t> </a:t>
            </a:r>
            <a:r>
              <a:rPr lang="en-US" altLang="zh-CN" dirty="0"/>
              <a:t>r.</a:t>
            </a:r>
            <a:r>
              <a:rPr lang="zh-CN" altLang="en-US" dirty="0"/>
              <a:t> </a:t>
            </a:r>
            <a:r>
              <a:rPr lang="en-US" altLang="zh-CN" dirty="0"/>
              <a:t>Specifically,</a:t>
            </a:r>
            <a:r>
              <a:rPr lang="zh-CN" altLang="en-US" dirty="0"/>
              <a:t> </a:t>
            </a:r>
            <a:r>
              <a:rPr lang="en-US" altLang="zh-CN" dirty="0"/>
              <a:t>for</a:t>
            </a:r>
            <a:r>
              <a:rPr lang="zh-CN" altLang="en-US" dirty="0"/>
              <a:t> </a:t>
            </a:r>
            <a:r>
              <a:rPr lang="en-US" altLang="zh-CN" dirty="0"/>
              <a:t>each</a:t>
            </a:r>
            <a:r>
              <a:rPr lang="zh-CN" altLang="en-US" dirty="0"/>
              <a:t> </a:t>
            </a:r>
            <a:r>
              <a:rPr lang="en-US" altLang="zh-CN" dirty="0"/>
              <a:t>sample,</a:t>
            </a:r>
            <a:r>
              <a:rPr lang="zh-CN" altLang="en-US" dirty="0"/>
              <a:t> </a:t>
            </a:r>
            <a:r>
              <a:rPr lang="en-US" altLang="zh-CN" dirty="0"/>
              <a:t>if</a:t>
            </a:r>
            <a:r>
              <a:rPr lang="zh-CN" altLang="en-US" dirty="0"/>
              <a:t> </a:t>
            </a:r>
            <a:r>
              <a:rPr lang="en-US" altLang="zh-CN" dirty="0"/>
              <a:t>its</a:t>
            </a:r>
            <a:r>
              <a:rPr lang="zh-CN" altLang="en-US" dirty="0"/>
              <a:t> </a:t>
            </a:r>
            <a:r>
              <a:rPr lang="en-US" altLang="zh-CN" dirty="0"/>
              <a:t>value</a:t>
            </a:r>
            <a:r>
              <a:rPr lang="zh-CN" altLang="en-US" dirty="0"/>
              <a:t> </a:t>
            </a:r>
            <a:r>
              <a:rPr lang="en-US" altLang="zh-CN" dirty="0"/>
              <a:t>of</a:t>
            </a:r>
            <a:r>
              <a:rPr lang="zh-CN" altLang="en-US" dirty="0"/>
              <a:t> </a:t>
            </a:r>
            <a:r>
              <a:rPr lang="en-US" altLang="zh-CN" dirty="0"/>
              <a:t>V</a:t>
            </a:r>
            <a:r>
              <a:rPr lang="zh-CN" altLang="en-US" dirty="0"/>
              <a:t> </a:t>
            </a:r>
            <a:r>
              <a:rPr lang="en-US" altLang="zh-CN" dirty="0"/>
              <a:t>equals</a:t>
            </a:r>
            <a:r>
              <a:rPr lang="zh-CN" altLang="en-US" dirty="0"/>
              <a:t> </a:t>
            </a:r>
            <a:r>
              <a:rPr lang="en-US" altLang="zh-CN" dirty="0"/>
              <a:t>to</a:t>
            </a:r>
            <a:r>
              <a:rPr lang="zh-CN" altLang="en-US" dirty="0"/>
              <a:t> </a:t>
            </a:r>
            <a:r>
              <a:rPr lang="en-US" altLang="zh-CN" dirty="0"/>
              <a:t>Y,</a:t>
            </a:r>
            <a:r>
              <a:rPr lang="zh-CN" altLang="en-US" dirty="0"/>
              <a:t> </a:t>
            </a:r>
            <a:r>
              <a:rPr lang="en-US" altLang="zh-CN" dirty="0"/>
              <a:t>then</a:t>
            </a:r>
            <a:r>
              <a:rPr lang="zh-CN" altLang="en-US" dirty="0"/>
              <a:t> </a:t>
            </a:r>
            <a:r>
              <a:rPr lang="en-US" altLang="zh-CN" dirty="0"/>
              <a:t>we</a:t>
            </a:r>
            <a:r>
              <a:rPr lang="zh-CN" altLang="en-US" dirty="0"/>
              <a:t> </a:t>
            </a:r>
            <a:r>
              <a:rPr lang="en-US" altLang="zh-CN" dirty="0"/>
              <a:t>select</a:t>
            </a:r>
            <a:r>
              <a:rPr lang="zh-CN" altLang="en-US" dirty="0"/>
              <a:t> </a:t>
            </a:r>
            <a:r>
              <a:rPr lang="en-US" altLang="zh-CN" dirty="0"/>
              <a:t>it</a:t>
            </a:r>
            <a:r>
              <a:rPr lang="zh-CN" altLang="en-US" dirty="0"/>
              <a:t> </a:t>
            </a:r>
            <a:r>
              <a:rPr lang="en-US" altLang="zh-CN" dirty="0"/>
              <a:t>with</a:t>
            </a:r>
            <a:r>
              <a:rPr lang="zh-CN" altLang="en-US" dirty="0"/>
              <a:t> </a:t>
            </a:r>
            <a:r>
              <a:rPr lang="en-US" altLang="zh-CN" dirty="0"/>
              <a:t>probability</a:t>
            </a:r>
            <a:r>
              <a:rPr lang="zh-CN" altLang="en-US" dirty="0"/>
              <a:t> </a:t>
            </a:r>
            <a:r>
              <a:rPr lang="en-US" altLang="zh-CN" dirty="0"/>
              <a:t>r,</a:t>
            </a:r>
            <a:r>
              <a:rPr lang="zh-CN" altLang="en-US" dirty="0"/>
              <a:t> </a:t>
            </a:r>
            <a:r>
              <a:rPr lang="en-US" altLang="zh-CN" dirty="0"/>
              <a:t>otherwise</a:t>
            </a:r>
            <a:r>
              <a:rPr lang="zh-CN" altLang="en-US" dirty="0"/>
              <a:t> </a:t>
            </a:r>
            <a:r>
              <a:rPr lang="en-US" altLang="zh-CN" dirty="0"/>
              <a:t>select</a:t>
            </a:r>
            <a:r>
              <a:rPr lang="zh-CN" altLang="en-US" dirty="0"/>
              <a:t> </a:t>
            </a:r>
            <a:r>
              <a:rPr lang="en-US" altLang="zh-CN" dirty="0"/>
              <a:t>it</a:t>
            </a:r>
            <a:r>
              <a:rPr lang="zh-CN" altLang="en-US" dirty="0"/>
              <a:t> </a:t>
            </a:r>
            <a:r>
              <a:rPr lang="en-US" altLang="zh-CN" dirty="0"/>
              <a:t>with</a:t>
            </a:r>
            <a:r>
              <a:rPr lang="zh-CN" altLang="en-US" dirty="0"/>
              <a:t> </a:t>
            </a:r>
            <a:r>
              <a:rPr lang="en-US" altLang="zh-CN" dirty="0"/>
              <a:t>probability</a:t>
            </a:r>
            <a:r>
              <a:rPr lang="zh-CN" altLang="en-US" dirty="0"/>
              <a:t> </a:t>
            </a:r>
            <a:r>
              <a:rPr lang="en-US" altLang="zh-CN" dirty="0"/>
              <a:t>(1-r).</a:t>
            </a:r>
            <a:r>
              <a:rPr lang="zh-CN" altLang="en-US" dirty="0"/>
              <a:t> </a:t>
            </a:r>
            <a:r>
              <a:rPr lang="en-US" altLang="zh-CN" dirty="0"/>
              <a:t>In</a:t>
            </a:r>
            <a:r>
              <a:rPr lang="zh-CN" altLang="en-US" dirty="0"/>
              <a:t> </a:t>
            </a:r>
            <a:r>
              <a:rPr lang="en-US" altLang="zh-CN" dirty="0"/>
              <a:t>this</a:t>
            </a:r>
            <a:r>
              <a:rPr lang="zh-CN" altLang="en-US" dirty="0"/>
              <a:t> </a:t>
            </a:r>
            <a:r>
              <a:rPr lang="en-US" altLang="zh-CN" dirty="0"/>
              <a:t>biased</a:t>
            </a:r>
            <a:r>
              <a:rPr lang="zh-CN" altLang="en-US" dirty="0"/>
              <a:t> </a:t>
            </a:r>
            <a:r>
              <a:rPr lang="en-US" altLang="zh-CN" dirty="0"/>
              <a:t>sample</a:t>
            </a:r>
            <a:r>
              <a:rPr lang="zh-CN" altLang="en-US" dirty="0"/>
              <a:t> </a:t>
            </a:r>
            <a:r>
              <a:rPr lang="en-US" altLang="zh-CN" dirty="0"/>
              <a:t>selection,</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V</a:t>
            </a:r>
            <a:r>
              <a:rPr lang="zh-CN" altLang="en-US" dirty="0"/>
              <a:t> </a:t>
            </a:r>
            <a:r>
              <a:rPr lang="en-US" altLang="zh-CN" dirty="0"/>
              <a:t>and</a:t>
            </a:r>
            <a:r>
              <a:rPr lang="zh-CN" altLang="en-US" dirty="0"/>
              <a:t> </a:t>
            </a:r>
            <a:r>
              <a:rPr lang="en-US" altLang="zh-CN" dirty="0"/>
              <a:t>Y</a:t>
            </a:r>
            <a:r>
              <a:rPr lang="zh-CN" altLang="en-US" dirty="0"/>
              <a:t> </a:t>
            </a:r>
            <a:r>
              <a:rPr lang="en-US" altLang="zh-CN" dirty="0"/>
              <a:t>could</a:t>
            </a:r>
            <a:r>
              <a:rPr lang="zh-CN" altLang="en-US" dirty="0"/>
              <a:t> </a:t>
            </a:r>
            <a:r>
              <a:rPr lang="en-US" altLang="zh-CN" dirty="0"/>
              <a:t>be</a:t>
            </a:r>
            <a:r>
              <a:rPr lang="zh-CN" altLang="en-US" dirty="0"/>
              <a:t> </a:t>
            </a:r>
            <a:r>
              <a:rPr lang="en-US" altLang="zh-CN" dirty="0"/>
              <a:t>positive</a:t>
            </a:r>
            <a:r>
              <a:rPr lang="zh-CN" altLang="en-US" dirty="0"/>
              <a:t> </a:t>
            </a:r>
            <a:r>
              <a:rPr lang="en-US" altLang="zh-CN" dirty="0"/>
              <a:t>if</a:t>
            </a:r>
            <a:r>
              <a:rPr lang="zh-CN" altLang="en-US" dirty="0"/>
              <a:t> </a:t>
            </a:r>
            <a:r>
              <a:rPr lang="en-US" altLang="zh-CN" dirty="0"/>
              <a:t>r</a:t>
            </a:r>
            <a:r>
              <a:rPr lang="zh-CN" altLang="en-US" dirty="0"/>
              <a:t> </a:t>
            </a:r>
            <a:r>
              <a:rPr lang="en-US" altLang="zh-CN" dirty="0"/>
              <a:t>is</a:t>
            </a:r>
            <a:r>
              <a:rPr lang="zh-CN" altLang="en-US" dirty="0"/>
              <a:t> </a:t>
            </a:r>
            <a:r>
              <a:rPr lang="en-US" altLang="zh-CN" dirty="0"/>
              <a:t>bigger</a:t>
            </a:r>
            <a:r>
              <a:rPr lang="zh-CN" altLang="en-US" dirty="0"/>
              <a:t> </a:t>
            </a:r>
            <a:r>
              <a:rPr lang="en-US" altLang="zh-CN" dirty="0"/>
              <a:t>than</a:t>
            </a:r>
            <a:r>
              <a:rPr lang="zh-CN" altLang="en-US" dirty="0"/>
              <a:t> </a:t>
            </a:r>
            <a:r>
              <a:rPr lang="en-US" altLang="zh-CN" dirty="0"/>
              <a:t>.5,</a:t>
            </a:r>
            <a:r>
              <a:rPr lang="zh-CN" altLang="en-US" dirty="0"/>
              <a:t> </a:t>
            </a:r>
            <a:r>
              <a:rPr lang="en-US" altLang="zh-CN" dirty="0"/>
              <a:t>and</a:t>
            </a:r>
            <a:r>
              <a:rPr lang="zh-CN" altLang="en-US" dirty="0"/>
              <a:t> </a:t>
            </a:r>
            <a:r>
              <a:rPr lang="en-US" altLang="zh-CN" dirty="0"/>
              <a:t>negative</a:t>
            </a:r>
            <a:r>
              <a:rPr lang="zh-CN" altLang="en-US" dirty="0"/>
              <a:t> </a:t>
            </a:r>
            <a:r>
              <a:rPr lang="en-US" altLang="zh-CN" dirty="0"/>
              <a:t>if</a:t>
            </a:r>
            <a:r>
              <a:rPr lang="zh-CN" altLang="en-US" dirty="0"/>
              <a:t> </a:t>
            </a:r>
            <a:r>
              <a:rPr lang="en-US" altLang="zh-CN" dirty="0"/>
              <a:t>r</a:t>
            </a:r>
            <a:r>
              <a:rPr lang="zh-CN" altLang="en-US" dirty="0"/>
              <a:t> </a:t>
            </a:r>
            <a:r>
              <a:rPr lang="en-US" altLang="zh-CN" dirty="0"/>
              <a:t>is</a:t>
            </a:r>
            <a:r>
              <a:rPr lang="zh-CN" altLang="en-US" dirty="0"/>
              <a:t> </a:t>
            </a:r>
            <a:r>
              <a:rPr lang="en-US" altLang="zh-CN" dirty="0"/>
              <a:t>less</a:t>
            </a:r>
            <a:r>
              <a:rPr lang="zh-CN" altLang="en-US" dirty="0"/>
              <a:t> </a:t>
            </a:r>
            <a:r>
              <a:rPr lang="en-US" altLang="zh-CN" dirty="0"/>
              <a:t>than</a:t>
            </a:r>
            <a:r>
              <a:rPr lang="zh-CN" altLang="en-US" dirty="0"/>
              <a:t> </a:t>
            </a:r>
            <a:r>
              <a:rPr lang="en-US" altLang="zh-CN" dirty="0"/>
              <a:t>.5.</a:t>
            </a:r>
          </a:p>
          <a:p>
            <a:r>
              <a:rPr lang="en-US" altLang="zh-CN" dirty="0"/>
              <a:t>Actually,</a:t>
            </a:r>
            <a:r>
              <a:rPr lang="zh-CN" altLang="en-US" dirty="0"/>
              <a:t> </a:t>
            </a:r>
            <a:r>
              <a:rPr lang="en-US" altLang="zh-CN" dirty="0"/>
              <a:t>varying</a:t>
            </a:r>
            <a:r>
              <a:rPr lang="zh-CN" altLang="en-US" dirty="0"/>
              <a:t> </a:t>
            </a:r>
            <a:r>
              <a:rPr lang="en-US" altLang="zh-CN" dirty="0"/>
              <a:t>P(Y|V)</a:t>
            </a:r>
            <a:r>
              <a:rPr lang="zh-CN" altLang="en-US" dirty="0"/>
              <a:t> </a:t>
            </a:r>
            <a:r>
              <a:rPr lang="en-US" altLang="zh-CN" dirty="0"/>
              <a:t>would</a:t>
            </a:r>
            <a:r>
              <a:rPr lang="zh-CN" altLang="en-US" dirty="0"/>
              <a:t> </a:t>
            </a:r>
            <a:r>
              <a:rPr lang="en-US" altLang="zh-CN" dirty="0"/>
              <a:t>make</a:t>
            </a:r>
            <a:r>
              <a:rPr lang="zh-CN" altLang="en-US" dirty="0"/>
              <a:t> </a:t>
            </a:r>
            <a:r>
              <a:rPr lang="en-US" altLang="zh-CN" dirty="0"/>
              <a:t>our</a:t>
            </a:r>
            <a:r>
              <a:rPr lang="zh-CN" altLang="en-US" dirty="0"/>
              <a:t> </a:t>
            </a:r>
            <a:r>
              <a:rPr lang="en-US" altLang="zh-CN" dirty="0"/>
              <a:t>stable</a:t>
            </a:r>
            <a:r>
              <a:rPr lang="zh-CN" altLang="en-US" dirty="0"/>
              <a:t> </a:t>
            </a:r>
            <a:r>
              <a:rPr lang="en-US" altLang="zh-CN" dirty="0"/>
              <a:t>assumption</a:t>
            </a:r>
            <a:r>
              <a:rPr lang="zh-CN" altLang="en-US" dirty="0"/>
              <a:t> </a:t>
            </a:r>
            <a:r>
              <a:rPr lang="en-US" altLang="zh-CN" dirty="0"/>
              <a:t>become</a:t>
            </a:r>
            <a:r>
              <a:rPr lang="zh-CN" altLang="en-US" dirty="0"/>
              <a:t> </a:t>
            </a:r>
            <a:r>
              <a:rPr lang="en-US" altLang="zh-CN" dirty="0"/>
              <a:t>invalid,</a:t>
            </a:r>
            <a:r>
              <a:rPr lang="zh-CN" altLang="en-US" dirty="0"/>
              <a:t> </a:t>
            </a:r>
            <a:r>
              <a:rPr lang="en-US" altLang="zh-CN" dirty="0"/>
              <a:t>but</a:t>
            </a:r>
            <a:r>
              <a:rPr lang="zh-CN" altLang="en-US" dirty="0"/>
              <a:t> </a:t>
            </a:r>
            <a:r>
              <a:rPr lang="en-US" altLang="zh-CN" dirty="0"/>
              <a:t>we</a:t>
            </a:r>
            <a:r>
              <a:rPr lang="zh-CN" altLang="en-US" dirty="0"/>
              <a:t> </a:t>
            </a:r>
            <a:r>
              <a:rPr lang="en-US" altLang="zh-CN" dirty="0"/>
              <a:t>will</a:t>
            </a:r>
            <a:r>
              <a:rPr lang="zh-CN" altLang="en-US" dirty="0"/>
              <a:t> </a:t>
            </a:r>
            <a:r>
              <a:rPr lang="en-US" altLang="zh-CN" dirty="0"/>
              <a:t>demonstrate</a:t>
            </a:r>
            <a:r>
              <a:rPr lang="zh-CN" altLang="en-US" dirty="0"/>
              <a:t> </a:t>
            </a:r>
            <a:r>
              <a:rPr lang="en-US" altLang="zh-CN" dirty="0"/>
              <a:t>that</a:t>
            </a:r>
            <a:r>
              <a:rPr lang="zh-CN" altLang="en-US" dirty="0"/>
              <a:t> </a:t>
            </a:r>
            <a:r>
              <a:rPr lang="en-US" altLang="zh-CN" dirty="0"/>
              <a:t>our</a:t>
            </a:r>
            <a:r>
              <a:rPr lang="zh-CN" altLang="en-US" dirty="0"/>
              <a:t> </a:t>
            </a:r>
            <a:r>
              <a:rPr lang="en-US" altLang="zh-CN" dirty="0"/>
              <a:t>method</a:t>
            </a:r>
            <a:r>
              <a:rPr lang="zh-CN" altLang="en-US" dirty="0"/>
              <a:t> </a:t>
            </a:r>
            <a:r>
              <a:rPr lang="en-US" altLang="zh-CN" dirty="0"/>
              <a:t>can still perform</a:t>
            </a:r>
            <a:r>
              <a:rPr lang="zh-CN" altLang="en-US" dirty="0"/>
              <a:t> </a:t>
            </a:r>
            <a:r>
              <a:rPr lang="en-US" altLang="zh-CN" dirty="0"/>
              <a:t>well.</a:t>
            </a:r>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132</a:t>
            </a:fld>
            <a:endParaRPr lang="zh-CN" altLang="en-US"/>
          </a:p>
        </p:txBody>
      </p:sp>
    </p:spTree>
    <p:extLst>
      <p:ext uri="{BB962C8B-B14F-4D97-AF65-F5344CB8AC3E}">
        <p14:creationId xmlns:p14="http://schemas.microsoft.com/office/powerpoint/2010/main" val="30803950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we</a:t>
            </a:r>
            <a:r>
              <a:rPr lang="zh-CN" altLang="en-US" dirty="0"/>
              <a:t> </a:t>
            </a:r>
            <a:r>
              <a:rPr lang="en-US" altLang="zh-CN" dirty="0"/>
              <a:t>show</a:t>
            </a:r>
            <a:r>
              <a:rPr lang="zh-CN" altLang="en-US" dirty="0"/>
              <a:t> </a:t>
            </a:r>
            <a:r>
              <a:rPr lang="en-US" altLang="zh-CN" dirty="0"/>
              <a:t>the</a:t>
            </a:r>
            <a:r>
              <a:rPr lang="zh-CN" altLang="en-US" dirty="0"/>
              <a:t> </a:t>
            </a:r>
            <a:r>
              <a:rPr lang="en-US" altLang="zh-CN" dirty="0"/>
              <a:t>result</a:t>
            </a:r>
            <a:r>
              <a:rPr lang="zh-CN" altLang="en-US" dirty="0"/>
              <a:t> </a:t>
            </a:r>
            <a:r>
              <a:rPr lang="en-US" altLang="zh-CN" dirty="0"/>
              <a:t>on</a:t>
            </a:r>
            <a:r>
              <a:rPr lang="zh-CN" altLang="en-US" dirty="0"/>
              <a:t> </a:t>
            </a:r>
            <a:r>
              <a:rPr lang="en-US" altLang="zh-CN" dirty="0"/>
              <a:t>the</a:t>
            </a:r>
            <a:r>
              <a:rPr lang="zh-CN" altLang="en-US" dirty="0"/>
              <a:t> </a:t>
            </a:r>
            <a:r>
              <a:rPr lang="en-US" altLang="zh-CN" dirty="0"/>
              <a:t>setting</a:t>
            </a:r>
            <a:r>
              <a:rPr lang="zh-CN" altLang="en-US" dirty="0"/>
              <a:t> </a:t>
            </a:r>
            <a:r>
              <a:rPr lang="en-US" altLang="zh-CN" dirty="0"/>
              <a:t>S</a:t>
            </a:r>
            <a:r>
              <a:rPr lang="zh-CN" altLang="en-US" dirty="0"/>
              <a:t> </a:t>
            </a:r>
            <a:r>
              <a:rPr lang="en-US" altLang="zh-CN" dirty="0"/>
              <a:t>independent with</a:t>
            </a:r>
            <a:r>
              <a:rPr lang="zh-CN" altLang="en-US" dirty="0"/>
              <a:t> </a:t>
            </a:r>
            <a:r>
              <a:rPr lang="en-US" altLang="zh-CN" dirty="0"/>
              <a:t>V,</a:t>
            </a:r>
            <a:r>
              <a:rPr lang="zh-CN" altLang="en-US" dirty="0"/>
              <a:t> </a:t>
            </a:r>
            <a:r>
              <a:rPr lang="en-US" altLang="zh-CN" dirty="0"/>
              <a:t>where</a:t>
            </a:r>
            <a:r>
              <a:rPr lang="zh-CN" altLang="en-US" baseline="0" dirty="0"/>
              <a:t> </a:t>
            </a:r>
            <a:r>
              <a:rPr lang="en-US" altLang="zh-CN" baseline="0" dirty="0"/>
              <a:t>all methods </a:t>
            </a:r>
            <a:r>
              <a:rPr lang="en-US" altLang="zh-CN" dirty="0"/>
              <a:t>are</a:t>
            </a:r>
            <a:r>
              <a:rPr lang="zh-CN" altLang="en-US" dirty="0"/>
              <a:t> </a:t>
            </a:r>
            <a:r>
              <a:rPr lang="en-US" altLang="zh-CN" dirty="0"/>
              <a:t>trained</a:t>
            </a:r>
            <a:r>
              <a:rPr lang="zh-CN" altLang="en-US" dirty="0"/>
              <a:t> </a:t>
            </a:r>
            <a:r>
              <a:rPr lang="en-US" altLang="zh-CN" dirty="0"/>
              <a:t>on</a:t>
            </a:r>
            <a:r>
              <a:rPr lang="zh-CN" altLang="en-US" dirty="0"/>
              <a:t> </a:t>
            </a:r>
            <a:r>
              <a:rPr lang="en-US" altLang="zh-CN" dirty="0"/>
              <a:t>one</a:t>
            </a:r>
            <a:r>
              <a:rPr lang="zh-CN" altLang="en-US" dirty="0"/>
              <a:t> </a:t>
            </a:r>
            <a:r>
              <a:rPr lang="en-US" altLang="zh-CN" dirty="0"/>
              <a:t>environment</a:t>
            </a:r>
            <a:r>
              <a:rPr lang="zh-CN" altLang="en-US" dirty="0"/>
              <a:t> </a:t>
            </a:r>
            <a:r>
              <a:rPr lang="en-US" altLang="zh-CN" dirty="0"/>
              <a:t>with</a:t>
            </a:r>
            <a:r>
              <a:rPr lang="zh-CN" altLang="en-US" dirty="0"/>
              <a:t> </a:t>
            </a:r>
            <a:r>
              <a:rPr lang="en-US" altLang="zh-CN" dirty="0"/>
              <a:t>r=</a:t>
            </a:r>
            <a:r>
              <a:rPr lang="zh-CN" altLang="en-US" dirty="0"/>
              <a:t> </a:t>
            </a:r>
            <a:r>
              <a:rPr lang="en-US" altLang="zh-CN" dirty="0"/>
              <a:t>0.85,</a:t>
            </a:r>
            <a:r>
              <a:rPr lang="zh-CN" altLang="en-US" dirty="0"/>
              <a:t> </a:t>
            </a:r>
            <a:r>
              <a:rPr lang="en-US" altLang="zh-CN" dirty="0"/>
              <a:t>and</a:t>
            </a:r>
            <a:r>
              <a:rPr lang="zh-CN" altLang="en-US" dirty="0"/>
              <a:t> </a:t>
            </a:r>
            <a:r>
              <a:rPr lang="en-US" altLang="zh-CN" dirty="0"/>
              <a:t>tested</a:t>
            </a:r>
            <a:r>
              <a:rPr lang="zh-CN" altLang="en-US" dirty="0"/>
              <a:t> </a:t>
            </a:r>
            <a:r>
              <a:rPr lang="en-US" altLang="zh-CN" dirty="0"/>
              <a:t>on</a:t>
            </a:r>
            <a:r>
              <a:rPr lang="zh-CN" altLang="en-US" dirty="0"/>
              <a:t> </a:t>
            </a:r>
            <a:r>
              <a:rPr lang="en-US" altLang="zh-CN" dirty="0"/>
              <a:t>all</a:t>
            </a:r>
            <a:r>
              <a:rPr lang="zh-CN" altLang="en-US" dirty="0"/>
              <a:t> </a:t>
            </a:r>
            <a:r>
              <a:rPr lang="en-US" altLang="zh-CN" dirty="0"/>
              <a:t>environments</a:t>
            </a:r>
            <a:r>
              <a:rPr lang="zh-CN" altLang="en-US" dirty="0"/>
              <a:t> </a:t>
            </a:r>
            <a:r>
              <a:rPr lang="en-US" altLang="zh-CN" dirty="0"/>
              <a:t>by</a:t>
            </a:r>
            <a:r>
              <a:rPr lang="zh-CN" altLang="en-US" dirty="0"/>
              <a:t> </a:t>
            </a:r>
            <a:r>
              <a:rPr lang="en-US" altLang="zh-CN" dirty="0"/>
              <a:t>setting</a:t>
            </a:r>
            <a:r>
              <a:rPr lang="zh-CN" altLang="en-US" dirty="0"/>
              <a:t> </a:t>
            </a:r>
            <a:r>
              <a:rPr lang="en-US" altLang="zh-CN" dirty="0"/>
              <a:t>r</a:t>
            </a:r>
            <a:r>
              <a:rPr lang="zh-CN" altLang="en-US" dirty="0"/>
              <a:t> </a:t>
            </a:r>
            <a:r>
              <a:rPr lang="en-US" altLang="zh-CN" dirty="0"/>
              <a:t>from</a:t>
            </a:r>
            <a:r>
              <a:rPr lang="zh-CN" altLang="en-US" dirty="0"/>
              <a:t> </a:t>
            </a:r>
            <a:r>
              <a:rPr lang="en-US" altLang="zh-CN" dirty="0"/>
              <a:t>0.1</a:t>
            </a:r>
            <a:r>
              <a:rPr lang="zh-CN" altLang="en-US" dirty="0"/>
              <a:t> </a:t>
            </a:r>
            <a:r>
              <a:rPr lang="en-US" altLang="zh-CN" dirty="0"/>
              <a:t>to</a:t>
            </a:r>
            <a:r>
              <a:rPr lang="zh-CN" altLang="en-US" dirty="0"/>
              <a:t> </a:t>
            </a:r>
            <a:r>
              <a:rPr lang="en-US" altLang="zh-CN" dirty="0"/>
              <a:t>0.9.</a:t>
            </a:r>
            <a:r>
              <a:rPr lang="zh-CN" altLang="en-US" dirty="0"/>
              <a:t> </a:t>
            </a:r>
            <a:r>
              <a:rPr lang="en-US" altLang="zh-CN" dirty="0"/>
              <a:t>In</a:t>
            </a:r>
            <a:r>
              <a:rPr lang="en-US" altLang="zh-CN" baseline="0" dirty="0"/>
              <a:t> the results, the lower RMSE, the better. Form the results, we could find that when r is bigger than .5, which means the distribution of testing data is similar with training data, the performance of traditional LR methods have a better performance, but when the r is less than 0.5, our methods outperform the baselines. To sum up, our methods GBR, the dark blue one is more stable than baseline LR, the light blue line. And our DGBR algorithm, the red one is more stable than baseline DLR, the pink one. </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133</a:t>
            </a:fld>
            <a:endParaRPr lang="zh-CN" altLang="en-US"/>
          </a:p>
        </p:txBody>
      </p:sp>
    </p:spTree>
    <p:extLst>
      <p:ext uri="{BB962C8B-B14F-4D97-AF65-F5344CB8AC3E}">
        <p14:creationId xmlns:p14="http://schemas.microsoft.com/office/powerpoint/2010/main" val="3970258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also</a:t>
            </a:r>
            <a:r>
              <a:rPr lang="zh-CN" altLang="en-US" dirty="0"/>
              <a:t> </a:t>
            </a:r>
            <a:r>
              <a:rPr lang="en-US" altLang="zh-CN" dirty="0"/>
              <a:t>conduct</a:t>
            </a:r>
            <a:r>
              <a:rPr lang="zh-CN" altLang="en-US" dirty="0"/>
              <a:t> </a:t>
            </a:r>
            <a:r>
              <a:rPr lang="en-US" altLang="zh-CN" dirty="0"/>
              <a:t>extensive</a:t>
            </a:r>
            <a:r>
              <a:rPr lang="zh-CN" altLang="en-US" dirty="0"/>
              <a:t> </a:t>
            </a:r>
            <a:r>
              <a:rPr lang="en-US" altLang="zh-CN" dirty="0"/>
              <a:t>experiments</a:t>
            </a:r>
            <a:r>
              <a:rPr lang="zh-CN" altLang="en-US" dirty="0"/>
              <a:t> </a:t>
            </a:r>
            <a:r>
              <a:rPr lang="en-US" altLang="zh-CN" dirty="0"/>
              <a:t>under</a:t>
            </a:r>
            <a:r>
              <a:rPr lang="zh-CN" altLang="en-US" dirty="0"/>
              <a:t> </a:t>
            </a:r>
            <a:r>
              <a:rPr lang="en-US" altLang="zh-CN" dirty="0"/>
              <a:t>different</a:t>
            </a:r>
            <a:r>
              <a:rPr lang="zh-CN" altLang="en-US" dirty="0"/>
              <a:t> </a:t>
            </a:r>
            <a:r>
              <a:rPr lang="en-US" altLang="zh-CN" dirty="0"/>
              <a:t>settings,</a:t>
            </a:r>
            <a:r>
              <a:rPr lang="zh-CN" altLang="en-US" dirty="0"/>
              <a:t> </a:t>
            </a:r>
            <a:r>
              <a:rPr lang="en-US" altLang="zh-CN" dirty="0"/>
              <a:t>and</a:t>
            </a:r>
            <a:r>
              <a:rPr lang="zh-CN" altLang="en-US" dirty="0"/>
              <a:t> </a:t>
            </a:r>
            <a:r>
              <a:rPr lang="en-US" altLang="zh-CN" dirty="0"/>
              <a:t>the</a:t>
            </a:r>
            <a:r>
              <a:rPr lang="zh-CN" altLang="en-US" dirty="0"/>
              <a:t> </a:t>
            </a:r>
            <a:r>
              <a:rPr lang="en-US" altLang="zh-CN" dirty="0"/>
              <a:t>results</a:t>
            </a:r>
            <a:r>
              <a:rPr lang="zh-CN" altLang="en-US" dirty="0"/>
              <a:t> </a:t>
            </a:r>
            <a:r>
              <a:rPr lang="en-US" altLang="zh-CN" dirty="0"/>
              <a:t>are</a:t>
            </a:r>
            <a:r>
              <a:rPr lang="zh-CN" altLang="en-US" dirty="0"/>
              <a:t> </a:t>
            </a:r>
            <a:r>
              <a:rPr lang="en-US" altLang="zh-CN" dirty="0"/>
              <a:t>similar.</a:t>
            </a:r>
            <a:r>
              <a:rPr lang="zh-CN" altLang="en-US" dirty="0"/>
              <a:t> </a:t>
            </a:r>
            <a:r>
              <a:rPr lang="en-US" altLang="zh-CN" dirty="0"/>
              <a:t>Here</a:t>
            </a:r>
            <a:r>
              <a:rPr lang="zh-CN" altLang="en-US" dirty="0"/>
              <a:t> </a:t>
            </a:r>
            <a:r>
              <a:rPr lang="en-US" altLang="zh-CN" dirty="0"/>
              <a:t>are</a:t>
            </a:r>
            <a:r>
              <a:rPr lang="zh-CN" altLang="en-US" dirty="0"/>
              <a:t> </a:t>
            </a:r>
            <a:r>
              <a:rPr lang="en-US" altLang="zh-CN" dirty="0"/>
              <a:t>the</a:t>
            </a:r>
            <a:r>
              <a:rPr lang="zh-CN" altLang="en-US" dirty="0"/>
              <a:t> </a:t>
            </a:r>
            <a:r>
              <a:rPr lang="en-US" altLang="zh-CN" dirty="0"/>
              <a:t>results</a:t>
            </a:r>
            <a:r>
              <a:rPr lang="zh-CN" altLang="en-US" dirty="0"/>
              <a:t> </a:t>
            </a:r>
            <a:r>
              <a:rPr lang="en-US" altLang="zh-CN" dirty="0"/>
              <a:t>when</a:t>
            </a:r>
            <a:r>
              <a:rPr lang="zh-CN" altLang="en-US" dirty="0"/>
              <a:t> </a:t>
            </a:r>
            <a:r>
              <a:rPr lang="en-US" altLang="zh-CN" dirty="0"/>
              <a:t>varying</a:t>
            </a:r>
            <a:r>
              <a:rPr lang="zh-CN" altLang="en-US" dirty="0"/>
              <a:t> </a:t>
            </a:r>
            <a:r>
              <a:rPr lang="en-US" altLang="zh-CN" dirty="0"/>
              <a:t>sample</a:t>
            </a:r>
            <a:r>
              <a:rPr lang="zh-CN" altLang="en-US" dirty="0"/>
              <a:t> </a:t>
            </a:r>
            <a:r>
              <a:rPr lang="en-US" altLang="zh-CN" dirty="0"/>
              <a:t>size</a:t>
            </a:r>
            <a:r>
              <a:rPr lang="zh-CN" altLang="en-US" dirty="0"/>
              <a:t> </a:t>
            </a:r>
            <a:r>
              <a:rPr lang="en-US" altLang="zh-CN" dirty="0"/>
              <a:t>n.</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134</a:t>
            </a:fld>
            <a:endParaRPr lang="zh-CN" altLang="en-US"/>
          </a:p>
        </p:txBody>
      </p:sp>
    </p:spTree>
    <p:extLst>
      <p:ext uri="{BB962C8B-B14F-4D97-AF65-F5344CB8AC3E}">
        <p14:creationId xmlns:p14="http://schemas.microsoft.com/office/powerpoint/2010/main" val="36291225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137</a:t>
            </a:fld>
            <a:endParaRPr lang="zh-CN" altLang="en-US"/>
          </a:p>
        </p:txBody>
      </p:sp>
    </p:spTree>
    <p:extLst>
      <p:ext uri="{BB962C8B-B14F-4D97-AF65-F5344CB8AC3E}">
        <p14:creationId xmlns:p14="http://schemas.microsoft.com/office/powerpoint/2010/main" val="15311634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also</a:t>
            </a:r>
            <a:r>
              <a:rPr lang="zh-CN" altLang="en-US" dirty="0"/>
              <a:t> </a:t>
            </a:r>
            <a:r>
              <a:rPr lang="en-US" altLang="zh-CN" dirty="0"/>
              <a:t>checked</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of</a:t>
            </a:r>
            <a:r>
              <a:rPr lang="zh-CN" altLang="en-US" dirty="0"/>
              <a:t> </a:t>
            </a:r>
            <a:r>
              <a:rPr lang="en-US" altLang="zh-CN" dirty="0"/>
              <a:t>our</a:t>
            </a:r>
            <a:r>
              <a:rPr lang="zh-CN" altLang="en-US" dirty="0"/>
              <a:t> </a:t>
            </a:r>
            <a:r>
              <a:rPr lang="en-US" altLang="zh-CN" dirty="0"/>
              <a:t>algorithm</a:t>
            </a:r>
            <a:r>
              <a:rPr lang="zh-CN" altLang="en-US" dirty="0"/>
              <a:t> </a:t>
            </a:r>
            <a:r>
              <a:rPr lang="en-US" altLang="zh-CN" dirty="0"/>
              <a:t>on</a:t>
            </a:r>
            <a:r>
              <a:rPr lang="zh-CN" altLang="en-US" dirty="0"/>
              <a:t> </a:t>
            </a:r>
            <a:r>
              <a:rPr lang="en-US" altLang="zh-CN" dirty="0"/>
              <a:t>real</a:t>
            </a:r>
            <a:r>
              <a:rPr lang="zh-CN" altLang="en-US" dirty="0"/>
              <a:t> </a:t>
            </a:r>
            <a:r>
              <a:rPr lang="en-US" altLang="zh-CN" dirty="0"/>
              <a:t>world</a:t>
            </a:r>
            <a:r>
              <a:rPr lang="zh-CN" altLang="en-US" dirty="0"/>
              <a:t> </a:t>
            </a:r>
            <a:r>
              <a:rPr lang="en-US" altLang="zh-CN" dirty="0"/>
              <a:t>dataset. </a:t>
            </a:r>
            <a:r>
              <a:rPr lang="en-US" altLang="zh-CN" baseline="0" dirty="0"/>
              <a:t>The data contains over 100,000 users feedback with LIKE and DISLIKE. And for each user, we have 56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 our experiments, we set the users’ feedback as outcome, and</a:t>
            </a:r>
            <a:r>
              <a:rPr lang="zh-CN" altLang="en-US" baseline="0" dirty="0"/>
              <a:t> </a:t>
            </a:r>
            <a:r>
              <a:rPr lang="en-US" altLang="zh-CN" baseline="0" dirty="0"/>
              <a:t>generate</a:t>
            </a:r>
            <a:r>
              <a:rPr lang="zh-CN" altLang="en-US" baseline="0" dirty="0"/>
              <a:t> </a:t>
            </a:r>
            <a:r>
              <a:rPr lang="en-US" altLang="zh-CN" baseline="0" dirty="0"/>
              <a:t>different</a:t>
            </a:r>
            <a:r>
              <a:rPr lang="zh-CN" altLang="en-US" baseline="0" dirty="0"/>
              <a:t> </a:t>
            </a:r>
            <a:r>
              <a:rPr lang="en-US" altLang="zh-CN" baseline="0" dirty="0"/>
              <a:t>environments</a:t>
            </a:r>
            <a:r>
              <a:rPr lang="zh-CN" altLang="en-US" baseline="0" dirty="0"/>
              <a:t> </a:t>
            </a:r>
            <a:r>
              <a:rPr lang="en-US" altLang="zh-CN" baseline="0" dirty="0"/>
              <a:t>with</a:t>
            </a:r>
            <a:r>
              <a:rPr lang="zh-CN" altLang="en-US" baseline="0" dirty="0"/>
              <a:t> </a:t>
            </a:r>
            <a:r>
              <a:rPr lang="en-US" altLang="zh-CN" baseline="0" dirty="0"/>
              <a:t>users’</a:t>
            </a:r>
            <a:r>
              <a:rPr lang="zh-CN" altLang="en-US" baseline="0" dirty="0"/>
              <a:t> </a:t>
            </a:r>
            <a:r>
              <a:rPr lang="en-US" altLang="zh-CN" baseline="0" dirty="0"/>
              <a:t>age.</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138</a:t>
            </a:fld>
            <a:endParaRPr lang="zh-CN" altLang="en-US"/>
          </a:p>
        </p:txBody>
      </p:sp>
    </p:spTree>
    <p:extLst>
      <p:ext uri="{BB962C8B-B14F-4D97-AF65-F5344CB8AC3E}">
        <p14:creationId xmlns:p14="http://schemas.microsoft.com/office/powerpoint/2010/main" val="34888680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Specially,</a:t>
            </a:r>
            <a:r>
              <a:rPr lang="zh-CN" altLang="en-US" dirty="0"/>
              <a:t> </a:t>
            </a:r>
            <a:r>
              <a:rPr lang="en-US" altLang="zh-CN" dirty="0"/>
              <a:t>we separate</a:t>
            </a:r>
            <a:r>
              <a:rPr lang="zh-CN" altLang="en-US" dirty="0"/>
              <a:t> </a:t>
            </a:r>
            <a:r>
              <a:rPr lang="en-US" altLang="zh-CN" dirty="0"/>
              <a:t>whole</a:t>
            </a:r>
            <a:r>
              <a:rPr lang="zh-CN" altLang="en-US" dirty="0"/>
              <a:t> </a:t>
            </a:r>
            <a:r>
              <a:rPr lang="en-US" altLang="zh-CN" dirty="0"/>
              <a:t>dataset</a:t>
            </a:r>
            <a:r>
              <a:rPr lang="zh-CN" altLang="en-US" dirty="0"/>
              <a:t> </a:t>
            </a:r>
            <a:r>
              <a:rPr lang="en-US" altLang="zh-CN" dirty="0"/>
              <a:t>into</a:t>
            </a:r>
            <a:r>
              <a:rPr lang="zh-CN" altLang="en-US" dirty="0"/>
              <a:t> </a:t>
            </a:r>
            <a:r>
              <a:rPr lang="en-US" altLang="zh-CN" dirty="0"/>
              <a:t>four</a:t>
            </a:r>
            <a:r>
              <a:rPr lang="zh-CN" altLang="en-US" dirty="0"/>
              <a:t> </a:t>
            </a:r>
            <a:r>
              <a:rPr lang="en-US" altLang="zh-CN" dirty="0"/>
              <a:t>different</a:t>
            </a:r>
            <a:r>
              <a:rPr lang="zh-CN" altLang="en-US" dirty="0"/>
              <a:t> </a:t>
            </a:r>
            <a:r>
              <a:rPr lang="en-US" altLang="zh-CN" dirty="0"/>
              <a:t>environments</a:t>
            </a:r>
            <a:r>
              <a:rPr lang="zh-CN" altLang="en-US" dirty="0"/>
              <a:t> </a:t>
            </a:r>
            <a:r>
              <a:rPr lang="en-US" altLang="zh-CN" dirty="0"/>
              <a:t>by</a:t>
            </a:r>
            <a:r>
              <a:rPr lang="zh-CN" altLang="en-US" dirty="0"/>
              <a:t> </a:t>
            </a:r>
            <a:r>
              <a:rPr lang="en-US" altLang="zh-CN" dirty="0"/>
              <a:t>uses’</a:t>
            </a:r>
            <a:r>
              <a:rPr lang="zh-CN" altLang="en-US" dirty="0"/>
              <a:t> </a:t>
            </a:r>
            <a:r>
              <a:rPr lang="en-US" altLang="zh-CN" dirty="0"/>
              <a:t>age.</a:t>
            </a:r>
            <a:r>
              <a:rPr lang="zh-CN" altLang="en-US" dirty="0"/>
              <a:t> </a:t>
            </a:r>
            <a:r>
              <a:rPr lang="en-US" altLang="zh-CN" dirty="0"/>
              <a:t>And</a:t>
            </a:r>
            <a:r>
              <a:rPr lang="zh-CN" altLang="en-US" dirty="0"/>
              <a:t> </a:t>
            </a:r>
            <a:r>
              <a:rPr lang="en-US" altLang="zh-CN" dirty="0"/>
              <a:t>we</a:t>
            </a:r>
            <a:r>
              <a:rPr lang="zh-CN" altLang="en-US" dirty="0"/>
              <a:t> </a:t>
            </a:r>
            <a:r>
              <a:rPr lang="en-US" altLang="zh-CN" dirty="0"/>
              <a:t>trained</a:t>
            </a:r>
            <a:r>
              <a:rPr lang="zh-CN" altLang="en-US" dirty="0"/>
              <a:t> </a:t>
            </a:r>
            <a:r>
              <a:rPr lang="en-US" altLang="zh-CN" dirty="0"/>
              <a:t>all</a:t>
            </a:r>
            <a:r>
              <a:rPr lang="zh-CN" altLang="en-US" dirty="0"/>
              <a:t> </a:t>
            </a:r>
            <a:r>
              <a:rPr lang="en-US" altLang="zh-CN" dirty="0"/>
              <a:t>methods with</a:t>
            </a:r>
            <a:r>
              <a:rPr lang="zh-CN" altLang="en-US" dirty="0"/>
              <a:t> </a:t>
            </a:r>
            <a:r>
              <a:rPr lang="en-US" altLang="zh-CN" dirty="0"/>
              <a:t>data</a:t>
            </a:r>
            <a:r>
              <a:rPr lang="zh-CN" altLang="en-US" dirty="0"/>
              <a:t> </a:t>
            </a:r>
            <a:r>
              <a:rPr lang="en-US" altLang="zh-CN" dirty="0"/>
              <a:t>under</a:t>
            </a:r>
            <a:r>
              <a:rPr lang="zh-CN" altLang="en-US" dirty="0"/>
              <a:t> </a:t>
            </a:r>
            <a:r>
              <a:rPr lang="en-US" altLang="zh-CN" dirty="0"/>
              <a:t>age</a:t>
            </a:r>
            <a:r>
              <a:rPr lang="zh-CN" altLang="en-US" dirty="0"/>
              <a:t> </a:t>
            </a:r>
            <a:r>
              <a:rPr lang="en-US" altLang="zh-CN" dirty="0"/>
              <a:t>from</a:t>
            </a:r>
            <a:r>
              <a:rPr lang="zh-CN" altLang="en-US" dirty="0"/>
              <a:t> </a:t>
            </a:r>
            <a:r>
              <a:rPr lang="en-US" altLang="zh-CN" dirty="0"/>
              <a:t>20</a:t>
            </a:r>
            <a:r>
              <a:rPr lang="zh-CN" altLang="en-US" dirty="0"/>
              <a:t> </a:t>
            </a:r>
            <a:r>
              <a:rPr lang="en-US" altLang="zh-CN" dirty="0"/>
              <a:t>to</a:t>
            </a:r>
            <a:r>
              <a:rPr lang="zh-CN" altLang="en-US" dirty="0"/>
              <a:t> </a:t>
            </a:r>
            <a:r>
              <a:rPr lang="en-US" altLang="zh-CN" dirty="0"/>
              <a:t>30,</a:t>
            </a:r>
            <a:r>
              <a:rPr lang="zh-CN" altLang="en-US" dirty="0"/>
              <a:t> </a:t>
            </a:r>
            <a:r>
              <a:rPr lang="en-US" altLang="zh-CN" dirty="0"/>
              <a:t>and</a:t>
            </a:r>
            <a:r>
              <a:rPr lang="zh-CN" altLang="en-US" dirty="0"/>
              <a:t> </a:t>
            </a:r>
            <a:r>
              <a:rPr lang="en-US" altLang="zh-CN" dirty="0"/>
              <a:t>tested</a:t>
            </a:r>
            <a:r>
              <a:rPr lang="zh-CN" altLang="en-US" dirty="0"/>
              <a:t> </a:t>
            </a:r>
            <a:r>
              <a:rPr lang="en-US" altLang="zh-CN" dirty="0"/>
              <a:t>them</a:t>
            </a:r>
            <a:r>
              <a:rPr lang="en-US" altLang="zh-CN" baseline="0" dirty="0"/>
              <a:t> </a:t>
            </a:r>
            <a:r>
              <a:rPr lang="en-US" altLang="zh-CN" dirty="0"/>
              <a:t>on</a:t>
            </a:r>
            <a:r>
              <a:rPr lang="zh-CN" altLang="en-US" dirty="0"/>
              <a:t> </a:t>
            </a:r>
            <a:r>
              <a:rPr lang="en-US" altLang="zh-CN" dirty="0"/>
              <a:t>all</a:t>
            </a:r>
            <a:r>
              <a:rPr lang="zh-CN" altLang="en-US" dirty="0"/>
              <a:t> </a:t>
            </a:r>
            <a:r>
              <a:rPr lang="en-US" altLang="zh-CN" dirty="0"/>
              <a:t>four</a:t>
            </a:r>
            <a:r>
              <a:rPr lang="zh-CN" altLang="en-US" dirty="0"/>
              <a:t> </a:t>
            </a:r>
            <a:r>
              <a:rPr lang="en-US" altLang="zh-CN" dirty="0"/>
              <a:t>environments.</a:t>
            </a:r>
            <a:r>
              <a:rPr lang="zh-CN" altLang="en-US" dirty="0"/>
              <a:t> </a:t>
            </a:r>
            <a:r>
              <a:rPr lang="en-US" altLang="zh-CN" dirty="0"/>
              <a:t>From</a:t>
            </a:r>
            <a:r>
              <a:rPr lang="zh-CN" altLang="en-US" dirty="0"/>
              <a:t> </a:t>
            </a:r>
            <a:r>
              <a:rPr lang="en-US" altLang="zh-CN" dirty="0"/>
              <a:t>the</a:t>
            </a:r>
            <a:r>
              <a:rPr lang="zh-CN" altLang="en-US" dirty="0"/>
              <a:t> </a:t>
            </a:r>
            <a:r>
              <a:rPr lang="en-US" altLang="zh-CN" dirty="0"/>
              <a:t>left</a:t>
            </a:r>
            <a:r>
              <a:rPr lang="zh-CN" altLang="en-US" dirty="0"/>
              <a:t> </a:t>
            </a:r>
            <a:r>
              <a:rPr lang="en-US" altLang="zh-CN" dirty="0"/>
              <a:t>figure,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our</a:t>
            </a:r>
            <a:r>
              <a:rPr lang="zh-CN" altLang="en-US" dirty="0"/>
              <a:t> </a:t>
            </a:r>
            <a:r>
              <a:rPr lang="en-US" altLang="zh-CN" dirty="0"/>
              <a:t>DGBR</a:t>
            </a:r>
            <a:r>
              <a:rPr lang="zh-CN" altLang="en-US" dirty="0"/>
              <a:t> </a:t>
            </a:r>
            <a:r>
              <a:rPr lang="en-US" altLang="zh-CN" dirty="0"/>
              <a:t>algorithm</a:t>
            </a:r>
            <a:r>
              <a:rPr lang="zh-CN" altLang="en-US" dirty="0"/>
              <a:t> </a:t>
            </a:r>
            <a:r>
              <a:rPr lang="en-US" altLang="zh-CN" dirty="0"/>
              <a:t>obtained</a:t>
            </a:r>
            <a:r>
              <a:rPr lang="zh-CN" altLang="en-US" dirty="0"/>
              <a:t> </a:t>
            </a:r>
            <a:r>
              <a:rPr lang="en-US" altLang="zh-CN" dirty="0"/>
              <a:t>comparable</a:t>
            </a:r>
            <a:r>
              <a:rPr lang="zh-CN" altLang="en-US" dirty="0"/>
              <a:t> </a:t>
            </a:r>
            <a:r>
              <a:rPr lang="en-US" altLang="zh-CN" dirty="0"/>
              <a:t>results</a:t>
            </a:r>
            <a:r>
              <a:rPr lang="zh-CN" altLang="en-US" dirty="0"/>
              <a:t> </a:t>
            </a:r>
            <a:r>
              <a:rPr lang="en-US" altLang="zh-CN" dirty="0"/>
              <a:t>to</a:t>
            </a:r>
            <a:r>
              <a:rPr lang="zh-CN" altLang="en-US" dirty="0"/>
              <a:t> </a:t>
            </a:r>
            <a:r>
              <a:rPr lang="en-US" altLang="zh-CN" dirty="0"/>
              <a:t>the</a:t>
            </a:r>
            <a:r>
              <a:rPr lang="zh-CN" altLang="en-US" dirty="0"/>
              <a:t> </a:t>
            </a:r>
            <a:r>
              <a:rPr lang="en-US" altLang="zh-CN" dirty="0"/>
              <a:t>baselines</a:t>
            </a:r>
            <a:r>
              <a:rPr lang="zh-CN" altLang="en-US" dirty="0"/>
              <a:t> </a:t>
            </a:r>
            <a:r>
              <a:rPr lang="en-US" altLang="zh-CN" dirty="0"/>
              <a:t>if</a:t>
            </a:r>
            <a:r>
              <a:rPr lang="zh-CN" altLang="en-US" dirty="0"/>
              <a:t> </a:t>
            </a:r>
            <a:r>
              <a:rPr lang="en-US" altLang="zh-CN" dirty="0"/>
              <a:t>the</a:t>
            </a:r>
            <a:r>
              <a:rPr lang="zh-CN" altLang="en-US" dirty="0"/>
              <a:t> </a:t>
            </a:r>
            <a:r>
              <a:rPr lang="en-US" altLang="zh-CN" dirty="0"/>
              <a:t>testing</a:t>
            </a:r>
            <a:r>
              <a:rPr lang="zh-CN" altLang="en-US" dirty="0"/>
              <a:t> </a:t>
            </a:r>
            <a:r>
              <a:rPr lang="en-US" altLang="zh-CN" dirty="0"/>
              <a:t>data</a:t>
            </a:r>
            <a:r>
              <a:rPr lang="zh-CN" altLang="en-US" dirty="0"/>
              <a:t> </a:t>
            </a:r>
            <a:r>
              <a:rPr lang="en-US" altLang="zh-CN" dirty="0"/>
              <a:t>is</a:t>
            </a:r>
            <a:r>
              <a:rPr lang="zh-CN" altLang="en-US" dirty="0"/>
              <a:t> </a:t>
            </a:r>
            <a:r>
              <a:rPr lang="en-US" altLang="zh-CN" dirty="0"/>
              <a:t>also</a:t>
            </a:r>
            <a:r>
              <a:rPr lang="zh-CN" altLang="en-US" dirty="0"/>
              <a:t> </a:t>
            </a:r>
            <a:r>
              <a:rPr lang="en-US" altLang="zh-CN" dirty="0"/>
              <a:t>from</a:t>
            </a:r>
            <a:r>
              <a:rPr lang="zh-CN" altLang="en-US" dirty="0"/>
              <a:t> </a:t>
            </a:r>
            <a:r>
              <a:rPr lang="en-US" altLang="zh-CN" dirty="0"/>
              <a:t>age</a:t>
            </a:r>
            <a:r>
              <a:rPr lang="zh-CN" altLang="en-US" dirty="0"/>
              <a:t> </a:t>
            </a:r>
            <a:r>
              <a:rPr lang="en-US" altLang="zh-CN" dirty="0"/>
              <a:t>20</a:t>
            </a:r>
            <a:r>
              <a:rPr lang="zh-CN" altLang="en-US" dirty="0"/>
              <a:t> </a:t>
            </a:r>
            <a:r>
              <a:rPr lang="en-US" altLang="zh-CN" dirty="0"/>
              <a:t>to</a:t>
            </a:r>
            <a:r>
              <a:rPr lang="zh-CN" altLang="en-US" dirty="0"/>
              <a:t> </a:t>
            </a:r>
            <a:r>
              <a:rPr lang="en-US" altLang="zh-CN" dirty="0"/>
              <a:t>30,</a:t>
            </a:r>
            <a:r>
              <a:rPr lang="zh-CN" altLang="en-US" dirty="0"/>
              <a:t> </a:t>
            </a:r>
            <a:r>
              <a:rPr lang="en-US" altLang="zh-CN" dirty="0"/>
              <a:t>where</a:t>
            </a:r>
            <a:r>
              <a:rPr lang="zh-CN" altLang="en-US" dirty="0"/>
              <a:t> </a:t>
            </a:r>
            <a:r>
              <a:rPr lang="en-US" altLang="zh-CN" dirty="0"/>
              <a:t>the</a:t>
            </a:r>
            <a:r>
              <a:rPr lang="zh-CN" altLang="en-US" dirty="0"/>
              <a:t> </a:t>
            </a:r>
            <a:r>
              <a:rPr lang="en-US" altLang="zh-CN" dirty="0"/>
              <a:t>data</a:t>
            </a:r>
            <a:r>
              <a:rPr lang="zh-CN" altLang="en-US" dirty="0"/>
              <a:t> </a:t>
            </a:r>
            <a:r>
              <a:rPr lang="en-US" altLang="zh-CN" dirty="0"/>
              <a:t>distributions</a:t>
            </a:r>
            <a:r>
              <a:rPr lang="zh-CN" altLang="en-US" dirty="0"/>
              <a:t> </a:t>
            </a:r>
            <a:r>
              <a:rPr lang="en-US" altLang="zh-CN" dirty="0"/>
              <a:t>are</a:t>
            </a:r>
            <a:r>
              <a:rPr lang="zh-CN" altLang="en-US" dirty="0"/>
              <a:t> </a:t>
            </a:r>
            <a:r>
              <a:rPr lang="en-US" altLang="zh-CN" dirty="0"/>
              <a:t>similar</a:t>
            </a:r>
            <a:r>
              <a:rPr lang="zh-CN" altLang="en-US" dirty="0"/>
              <a:t> </a:t>
            </a:r>
            <a:r>
              <a:rPr lang="en-US" altLang="zh-CN" dirty="0"/>
              <a:t>to</a:t>
            </a:r>
            <a:r>
              <a:rPr lang="zh-CN" altLang="en-US" dirty="0"/>
              <a:t> </a:t>
            </a:r>
            <a:r>
              <a:rPr lang="en-US" altLang="zh-CN" dirty="0"/>
              <a:t>the</a:t>
            </a:r>
            <a:r>
              <a:rPr lang="zh-CN" altLang="en-US" dirty="0"/>
              <a:t> </a:t>
            </a:r>
            <a:r>
              <a:rPr lang="en-US" altLang="zh-CN" dirty="0"/>
              <a:t>training</a:t>
            </a:r>
            <a:r>
              <a:rPr lang="zh-CN" altLang="en-US" dirty="0"/>
              <a:t> </a:t>
            </a:r>
            <a:r>
              <a:rPr lang="en-US" altLang="zh-CN" dirty="0"/>
              <a:t>data.</a:t>
            </a:r>
            <a:r>
              <a:rPr lang="zh-CN" altLang="en-US" dirty="0"/>
              <a:t> </a:t>
            </a:r>
            <a:r>
              <a:rPr lang="en-US" altLang="zh-CN" dirty="0"/>
              <a:t>On</a:t>
            </a:r>
            <a:r>
              <a:rPr lang="zh-CN" altLang="en-US" dirty="0"/>
              <a:t> </a:t>
            </a:r>
            <a:r>
              <a:rPr lang="en-US" altLang="zh-CN" dirty="0"/>
              <a:t>the</a:t>
            </a:r>
            <a:r>
              <a:rPr lang="zh-CN" altLang="en-US" dirty="0"/>
              <a:t> </a:t>
            </a:r>
            <a:r>
              <a:rPr lang="en-US" altLang="zh-CN" dirty="0"/>
              <a:t>other</a:t>
            </a:r>
            <a:r>
              <a:rPr lang="zh-CN" altLang="en-US" dirty="0"/>
              <a:t> </a:t>
            </a:r>
            <a:r>
              <a:rPr lang="en-US" altLang="zh-CN" dirty="0"/>
              <a:t>three</a:t>
            </a:r>
            <a:r>
              <a:rPr lang="zh-CN" altLang="en-US" dirty="0"/>
              <a:t> </a:t>
            </a:r>
            <a:r>
              <a:rPr lang="en-US" altLang="zh-CN" dirty="0"/>
              <a:t>environments,</a:t>
            </a:r>
            <a:r>
              <a:rPr lang="zh-CN" altLang="en-US" dirty="0"/>
              <a:t> </a:t>
            </a:r>
            <a:r>
              <a:rPr lang="en-US" altLang="zh-CN" dirty="0"/>
              <a:t>whose</a:t>
            </a:r>
            <a:r>
              <a:rPr lang="zh-CN" altLang="en-US" dirty="0"/>
              <a:t> </a:t>
            </a:r>
            <a:r>
              <a:rPr lang="en-US" altLang="zh-CN" dirty="0"/>
              <a:t>distributions</a:t>
            </a:r>
            <a:r>
              <a:rPr lang="zh-CN" altLang="en-US" dirty="0"/>
              <a:t> </a:t>
            </a:r>
            <a:r>
              <a:rPr lang="en-US" altLang="zh-CN" dirty="0"/>
              <a:t>differ</a:t>
            </a:r>
            <a:r>
              <a:rPr lang="zh-CN" altLang="en-US" dirty="0"/>
              <a:t> </a:t>
            </a:r>
            <a:r>
              <a:rPr lang="en-US" altLang="zh-CN" dirty="0"/>
              <a:t>from</a:t>
            </a:r>
            <a:r>
              <a:rPr lang="zh-CN" altLang="en-US" dirty="0"/>
              <a:t> </a:t>
            </a:r>
            <a:r>
              <a:rPr lang="en-US" altLang="zh-CN" dirty="0"/>
              <a:t>the</a:t>
            </a:r>
            <a:r>
              <a:rPr lang="zh-CN" altLang="en-US" dirty="0"/>
              <a:t> </a:t>
            </a:r>
            <a:r>
              <a:rPr lang="en-US" altLang="zh-CN" dirty="0"/>
              <a:t>training</a:t>
            </a:r>
            <a:r>
              <a:rPr lang="zh-CN" altLang="en-US" dirty="0"/>
              <a:t> </a:t>
            </a:r>
            <a:r>
              <a:rPr lang="en-US" altLang="zh-CN" dirty="0"/>
              <a:t>data,</a:t>
            </a:r>
            <a:r>
              <a:rPr lang="zh-CN" altLang="en-US" dirty="0"/>
              <a:t> </a:t>
            </a:r>
            <a:r>
              <a:rPr lang="en-US" altLang="zh-CN" dirty="0"/>
              <a:t>our</a:t>
            </a:r>
            <a:r>
              <a:rPr lang="zh-CN" altLang="en-US" dirty="0"/>
              <a:t> </a:t>
            </a:r>
            <a:r>
              <a:rPr lang="en-US" altLang="zh-CN" dirty="0"/>
              <a:t>DGBR</a:t>
            </a:r>
            <a:r>
              <a:rPr lang="zh-CN" altLang="en-US" dirty="0"/>
              <a:t> </a:t>
            </a:r>
            <a:r>
              <a:rPr lang="en-US" altLang="zh-CN" dirty="0"/>
              <a:t>algorithm</a:t>
            </a:r>
            <a:r>
              <a:rPr lang="zh-CN" altLang="en-US" dirty="0"/>
              <a:t> </a:t>
            </a:r>
            <a:r>
              <a:rPr lang="en-US" altLang="zh-CN" dirty="0"/>
              <a:t>obtained</a:t>
            </a:r>
            <a:r>
              <a:rPr lang="zh-CN" altLang="en-US" dirty="0"/>
              <a:t> </a:t>
            </a:r>
            <a:r>
              <a:rPr lang="en-US" altLang="zh-CN" dirty="0"/>
              <a:t>the</a:t>
            </a:r>
            <a:r>
              <a:rPr lang="zh-CN" altLang="en-US" dirty="0"/>
              <a:t> </a:t>
            </a:r>
            <a:r>
              <a:rPr lang="en-US" altLang="zh-CN" dirty="0"/>
              <a:t>best</a:t>
            </a:r>
            <a:r>
              <a:rPr lang="zh-CN" altLang="en-US" dirty="0"/>
              <a:t> </a:t>
            </a:r>
            <a:r>
              <a:rPr lang="en-US" altLang="zh-CN" dirty="0"/>
              <a:t>performance.</a:t>
            </a:r>
            <a:r>
              <a:rPr lang="zh-CN" altLang="en-US" dirty="0"/>
              <a:t> </a:t>
            </a:r>
            <a:r>
              <a:rPr lang="en-US" altLang="zh-CN" dirty="0"/>
              <a:t>In</a:t>
            </a:r>
            <a:r>
              <a:rPr lang="zh-CN" altLang="en-US" dirty="0"/>
              <a:t> </a:t>
            </a:r>
            <a:r>
              <a:rPr lang="en-US" altLang="zh-CN" dirty="0"/>
              <a:t>the</a:t>
            </a:r>
            <a:r>
              <a:rPr lang="zh-CN" altLang="en-US" dirty="0"/>
              <a:t> </a:t>
            </a:r>
            <a:r>
              <a:rPr lang="en-US" altLang="zh-CN" dirty="0"/>
              <a:t>right</a:t>
            </a:r>
            <a:r>
              <a:rPr lang="zh-CN" altLang="en-US" dirty="0"/>
              <a:t> </a:t>
            </a:r>
            <a:r>
              <a:rPr lang="en-US" altLang="zh-CN" dirty="0"/>
              <a:t>figure,</a:t>
            </a:r>
            <a:r>
              <a:rPr lang="zh-CN" altLang="en-US" dirty="0"/>
              <a:t> </a:t>
            </a:r>
            <a:r>
              <a:rPr lang="en-US" altLang="zh-CN" dirty="0"/>
              <a:t>we</a:t>
            </a:r>
            <a:r>
              <a:rPr lang="zh-CN" altLang="en-US" dirty="0"/>
              <a:t> </a:t>
            </a:r>
            <a:r>
              <a:rPr lang="en-US" altLang="zh-CN" dirty="0"/>
              <a:t>find</a:t>
            </a:r>
            <a:r>
              <a:rPr lang="zh-CN" altLang="en-US" dirty="0"/>
              <a:t> </a:t>
            </a:r>
            <a:r>
              <a:rPr lang="en-US" altLang="zh-CN" dirty="0"/>
              <a:t>that</a:t>
            </a:r>
            <a:r>
              <a:rPr lang="zh-CN" altLang="en-US" dirty="0"/>
              <a:t> </a:t>
            </a:r>
            <a:r>
              <a:rPr lang="en-US" altLang="zh-CN" dirty="0"/>
              <a:t>our</a:t>
            </a:r>
            <a:r>
              <a:rPr lang="zh-CN" altLang="en-US" dirty="0"/>
              <a:t> </a:t>
            </a:r>
            <a:r>
              <a:rPr lang="en-US" altLang="zh-CN" dirty="0"/>
              <a:t>DGBR</a:t>
            </a:r>
            <a:r>
              <a:rPr lang="zh-CN" altLang="en-US" dirty="0"/>
              <a:t> </a:t>
            </a:r>
            <a:r>
              <a:rPr lang="en-US" altLang="zh-CN" dirty="0"/>
              <a:t>algorithm</a:t>
            </a:r>
            <a:r>
              <a:rPr lang="zh-CN" altLang="en-US" dirty="0"/>
              <a:t> </a:t>
            </a:r>
            <a:r>
              <a:rPr lang="en-US" altLang="zh-CN" dirty="0"/>
              <a:t>outperforms</a:t>
            </a:r>
            <a:r>
              <a:rPr lang="zh-CN" altLang="en-US" dirty="0"/>
              <a:t> </a:t>
            </a:r>
            <a:r>
              <a:rPr lang="en-US" altLang="zh-CN" dirty="0"/>
              <a:t>baselines</a:t>
            </a:r>
            <a:r>
              <a:rPr lang="zh-CN" altLang="en-US" dirty="0"/>
              <a:t> </a:t>
            </a:r>
            <a:r>
              <a:rPr lang="en-US" altLang="zh-CN" dirty="0"/>
              <a:t>with</a:t>
            </a:r>
            <a:r>
              <a:rPr lang="zh-CN" altLang="en-US" dirty="0"/>
              <a:t> </a:t>
            </a:r>
            <a:r>
              <a:rPr lang="en-US" altLang="zh-CN" dirty="0"/>
              <a:t>smallest</a:t>
            </a:r>
            <a:r>
              <a:rPr lang="zh-CN" altLang="en-US" dirty="0"/>
              <a:t> </a:t>
            </a:r>
            <a:r>
              <a:rPr lang="en-US" altLang="zh-CN" dirty="0" err="1"/>
              <a:t>Average_Error</a:t>
            </a:r>
            <a:r>
              <a:rPr lang="zh-CN" altLang="en-US" dirty="0"/>
              <a:t> </a:t>
            </a:r>
            <a:r>
              <a:rPr lang="en-US" altLang="zh-CN" dirty="0"/>
              <a:t>and</a:t>
            </a:r>
            <a:r>
              <a:rPr lang="zh-CN" altLang="en-US" dirty="0"/>
              <a:t> </a:t>
            </a:r>
            <a:r>
              <a:rPr lang="en-US" altLang="zh-CN" dirty="0" err="1"/>
              <a:t>Stability_Error</a:t>
            </a:r>
            <a:r>
              <a:rPr lang="en-US" altLang="zh-CN" dirty="0"/>
              <a:t>.</a:t>
            </a:r>
          </a:p>
          <a:p>
            <a:r>
              <a:rPr lang="en-US" altLang="zh-CN" dirty="0"/>
              <a:t>To</a:t>
            </a:r>
            <a:r>
              <a:rPr lang="zh-CN" altLang="en-US" dirty="0"/>
              <a:t> </a:t>
            </a:r>
            <a:r>
              <a:rPr lang="en-US" altLang="zh-CN" dirty="0"/>
              <a:t>sum</a:t>
            </a:r>
            <a:r>
              <a:rPr lang="zh-CN" altLang="en-US" dirty="0"/>
              <a:t> </a:t>
            </a:r>
            <a:r>
              <a:rPr lang="en-US" altLang="zh-CN" dirty="0"/>
              <a:t>up,</a:t>
            </a:r>
            <a:r>
              <a:rPr lang="zh-CN" altLang="en-US" dirty="0"/>
              <a:t> </a:t>
            </a:r>
            <a:r>
              <a:rPr lang="en-US" altLang="zh-CN" dirty="0"/>
              <a:t>our</a:t>
            </a:r>
            <a:r>
              <a:rPr lang="zh-CN" altLang="en-US" dirty="0"/>
              <a:t> </a:t>
            </a:r>
            <a:r>
              <a:rPr lang="en-US" altLang="zh-CN" dirty="0"/>
              <a:t>DGBR</a:t>
            </a:r>
            <a:r>
              <a:rPr lang="zh-CN" altLang="en-US" dirty="0"/>
              <a:t> </a:t>
            </a:r>
            <a:r>
              <a:rPr lang="en-US" altLang="zh-CN" dirty="0"/>
              <a:t>algorithm</a:t>
            </a:r>
            <a:r>
              <a:rPr lang="zh-CN" altLang="en-US" dirty="0"/>
              <a:t> </a:t>
            </a:r>
            <a:r>
              <a:rPr lang="en-US" altLang="zh-CN" dirty="0"/>
              <a:t>can</a:t>
            </a:r>
            <a:r>
              <a:rPr lang="zh-CN" altLang="en-US" dirty="0"/>
              <a:t> </a:t>
            </a:r>
            <a:r>
              <a:rPr lang="en-US" altLang="zh-CN" dirty="0"/>
              <a:t>make</a:t>
            </a:r>
            <a:r>
              <a:rPr lang="zh-CN" altLang="en-US" dirty="0"/>
              <a:t> </a:t>
            </a:r>
            <a:r>
              <a:rPr lang="en-US" altLang="zh-CN" dirty="0"/>
              <a:t>a</a:t>
            </a:r>
            <a:r>
              <a:rPr lang="zh-CN" altLang="en-US" dirty="0"/>
              <a:t> </a:t>
            </a:r>
            <a:r>
              <a:rPr lang="en-US" altLang="zh-CN" dirty="0"/>
              <a:t>more</a:t>
            </a:r>
            <a:r>
              <a:rPr lang="zh-CN" altLang="en-US" dirty="0"/>
              <a:t> </a:t>
            </a:r>
            <a:r>
              <a:rPr lang="en-US" altLang="zh-CN" dirty="0"/>
              <a:t>stable</a:t>
            </a:r>
            <a:r>
              <a:rPr lang="zh-CN" altLang="en-US" dirty="0"/>
              <a:t> </a:t>
            </a:r>
            <a:r>
              <a:rPr lang="en-US" altLang="zh-CN" dirty="0"/>
              <a:t>and</a:t>
            </a:r>
            <a:r>
              <a:rPr lang="zh-CN" altLang="en-US" dirty="0"/>
              <a:t> </a:t>
            </a:r>
            <a:r>
              <a:rPr lang="en-US" altLang="zh-CN" dirty="0"/>
              <a:t>precise</a:t>
            </a:r>
            <a:r>
              <a:rPr lang="zh-CN" altLang="en-US" dirty="0"/>
              <a:t> </a:t>
            </a:r>
            <a:r>
              <a:rPr lang="en-US" altLang="zh-CN" dirty="0"/>
              <a:t>prediction</a:t>
            </a:r>
            <a:r>
              <a:rPr lang="zh-CN" altLang="en-US" dirty="0"/>
              <a:t> </a:t>
            </a:r>
            <a:r>
              <a:rPr lang="en-US" altLang="zh-CN" dirty="0"/>
              <a:t>across</a:t>
            </a:r>
            <a:r>
              <a:rPr lang="zh-CN" altLang="en-US" dirty="0"/>
              <a:t> </a:t>
            </a:r>
            <a:r>
              <a:rPr lang="en-US" altLang="zh-CN" dirty="0"/>
              <a:t>unknown</a:t>
            </a:r>
            <a:r>
              <a:rPr lang="zh-CN" altLang="en-US" dirty="0"/>
              <a:t> </a:t>
            </a:r>
            <a:r>
              <a:rPr lang="en-US" altLang="zh-CN" dirty="0"/>
              <a:t>environments.</a:t>
            </a:r>
          </a:p>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139</a:t>
            </a:fld>
            <a:endParaRPr lang="zh-CN" altLang="en-US"/>
          </a:p>
        </p:txBody>
      </p:sp>
    </p:spTree>
    <p:extLst>
      <p:ext uri="{BB962C8B-B14F-4D97-AF65-F5344CB8AC3E}">
        <p14:creationId xmlns:p14="http://schemas.microsoft.com/office/powerpoint/2010/main" val="28397805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a:t>
            </a:r>
            <a:r>
              <a:rPr kumimoji="1" lang="zh-CN" altLang="en-US" dirty="0"/>
              <a:t> </a:t>
            </a:r>
            <a:r>
              <a:rPr kumimoji="1" lang="en-US" altLang="zh-CN" dirty="0"/>
              <a:t>also</a:t>
            </a:r>
            <a:r>
              <a:rPr kumimoji="1" lang="zh-CN" altLang="en-US" dirty="0"/>
              <a:t> </a:t>
            </a:r>
            <a:r>
              <a:rPr kumimoji="1" lang="en-US" altLang="zh-CN" dirty="0"/>
              <a:t>checked</a:t>
            </a:r>
            <a:r>
              <a:rPr kumimoji="1" lang="zh-CN" altLang="en-US" dirty="0"/>
              <a:t> </a:t>
            </a:r>
            <a:r>
              <a:rPr kumimoji="1" lang="en-US" altLang="zh-CN" dirty="0"/>
              <a:t>the</a:t>
            </a:r>
            <a:r>
              <a:rPr kumimoji="1" lang="zh-CN" altLang="en-US" dirty="0"/>
              <a:t> </a:t>
            </a:r>
            <a:r>
              <a:rPr kumimoji="1" lang="en-US" altLang="zh-CN" dirty="0"/>
              <a:t>performance</a:t>
            </a:r>
            <a:r>
              <a:rPr kumimoji="1" lang="zh-CN" altLang="en-US" dirty="0"/>
              <a:t> </a:t>
            </a:r>
            <a:r>
              <a:rPr kumimoji="1" lang="en-US" altLang="zh-CN" dirty="0"/>
              <a:t>of</a:t>
            </a:r>
            <a:r>
              <a:rPr kumimoji="1" lang="zh-CN" altLang="en-US" dirty="0"/>
              <a:t> </a:t>
            </a:r>
            <a:r>
              <a:rPr kumimoji="1" lang="en-US" altLang="zh-CN" dirty="0"/>
              <a:t>our</a:t>
            </a:r>
            <a:r>
              <a:rPr kumimoji="1" lang="zh-CN" altLang="en-US" dirty="0"/>
              <a:t> </a:t>
            </a:r>
            <a:r>
              <a:rPr kumimoji="1" lang="en-US" altLang="zh-CN" dirty="0"/>
              <a:t>algorithm</a:t>
            </a:r>
            <a:r>
              <a:rPr kumimoji="1" lang="zh-CN" altLang="en-US" dirty="0"/>
              <a:t> </a:t>
            </a:r>
            <a:r>
              <a:rPr kumimoji="1" lang="en-US" altLang="zh-CN" dirty="0"/>
              <a:t>on</a:t>
            </a:r>
            <a:r>
              <a:rPr kumimoji="1" lang="zh-CN" altLang="en-US" dirty="0"/>
              <a:t> </a:t>
            </a:r>
            <a:r>
              <a:rPr kumimoji="1" lang="en-US" altLang="zh-CN" dirty="0"/>
              <a:t>image</a:t>
            </a:r>
            <a:r>
              <a:rPr kumimoji="1" lang="zh-CN" altLang="en-US" dirty="0"/>
              <a:t> </a:t>
            </a:r>
            <a:r>
              <a:rPr kumimoji="1" lang="en-US" altLang="zh-CN" dirty="0"/>
              <a:t>classification</a:t>
            </a:r>
            <a:r>
              <a:rPr kumimoji="1" lang="zh-CN" altLang="en-US" dirty="0"/>
              <a:t> </a:t>
            </a:r>
            <a:r>
              <a:rPr kumimoji="1" lang="en-US" altLang="zh-CN" dirty="0"/>
              <a:t>dataset.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order to simulate the potential selection</a:t>
            </a:r>
            <a:r>
              <a:rPr kumimoji="1" lang="zh-CN" altLang="en-US" dirty="0"/>
              <a:t> </a:t>
            </a:r>
            <a:r>
              <a:rPr kumimoji="1" lang="en-US" altLang="zh-CN" dirty="0"/>
              <a:t>bias, we manually construct a 10-category dataset based on multi-tags images from YFCC100M.</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first select a major object tag (e.g. dog) as the category label, and select 5 other context tags which are frequently co-occurred with the major tag (e.g. grass, beach, car). </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Different</a:t>
            </a:r>
            <a:r>
              <a:rPr kumimoji="1" lang="zh-CN" altLang="en-US" dirty="0"/>
              <a:t> </a:t>
            </a:r>
            <a:r>
              <a:rPr kumimoji="1" lang="en-US" altLang="zh-CN" dirty="0"/>
              <a:t>context</a:t>
            </a:r>
            <a:r>
              <a:rPr kumimoji="1" lang="zh-CN" altLang="en-US" baseline="0" dirty="0"/>
              <a:t> </a:t>
            </a:r>
            <a:r>
              <a:rPr kumimoji="1" lang="en-US" altLang="zh-CN" baseline="0" dirty="0"/>
              <a:t>naturally</a:t>
            </a:r>
            <a:r>
              <a:rPr kumimoji="1" lang="zh-CN" altLang="en-US" baseline="0" dirty="0"/>
              <a:t> </a:t>
            </a:r>
            <a:r>
              <a:rPr kumimoji="1" lang="en-US" altLang="zh-CN" baseline="0" dirty="0"/>
              <a:t>introduce</a:t>
            </a:r>
            <a:r>
              <a:rPr kumimoji="1" lang="zh-CN" altLang="en-US" baseline="0" dirty="0"/>
              <a:t> </a:t>
            </a:r>
            <a:r>
              <a:rPr kumimoji="1" lang="en-US" altLang="zh-CN" baseline="0" dirty="0"/>
              <a:t>distributional</a:t>
            </a:r>
            <a:r>
              <a:rPr kumimoji="1" lang="zh-CN" altLang="en-US" baseline="0" dirty="0"/>
              <a:t> </a:t>
            </a:r>
            <a:r>
              <a:rPr kumimoji="1" lang="en-US" altLang="zh-CN" baseline="0" dirty="0"/>
              <a:t>changes.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a:t>Finally,</a:t>
            </a:r>
            <a:r>
              <a:rPr kumimoji="1" lang="zh-CN" altLang="en-US" baseline="0" dirty="0"/>
              <a:t> </a:t>
            </a:r>
            <a:r>
              <a:rPr kumimoji="1" lang="en-US" altLang="zh-CN" baseline="0" dirty="0"/>
              <a:t>for</a:t>
            </a:r>
            <a:r>
              <a:rPr kumimoji="1" lang="zh-CN" altLang="en-US" baseline="0" dirty="0"/>
              <a:t> </a:t>
            </a:r>
            <a:r>
              <a:rPr kumimoji="1" lang="en-US" altLang="zh-CN" baseline="0" dirty="0"/>
              <a:t>each</a:t>
            </a:r>
            <a:r>
              <a:rPr kumimoji="1" lang="zh-CN" altLang="en-US" baseline="0" dirty="0"/>
              <a:t> </a:t>
            </a:r>
            <a:r>
              <a:rPr kumimoji="1" lang="en-US" altLang="zh-CN" baseline="0" dirty="0"/>
              <a:t>category,</a:t>
            </a:r>
            <a:r>
              <a:rPr kumimoji="1" lang="zh-CN" altLang="en-US" baseline="0" dirty="0"/>
              <a:t> </a:t>
            </a:r>
            <a:r>
              <a:rPr kumimoji="1" lang="en-US" altLang="zh-CN" baseline="0" dirty="0"/>
              <a:t>we</a:t>
            </a:r>
            <a:r>
              <a:rPr kumimoji="1" lang="zh-CN" altLang="en-US" baseline="0" dirty="0"/>
              <a:t> </a:t>
            </a:r>
            <a:r>
              <a:rPr kumimoji="1" lang="en-US" altLang="zh-CN" baseline="0" dirty="0"/>
              <a:t>have</a:t>
            </a:r>
            <a:r>
              <a:rPr kumimoji="1" lang="zh-CN" altLang="en-US" baseline="0" dirty="0"/>
              <a:t> </a:t>
            </a:r>
            <a:r>
              <a:rPr kumimoji="1" lang="en-US" altLang="zh-CN" baseline="0" dirty="0"/>
              <a:t>data</a:t>
            </a:r>
            <a:r>
              <a:rPr kumimoji="1" lang="zh-CN" altLang="en-US" baseline="0" dirty="0"/>
              <a:t> </a:t>
            </a:r>
            <a:r>
              <a:rPr kumimoji="1" lang="en-US" altLang="zh-CN" baseline="0" dirty="0"/>
              <a:t>from</a:t>
            </a:r>
            <a:r>
              <a:rPr kumimoji="1" lang="zh-CN" altLang="en-US" baseline="0" dirty="0"/>
              <a:t> </a:t>
            </a:r>
            <a:r>
              <a:rPr kumimoji="1" lang="en-US" altLang="zh-CN" baseline="0" dirty="0"/>
              <a:t>5</a:t>
            </a:r>
            <a:r>
              <a:rPr kumimoji="1" lang="zh-CN" altLang="en-US" baseline="0" dirty="0"/>
              <a:t> </a:t>
            </a:r>
            <a:r>
              <a:rPr kumimoji="1" lang="en-US" altLang="zh-CN" baseline="0" dirty="0"/>
              <a:t>context,</a:t>
            </a:r>
            <a:r>
              <a:rPr kumimoji="1" lang="zh-CN" altLang="en-US" baseline="0" dirty="0"/>
              <a:t> </a:t>
            </a:r>
            <a:r>
              <a:rPr kumimoji="1" lang="en-US" altLang="zh-CN" baseline="0" dirty="0"/>
              <a:t>where</a:t>
            </a:r>
            <a:r>
              <a:rPr kumimoji="1" lang="zh-CN" altLang="en-US" baseline="0" dirty="0"/>
              <a:t> </a:t>
            </a:r>
            <a:r>
              <a:rPr kumimoji="1" lang="en-US" altLang="zh-CN" baseline="0" dirty="0"/>
              <a:t>we</a:t>
            </a:r>
            <a:r>
              <a:rPr kumimoji="1" lang="zh-CN" altLang="en-US" baseline="0" dirty="0"/>
              <a:t> </a:t>
            </a:r>
            <a:r>
              <a:rPr kumimoji="1" lang="en-US" altLang="zh-CN" baseline="0" dirty="0"/>
              <a:t>use</a:t>
            </a:r>
            <a:r>
              <a:rPr kumimoji="1" lang="zh-CN" altLang="en-US" baseline="0" dirty="0"/>
              <a:t> </a:t>
            </a:r>
            <a:r>
              <a:rPr kumimoji="1" lang="en-US" altLang="zh-CN" baseline="0" dirty="0"/>
              <a:t>3</a:t>
            </a:r>
            <a:r>
              <a:rPr kumimoji="1" lang="zh-CN" altLang="en-US" baseline="0" dirty="0"/>
              <a:t> </a:t>
            </a:r>
            <a:r>
              <a:rPr kumimoji="1" lang="en-US" altLang="zh-CN" baseline="0" dirty="0"/>
              <a:t>context</a:t>
            </a:r>
            <a:r>
              <a:rPr kumimoji="1" lang="zh-CN" altLang="en-US" baseline="0" dirty="0"/>
              <a:t> </a:t>
            </a:r>
            <a:r>
              <a:rPr kumimoji="1" lang="en-US" altLang="zh-CN" baseline="0" dirty="0"/>
              <a:t>for</a:t>
            </a:r>
            <a:r>
              <a:rPr kumimoji="1" lang="zh-CN" altLang="en-US" baseline="0" dirty="0"/>
              <a:t> </a:t>
            </a:r>
            <a:r>
              <a:rPr kumimoji="1" lang="en-US" altLang="zh-CN" baseline="0" dirty="0"/>
              <a:t>training</a:t>
            </a:r>
            <a:r>
              <a:rPr kumimoji="1" lang="zh-CN" altLang="en-US" baseline="0" dirty="0"/>
              <a:t> </a:t>
            </a:r>
            <a:r>
              <a:rPr kumimoji="1" lang="en-US" altLang="zh-CN" baseline="0" dirty="0"/>
              <a:t>and</a:t>
            </a:r>
            <a:r>
              <a:rPr kumimoji="1" lang="zh-CN" altLang="en-US" baseline="0" dirty="0"/>
              <a:t> </a:t>
            </a:r>
            <a:r>
              <a:rPr kumimoji="1" lang="en-US" altLang="zh-CN" baseline="0" dirty="0"/>
              <a:t>other</a:t>
            </a:r>
            <a:r>
              <a:rPr kumimoji="1" lang="zh-CN" altLang="en-US" baseline="0" dirty="0"/>
              <a:t> </a:t>
            </a:r>
            <a:r>
              <a:rPr kumimoji="1" lang="en-US" altLang="zh-CN" baseline="0" dirty="0"/>
              <a:t>2</a:t>
            </a:r>
            <a:r>
              <a:rPr kumimoji="1" lang="zh-CN" altLang="en-US" baseline="0" dirty="0"/>
              <a:t> </a:t>
            </a:r>
            <a:r>
              <a:rPr kumimoji="1" lang="en-US" altLang="zh-CN" baseline="0" dirty="0"/>
              <a:t>for</a:t>
            </a:r>
            <a:r>
              <a:rPr kumimoji="1" lang="zh-CN" altLang="en-US" baseline="0" dirty="0"/>
              <a:t> </a:t>
            </a:r>
            <a:r>
              <a:rPr kumimoji="1" lang="en-US" altLang="zh-CN" baseline="0" dirty="0"/>
              <a:t>testing.</a:t>
            </a:r>
            <a:endParaRPr kumimoji="1"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140</a:t>
            </a:fld>
            <a:endParaRPr lang="zh-CN" altLang="en-US"/>
          </a:p>
        </p:txBody>
      </p:sp>
    </p:spTree>
    <p:extLst>
      <p:ext uri="{BB962C8B-B14F-4D97-AF65-F5344CB8AC3E}">
        <p14:creationId xmlns:p14="http://schemas.microsoft.com/office/powerpoint/2010/main" val="33989579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Here,</a:t>
            </a:r>
            <a:r>
              <a:rPr kumimoji="1" lang="zh-CN" altLang="en-US" dirty="0"/>
              <a:t> </a:t>
            </a:r>
            <a:r>
              <a:rPr kumimoji="1" lang="en-US" altLang="zh-CN" dirty="0"/>
              <a:t>we</a:t>
            </a:r>
            <a:r>
              <a:rPr kumimoji="1" lang="zh-CN" altLang="en-US" dirty="0"/>
              <a:t> </a:t>
            </a:r>
            <a:r>
              <a:rPr kumimoji="1" lang="en-US" altLang="zh-CN" dirty="0"/>
              <a:t>demonstrate</a:t>
            </a:r>
            <a:r>
              <a:rPr kumimoji="1" lang="zh-CN" altLang="en-US" dirty="0"/>
              <a:t> </a:t>
            </a:r>
            <a:r>
              <a:rPr kumimoji="1" lang="en-US" altLang="zh-CN" dirty="0"/>
              <a:t>the</a:t>
            </a:r>
            <a:r>
              <a:rPr kumimoji="1" lang="zh-CN" altLang="en-US" dirty="0"/>
              <a:t> </a:t>
            </a:r>
            <a:r>
              <a:rPr kumimoji="1" lang="en-US" altLang="zh-CN" dirty="0"/>
              <a:t>results,</a:t>
            </a:r>
            <a:r>
              <a:rPr kumimoji="1" lang="zh-CN" altLang="en-US" dirty="0"/>
              <a:t> </a:t>
            </a:r>
            <a:r>
              <a:rPr kumimoji="1" lang="en-US" altLang="zh-CN" dirty="0"/>
              <a:t>where</a:t>
            </a:r>
            <a:r>
              <a:rPr kumimoji="1" lang="zh-CN" altLang="en-US" dirty="0"/>
              <a:t> </a:t>
            </a:r>
            <a:r>
              <a:rPr kumimoji="1" lang="en-US" altLang="zh-CN" dirty="0"/>
              <a:t>the</a:t>
            </a:r>
            <a:r>
              <a:rPr kumimoji="1" lang="zh-CN" altLang="en-US" dirty="0"/>
              <a:t> </a:t>
            </a:r>
            <a:r>
              <a:rPr kumimoji="1" lang="en-US" altLang="zh-CN" dirty="0"/>
              <a:t>red</a:t>
            </a:r>
            <a:r>
              <a:rPr kumimoji="1" lang="zh-CN" altLang="en-US" dirty="0"/>
              <a:t> </a:t>
            </a:r>
            <a:r>
              <a:rPr kumimoji="1" lang="en-US" altLang="zh-CN" dirty="0"/>
              <a:t>bar</a:t>
            </a:r>
            <a:r>
              <a:rPr kumimoji="1" lang="zh-CN" altLang="en-US" dirty="0"/>
              <a:t> </a:t>
            </a:r>
            <a:r>
              <a:rPr kumimoji="1" lang="en-US" altLang="zh-CN" dirty="0"/>
              <a:t>means</a:t>
            </a:r>
            <a:r>
              <a:rPr kumimoji="1" lang="zh-CN" altLang="en-US" dirty="0"/>
              <a:t> </a:t>
            </a:r>
            <a:r>
              <a:rPr kumimoji="1" lang="en-US" altLang="zh-CN" dirty="0"/>
              <a:t>the</a:t>
            </a:r>
            <a:r>
              <a:rPr kumimoji="1" lang="zh-CN" altLang="en-US" dirty="0"/>
              <a:t> </a:t>
            </a:r>
            <a:r>
              <a:rPr kumimoji="1" lang="en-US" altLang="zh-CN" dirty="0"/>
              <a:t>context</a:t>
            </a:r>
            <a:r>
              <a:rPr kumimoji="1" lang="zh-CN" altLang="en-US" dirty="0"/>
              <a:t> </a:t>
            </a:r>
            <a:r>
              <a:rPr kumimoji="1" lang="en-US" altLang="zh-CN" dirty="0"/>
              <a:t>bias</a:t>
            </a:r>
            <a:r>
              <a:rPr kumimoji="1" lang="zh-CN" altLang="en-US" dirty="0"/>
              <a:t> </a:t>
            </a:r>
            <a:r>
              <a:rPr kumimoji="1" lang="en-US" altLang="zh-CN" dirty="0"/>
              <a:t>between</a:t>
            </a:r>
            <a:r>
              <a:rPr kumimoji="1" lang="zh-CN" altLang="en-US" dirty="0"/>
              <a:t> </a:t>
            </a:r>
            <a:r>
              <a:rPr kumimoji="1" lang="en-US" altLang="zh-CN" dirty="0"/>
              <a:t>training</a:t>
            </a:r>
            <a:r>
              <a:rPr kumimoji="1" lang="zh-CN" altLang="en-US" dirty="0"/>
              <a:t> </a:t>
            </a:r>
            <a:r>
              <a:rPr kumimoji="1" lang="en-US" altLang="zh-CN" dirty="0"/>
              <a:t>and</a:t>
            </a:r>
            <a:r>
              <a:rPr kumimoji="1" lang="zh-CN" altLang="en-US" dirty="0"/>
              <a:t> </a:t>
            </a:r>
            <a:r>
              <a:rPr kumimoji="1" lang="en-US" altLang="zh-CN" dirty="0"/>
              <a:t>test,</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blue</a:t>
            </a:r>
            <a:r>
              <a:rPr kumimoji="1" lang="zh-CN" altLang="en-US" dirty="0"/>
              <a:t> </a:t>
            </a:r>
            <a:r>
              <a:rPr kumimoji="1" lang="en-US" altLang="zh-CN" dirty="0"/>
              <a:t>line</a:t>
            </a:r>
            <a:r>
              <a:rPr kumimoji="1" lang="zh-CN" altLang="en-US" dirty="0"/>
              <a:t> </a:t>
            </a:r>
            <a:r>
              <a:rPr kumimoji="1" lang="en-US" altLang="zh-CN" dirty="0"/>
              <a:t>represents</a:t>
            </a:r>
            <a:r>
              <a:rPr kumimoji="1" lang="zh-CN" altLang="en-US" dirty="0"/>
              <a:t> </a:t>
            </a:r>
            <a:r>
              <a:rPr kumimoji="1" lang="en-US" altLang="zh-CN" dirty="0"/>
              <a:t>the</a:t>
            </a:r>
            <a:r>
              <a:rPr kumimoji="1" lang="zh-CN" altLang="en-US" dirty="0"/>
              <a:t> </a:t>
            </a:r>
            <a:r>
              <a:rPr kumimoji="1" lang="en-US" altLang="zh-CN" dirty="0"/>
              <a:t>relative</a:t>
            </a:r>
            <a:r>
              <a:rPr kumimoji="1" lang="zh-CN" altLang="en-US" dirty="0"/>
              <a:t> </a:t>
            </a:r>
            <a:r>
              <a:rPr kumimoji="1" lang="en-US" altLang="zh-CN" dirty="0"/>
              <a:t>F1</a:t>
            </a:r>
            <a:r>
              <a:rPr kumimoji="1" lang="zh-CN" altLang="en-US" dirty="0"/>
              <a:t> </a:t>
            </a:r>
            <a:r>
              <a:rPr kumimoji="1" lang="en-US" altLang="zh-CN" dirty="0"/>
              <a:t>improvement</a:t>
            </a:r>
            <a:r>
              <a:rPr kumimoji="1" lang="zh-CN" altLang="en-US" dirty="0"/>
              <a:t> </a:t>
            </a:r>
            <a:r>
              <a:rPr kumimoji="1" lang="en-US" altLang="zh-CN" dirty="0"/>
              <a:t>of</a:t>
            </a:r>
            <a:r>
              <a:rPr kumimoji="1" lang="zh-CN" altLang="en-US" dirty="0"/>
              <a:t> </a:t>
            </a:r>
            <a:r>
              <a:rPr kumimoji="1" lang="en-US" altLang="zh-CN" dirty="0"/>
              <a:t>our</a:t>
            </a:r>
            <a:r>
              <a:rPr kumimoji="1" lang="zh-CN" altLang="en-US" dirty="0"/>
              <a:t> </a:t>
            </a:r>
            <a:r>
              <a:rPr kumimoji="1" lang="en-US" altLang="zh-CN" dirty="0"/>
              <a:t>method,</a:t>
            </a:r>
            <a:r>
              <a:rPr kumimoji="1" lang="zh-CN" altLang="en-US" dirty="0"/>
              <a:t> </a:t>
            </a:r>
            <a:r>
              <a:rPr kumimoji="1" lang="en-US" altLang="zh-CN" dirty="0"/>
              <a:t>comparing</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a:t>baselines.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latin typeface="Times New Roman" panose="02020603050405020304" pitchFamily="18" charset="0"/>
                <a:cs typeface="Times New Roman" panose="02020603050405020304" pitchFamily="18" charset="0"/>
              </a:rPr>
              <a:t>From</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results,</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we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find</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that,</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by</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recover</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causation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between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predictors</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and</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outcome,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our</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algorithm</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can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significantly</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improve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image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classification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performance.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An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interesting</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observation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is</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that,</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as</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increasing</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of</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context</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bias</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between</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training</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and</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testing,</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the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improvement</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of</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our</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algorithm</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is</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more</a:t>
            </a:r>
            <a:r>
              <a:rPr kumimoji="1" lang="zh-CN" altLang="en-US" sz="1200" dirty="0">
                <a:latin typeface="Times New Roman" panose="02020603050405020304" pitchFamily="18" charset="0"/>
                <a:cs typeface="Times New Roman" panose="02020603050405020304" pitchFamily="18" charset="0"/>
              </a:rPr>
              <a:t> </a:t>
            </a:r>
            <a:r>
              <a:rPr kumimoji="1" lang="en-US" altLang="zh-CN" sz="1200" dirty="0">
                <a:latin typeface="Times New Roman" panose="02020603050405020304" pitchFamily="18" charset="0"/>
                <a:cs typeface="Times New Roman" panose="02020603050405020304" pitchFamily="18" charset="0"/>
              </a:rPr>
              <a:t>significant.</a:t>
            </a:r>
            <a:endParaRPr lang="en-US" altLang="zh-CN" sz="1200" dirty="0">
              <a:latin typeface="Times New Roman" panose="02020603050405020304" pitchFamily="18" charset="0"/>
              <a:cs typeface="Times New Roman" panose="02020603050405020304" pitchFamily="18" charset="0"/>
            </a:endParaRPr>
          </a:p>
          <a:p>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141</a:t>
            </a:fld>
            <a:endParaRPr lang="zh-CN" altLang="en-US"/>
          </a:p>
        </p:txBody>
      </p:sp>
    </p:spTree>
    <p:extLst>
      <p:ext uri="{BB962C8B-B14F-4D97-AF65-F5344CB8AC3E}">
        <p14:creationId xmlns:p14="http://schemas.microsoft.com/office/powerpoint/2010/main" val="10917058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a:t>
            </a:r>
            <a:r>
              <a:rPr kumimoji="1" lang="zh-CN" altLang="en-US" dirty="0"/>
              <a:t> </a:t>
            </a:r>
            <a:r>
              <a:rPr kumimoji="1" lang="en-US" altLang="zh-CN" dirty="0"/>
              <a:t>demonstrate</a:t>
            </a:r>
            <a:r>
              <a:rPr kumimoji="1" lang="zh-CN" altLang="en-US" dirty="0"/>
              <a:t> </a:t>
            </a:r>
            <a:r>
              <a:rPr kumimoji="1" lang="en-US" altLang="zh-CN" dirty="0"/>
              <a:t>the</a:t>
            </a:r>
            <a:r>
              <a:rPr kumimoji="1" lang="zh-CN" altLang="en-US" dirty="0"/>
              <a:t> </a:t>
            </a:r>
            <a:r>
              <a:rPr kumimoji="1" lang="en-US" altLang="zh-CN" dirty="0"/>
              <a:t>interpretability</a:t>
            </a:r>
            <a:r>
              <a:rPr kumimoji="1" lang="zh-CN" altLang="en-US" dirty="0"/>
              <a:t> </a:t>
            </a:r>
            <a:r>
              <a:rPr kumimoji="1" lang="en-US" altLang="zh-CN" dirty="0"/>
              <a:t>of</a:t>
            </a:r>
            <a:r>
              <a:rPr kumimoji="1" lang="zh-CN" altLang="en-US" dirty="0"/>
              <a:t> </a:t>
            </a:r>
            <a:r>
              <a:rPr kumimoji="1" lang="en-US" altLang="zh-CN" dirty="0"/>
              <a:t>our</a:t>
            </a:r>
            <a:r>
              <a:rPr kumimoji="1" lang="zh-CN" altLang="en-US" dirty="0"/>
              <a:t> </a:t>
            </a:r>
            <a:r>
              <a:rPr kumimoji="1" lang="en-US" altLang="zh-CN" dirty="0"/>
              <a:t>algorithm,</a:t>
            </a:r>
            <a:r>
              <a:rPr kumimoji="1" lang="zh-CN" altLang="en-US" dirty="0"/>
              <a:t> </a:t>
            </a:r>
            <a:r>
              <a:rPr kumimoji="1" lang="en-US" altLang="zh-CN" dirty="0"/>
              <a:t>we</a:t>
            </a:r>
            <a:r>
              <a:rPr kumimoji="1" lang="zh-CN" altLang="en-US" dirty="0"/>
              <a:t> </a:t>
            </a:r>
            <a:r>
              <a:rPr kumimoji="1" lang="en-US" altLang="zh-CN" dirty="0"/>
              <a:t>visualize</a:t>
            </a:r>
            <a:r>
              <a:rPr kumimoji="1" lang="zh-CN" altLang="en-US" dirty="0"/>
              <a:t> </a:t>
            </a:r>
            <a:r>
              <a:rPr kumimoji="1" lang="en-US" altLang="zh-CN" dirty="0"/>
              <a:t>the</a:t>
            </a:r>
            <a:r>
              <a:rPr kumimoji="1" lang="zh-CN" altLang="en-US" dirty="0"/>
              <a:t> </a:t>
            </a:r>
            <a:r>
              <a:rPr kumimoji="1" lang="en-US" altLang="zh-CN" dirty="0"/>
              <a:t>top-5</a:t>
            </a:r>
            <a:r>
              <a:rPr kumimoji="1" lang="zh-CN" altLang="en-US" dirty="0"/>
              <a:t> </a:t>
            </a:r>
            <a:r>
              <a:rPr kumimoji="1" lang="en-US" altLang="zh-CN" dirty="0"/>
              <a:t>features</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category</a:t>
            </a:r>
            <a:r>
              <a:rPr kumimoji="1" lang="zh-CN" altLang="en-US" dirty="0"/>
              <a:t> </a:t>
            </a:r>
            <a:r>
              <a:rPr kumimoji="1" lang="en-US" altLang="zh-CN" dirty="0"/>
              <a:t>selected</a:t>
            </a:r>
            <a:r>
              <a:rPr kumimoji="1" lang="zh-CN" altLang="en-US" dirty="0"/>
              <a:t> </a:t>
            </a:r>
            <a:r>
              <a:rPr kumimoji="1" lang="en-US" altLang="zh-CN" dirty="0"/>
              <a:t>by</a:t>
            </a:r>
            <a:r>
              <a:rPr kumimoji="1" lang="zh-CN" altLang="en-US" dirty="0"/>
              <a:t> </a:t>
            </a:r>
            <a:r>
              <a:rPr kumimoji="1" lang="en-US" altLang="zh-CN" dirty="0"/>
              <a:t>our</a:t>
            </a:r>
            <a:r>
              <a:rPr kumimoji="1" lang="zh-CN" altLang="en-US" dirty="0"/>
              <a:t> </a:t>
            </a:r>
            <a:r>
              <a:rPr kumimoji="1" lang="en-US" altLang="zh-CN" dirty="0"/>
              <a:t>method</a:t>
            </a:r>
            <a:r>
              <a:rPr kumimoji="1" lang="zh-CN" altLang="en-US" dirty="0"/>
              <a:t> </a:t>
            </a:r>
            <a:r>
              <a:rPr kumimoji="1" lang="en-US" altLang="zh-CN" dirty="0"/>
              <a:t>and</a:t>
            </a:r>
            <a:r>
              <a:rPr kumimoji="1" lang="zh-CN" altLang="en-US" dirty="0"/>
              <a:t> </a:t>
            </a:r>
            <a:r>
              <a:rPr kumimoji="1" lang="en-US" altLang="zh-CN" dirty="0"/>
              <a:t>logistic</a:t>
            </a:r>
            <a:r>
              <a:rPr kumimoji="1" lang="zh-CN" altLang="en-US" dirty="0"/>
              <a:t> </a:t>
            </a:r>
            <a:r>
              <a:rPr kumimoji="1" lang="en-US" altLang="zh-CN" dirty="0"/>
              <a:t>regression,</a:t>
            </a:r>
            <a:r>
              <a:rPr kumimoji="1" lang="zh-CN" altLang="en-US" dirty="0"/>
              <a:t> </a:t>
            </a:r>
            <a:r>
              <a:rPr kumimoji="1" lang="en-US" altLang="zh-CN" dirty="0"/>
              <a:t>where</a:t>
            </a:r>
            <a:r>
              <a:rPr kumimoji="1" lang="zh-CN" altLang="en-US" dirty="0"/>
              <a:t> </a:t>
            </a:r>
            <a:r>
              <a:rPr kumimoji="1" lang="en-US" altLang="zh-CN" dirty="0"/>
              <a:t>the</a:t>
            </a:r>
            <a:r>
              <a:rPr kumimoji="1" lang="zh-CN" altLang="en-US" dirty="0"/>
              <a:t> </a:t>
            </a:r>
            <a:r>
              <a:rPr kumimoji="1" lang="en-US" altLang="zh-CN" dirty="0"/>
              <a:t>red</a:t>
            </a:r>
            <a:r>
              <a:rPr kumimoji="1" lang="zh-CN" altLang="en-US" dirty="0"/>
              <a:t> </a:t>
            </a:r>
            <a:r>
              <a:rPr kumimoji="1" lang="en-US" altLang="zh-CN" dirty="0"/>
              <a:t>box</a:t>
            </a:r>
            <a:r>
              <a:rPr kumimoji="1" lang="zh-CN" altLang="en-US" dirty="0"/>
              <a:t> </a:t>
            </a:r>
            <a:r>
              <a:rPr kumimoji="1" lang="en-US" altLang="zh-CN" dirty="0"/>
              <a:t>means</a:t>
            </a:r>
            <a:r>
              <a:rPr kumimoji="1" lang="zh-CN" altLang="en-US" dirty="0"/>
              <a:t> </a:t>
            </a:r>
            <a:r>
              <a:rPr kumimoji="1" lang="en-US" altLang="zh-CN" dirty="0"/>
              <a:t>top</a:t>
            </a:r>
            <a:r>
              <a:rPr kumimoji="1" lang="zh-CN" altLang="en-US" dirty="0"/>
              <a:t> </a:t>
            </a:r>
            <a:r>
              <a:rPr kumimoji="1" lang="en-US" altLang="zh-CN" dirty="0"/>
              <a:t>features</a:t>
            </a:r>
            <a:r>
              <a:rPr kumimoji="1" lang="zh-CN" altLang="en-US" dirty="0"/>
              <a:t> </a:t>
            </a:r>
            <a:r>
              <a:rPr kumimoji="1" lang="en-US" altLang="zh-CN" dirty="0"/>
              <a:t>selected</a:t>
            </a:r>
            <a:r>
              <a:rPr kumimoji="1" lang="zh-CN" altLang="en-US" dirty="0"/>
              <a:t> </a:t>
            </a:r>
            <a:r>
              <a:rPr kumimoji="1" lang="en-US" altLang="zh-CN" dirty="0"/>
              <a:t>by</a:t>
            </a:r>
            <a:r>
              <a:rPr kumimoji="1" lang="zh-CN" altLang="en-US" dirty="0"/>
              <a:t> </a:t>
            </a:r>
            <a:r>
              <a:rPr kumimoji="1" lang="en-US" altLang="zh-CN" dirty="0"/>
              <a:t>our</a:t>
            </a:r>
            <a:r>
              <a:rPr kumimoji="1" lang="zh-CN" altLang="en-US" dirty="0"/>
              <a:t> </a:t>
            </a:r>
            <a:r>
              <a:rPr kumimoji="1" lang="en-US" altLang="zh-CN" dirty="0"/>
              <a:t>algorithm,</a:t>
            </a:r>
            <a:r>
              <a:rPr kumimoji="1" lang="zh-CN" altLang="en-US" dirty="0"/>
              <a:t> </a:t>
            </a:r>
            <a:r>
              <a:rPr kumimoji="1" lang="en-US" altLang="zh-CN" dirty="0"/>
              <a:t>and</a:t>
            </a:r>
            <a:r>
              <a:rPr kumimoji="1" lang="zh-CN" altLang="en-US" dirty="0"/>
              <a:t> </a:t>
            </a:r>
            <a:r>
              <a:rPr kumimoji="1" lang="en-US" altLang="zh-CN" dirty="0"/>
              <a:t>green</a:t>
            </a:r>
            <a:r>
              <a:rPr kumimoji="1" lang="zh-CN" altLang="en-US" dirty="0"/>
              <a:t> </a:t>
            </a:r>
            <a:r>
              <a:rPr kumimoji="1" lang="en-US" altLang="zh-CN" dirty="0"/>
              <a:t>box</a:t>
            </a:r>
            <a:r>
              <a:rPr kumimoji="1" lang="zh-CN" altLang="en-US" dirty="0"/>
              <a:t> </a:t>
            </a:r>
            <a:r>
              <a:rPr kumimoji="1" lang="en-US" altLang="zh-CN" dirty="0"/>
              <a:t>means</a:t>
            </a:r>
            <a:r>
              <a:rPr kumimoji="1" lang="zh-CN" altLang="en-US" dirty="0"/>
              <a:t> </a:t>
            </a:r>
            <a:r>
              <a:rPr kumimoji="1" lang="en-US" altLang="zh-CN" dirty="0"/>
              <a:t>the</a:t>
            </a:r>
            <a:r>
              <a:rPr kumimoji="1" lang="zh-CN" altLang="en-US" dirty="0"/>
              <a:t> </a:t>
            </a:r>
            <a:r>
              <a:rPr kumimoji="1" lang="en-US" altLang="zh-CN" dirty="0"/>
              <a:t>top</a:t>
            </a:r>
            <a:r>
              <a:rPr kumimoji="1" lang="zh-CN" altLang="en-US" dirty="0"/>
              <a:t> </a:t>
            </a:r>
            <a:r>
              <a:rPr kumimoji="1" lang="en-US" altLang="zh-CN" dirty="0"/>
              <a:t>features</a:t>
            </a:r>
            <a:r>
              <a:rPr kumimoji="1" lang="zh-CN" altLang="en-US" dirty="0"/>
              <a:t> </a:t>
            </a:r>
            <a:r>
              <a:rPr kumimoji="1" lang="en-US" altLang="zh-CN" dirty="0"/>
              <a:t>selected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logistic</a:t>
            </a:r>
            <a:r>
              <a:rPr kumimoji="1" lang="zh-CN" altLang="en-US" dirty="0"/>
              <a:t> </a:t>
            </a:r>
            <a:r>
              <a:rPr kumimoji="1" lang="en-US" altLang="zh-CN" dirty="0"/>
              <a:t>regression.</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From</a:t>
            </a:r>
            <a:r>
              <a:rPr kumimoji="1" lang="zh-CN" altLang="en-US" dirty="0"/>
              <a:t> </a:t>
            </a:r>
            <a:r>
              <a:rPr kumimoji="1" lang="en-US" altLang="zh-CN" dirty="0"/>
              <a:t>the</a:t>
            </a:r>
            <a:r>
              <a:rPr kumimoji="1" lang="zh-CN" altLang="en-US" dirty="0"/>
              <a:t> </a:t>
            </a:r>
            <a:r>
              <a:rPr kumimoji="1" lang="en-US" altLang="zh-CN" dirty="0"/>
              <a:t>results,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observe</a:t>
            </a:r>
            <a:r>
              <a:rPr kumimoji="1" lang="zh-CN" altLang="en-US" dirty="0"/>
              <a:t> </a:t>
            </a:r>
            <a:r>
              <a:rPr kumimoji="1" lang="en-US" altLang="zh-CN" dirty="0"/>
              <a:t>that</a:t>
            </a:r>
            <a:r>
              <a:rPr kumimoji="1" lang="zh-CN" altLang="en-US" dirty="0"/>
              <a:t> </a:t>
            </a:r>
            <a:r>
              <a:rPr kumimoji="1" lang="en-US" altLang="zh-CN" dirty="0"/>
              <a:t>most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features</a:t>
            </a:r>
            <a:r>
              <a:rPr kumimoji="1" lang="zh-CN" altLang="en-US" dirty="0"/>
              <a:t> </a:t>
            </a:r>
            <a:r>
              <a:rPr kumimoji="1" lang="en-US" altLang="zh-CN" dirty="0"/>
              <a:t>selected</a:t>
            </a:r>
            <a:r>
              <a:rPr kumimoji="1" lang="zh-CN" altLang="en-US" dirty="0"/>
              <a:t> </a:t>
            </a:r>
            <a:r>
              <a:rPr kumimoji="1" lang="en-US" altLang="zh-CN" dirty="0"/>
              <a:t>by</a:t>
            </a:r>
            <a:r>
              <a:rPr kumimoji="1" lang="zh-CN" altLang="en-US" dirty="0"/>
              <a:t> </a:t>
            </a:r>
            <a:r>
              <a:rPr kumimoji="1" lang="en-US" altLang="zh-CN" dirty="0"/>
              <a:t>our</a:t>
            </a:r>
            <a:r>
              <a:rPr kumimoji="1" lang="zh-CN" altLang="en-US" dirty="0"/>
              <a:t> </a:t>
            </a:r>
            <a:r>
              <a:rPr kumimoji="1" lang="en-US" altLang="zh-CN" dirty="0"/>
              <a:t>algorithm,</a:t>
            </a:r>
            <a:r>
              <a:rPr kumimoji="1" lang="zh-CN" altLang="en-US" dirty="0"/>
              <a:t> </a:t>
            </a:r>
            <a:r>
              <a:rPr kumimoji="1" lang="en-US" altLang="zh-CN" dirty="0"/>
              <a:t>the</a:t>
            </a:r>
            <a:r>
              <a:rPr kumimoji="1" lang="zh-CN" altLang="en-US" dirty="0"/>
              <a:t> </a:t>
            </a:r>
            <a:r>
              <a:rPr kumimoji="1" lang="en-US" altLang="zh-CN" dirty="0"/>
              <a:t>red</a:t>
            </a:r>
            <a:r>
              <a:rPr kumimoji="1" lang="zh-CN" altLang="en-US" dirty="0"/>
              <a:t> </a:t>
            </a:r>
            <a:r>
              <a:rPr kumimoji="1" lang="en-US" altLang="zh-CN" dirty="0"/>
              <a:t>box,</a:t>
            </a:r>
            <a:r>
              <a:rPr kumimoji="1" lang="zh-CN" altLang="en-US" dirty="0"/>
              <a:t> </a:t>
            </a:r>
            <a:r>
              <a:rPr kumimoji="1" lang="en-US" altLang="zh-CN" dirty="0"/>
              <a:t>are</a:t>
            </a:r>
            <a:r>
              <a:rPr kumimoji="1" lang="zh-CN" altLang="en-US" dirty="0"/>
              <a:t> </a:t>
            </a:r>
            <a:r>
              <a:rPr kumimoji="1" lang="en-US" altLang="zh-CN" dirty="0"/>
              <a:t>located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object,</a:t>
            </a:r>
            <a:r>
              <a:rPr kumimoji="1" lang="zh-CN" altLang="en-US" dirty="0"/>
              <a:t> </a:t>
            </a:r>
            <a:r>
              <a:rPr kumimoji="1" lang="en-US" altLang="zh-CN" dirty="0"/>
              <a:t>which</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seen</a:t>
            </a:r>
            <a:r>
              <a:rPr kumimoji="1" lang="zh-CN" altLang="en-US" dirty="0"/>
              <a:t> </a:t>
            </a:r>
            <a:r>
              <a:rPr kumimoji="1" lang="en-US" altLang="zh-CN" dirty="0"/>
              <a:t>as</a:t>
            </a:r>
            <a:r>
              <a:rPr kumimoji="1" lang="zh-CN" altLang="en-US" dirty="0"/>
              <a:t> </a:t>
            </a:r>
            <a:r>
              <a:rPr kumimoji="1" lang="en-US" altLang="zh-CN" dirty="0"/>
              <a:t>causal</a:t>
            </a:r>
            <a:r>
              <a:rPr kumimoji="1" lang="zh-CN" altLang="en-US" dirty="0"/>
              <a:t> </a:t>
            </a:r>
            <a:r>
              <a:rPr kumimoji="1" lang="en-US" altLang="zh-CN" dirty="0"/>
              <a:t>features,</a:t>
            </a:r>
            <a:r>
              <a:rPr kumimoji="1" lang="zh-CN" altLang="en-US" dirty="0"/>
              <a:t> </a:t>
            </a:r>
            <a:r>
              <a:rPr kumimoji="1" lang="en-US" altLang="zh-CN" dirty="0"/>
              <a:t>while</a:t>
            </a:r>
            <a:r>
              <a:rPr kumimoji="1" lang="zh-CN" altLang="en-US" dirty="0"/>
              <a:t> </a:t>
            </a:r>
            <a:r>
              <a:rPr kumimoji="1" lang="en-US" altLang="zh-CN" dirty="0"/>
              <a:t>the</a:t>
            </a:r>
            <a:r>
              <a:rPr kumimoji="1" lang="zh-CN" altLang="en-US" dirty="0"/>
              <a:t> </a:t>
            </a:r>
            <a:r>
              <a:rPr kumimoji="1" lang="en-US" altLang="zh-CN" dirty="0"/>
              <a:t>features</a:t>
            </a:r>
            <a:r>
              <a:rPr kumimoji="1" lang="zh-CN" altLang="en-US" dirty="0"/>
              <a:t> </a:t>
            </a:r>
            <a:r>
              <a:rPr kumimoji="1" lang="en-US" altLang="zh-CN" dirty="0"/>
              <a:t>selected</a:t>
            </a:r>
            <a:r>
              <a:rPr kumimoji="1" lang="zh-CN" altLang="en-US" dirty="0"/>
              <a:t> </a:t>
            </a:r>
            <a:r>
              <a:rPr kumimoji="1" lang="en-US" altLang="zh-CN" dirty="0"/>
              <a:t>by</a:t>
            </a:r>
            <a:r>
              <a:rPr kumimoji="1" lang="zh-CN" altLang="en-US" dirty="0"/>
              <a:t> </a:t>
            </a:r>
            <a:r>
              <a:rPr kumimoji="1" lang="en-US" altLang="zh-CN" dirty="0"/>
              <a:t>baseline,</a:t>
            </a:r>
            <a:r>
              <a:rPr kumimoji="1" lang="zh-CN" altLang="en-US" dirty="0"/>
              <a:t> </a:t>
            </a:r>
            <a:r>
              <a:rPr kumimoji="1" lang="en-US" altLang="zh-CN" dirty="0"/>
              <a:t>the</a:t>
            </a:r>
            <a:r>
              <a:rPr kumimoji="1" lang="zh-CN" altLang="en-US" dirty="0"/>
              <a:t> </a:t>
            </a:r>
            <a:r>
              <a:rPr kumimoji="1" lang="en-US" altLang="zh-CN" dirty="0"/>
              <a:t>greed</a:t>
            </a:r>
            <a:r>
              <a:rPr kumimoji="1" lang="zh-CN" altLang="en-US" dirty="0"/>
              <a:t> </a:t>
            </a:r>
            <a:r>
              <a:rPr kumimoji="1" lang="en-US" altLang="zh-CN" dirty="0"/>
              <a:t>box,</a:t>
            </a:r>
            <a:r>
              <a:rPr kumimoji="1" lang="zh-CN" altLang="en-US" dirty="0"/>
              <a:t> </a:t>
            </a:r>
            <a:r>
              <a:rPr kumimoji="1" lang="en-US" altLang="zh-CN" dirty="0"/>
              <a:t>are</a:t>
            </a:r>
            <a:r>
              <a:rPr kumimoji="1" lang="zh-CN" altLang="en-US" dirty="0"/>
              <a:t> </a:t>
            </a:r>
            <a:r>
              <a:rPr kumimoji="1" lang="en-US" altLang="zh-CN" dirty="0"/>
              <a:t>located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background.</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Therefore,</a:t>
            </a:r>
            <a:r>
              <a:rPr kumimoji="1" lang="zh-CN" altLang="en-US" dirty="0"/>
              <a:t> </a:t>
            </a:r>
            <a:r>
              <a:rPr kumimoji="1" lang="en-US" altLang="zh-CN" dirty="0"/>
              <a:t>by</a:t>
            </a:r>
            <a:r>
              <a:rPr kumimoji="1" lang="zh-CN" altLang="en-US" dirty="0"/>
              <a:t> </a:t>
            </a:r>
            <a:r>
              <a:rPr kumimoji="1" lang="en-US" altLang="zh-CN" dirty="0"/>
              <a:t>recovering</a:t>
            </a:r>
            <a:r>
              <a:rPr kumimoji="1" lang="zh-CN" altLang="en-US" dirty="0"/>
              <a:t> </a:t>
            </a:r>
            <a:r>
              <a:rPr kumimoji="1" lang="en-US" altLang="zh-CN" dirty="0"/>
              <a:t>the</a:t>
            </a:r>
            <a:r>
              <a:rPr kumimoji="1" lang="zh-CN" altLang="en-US" dirty="0"/>
              <a:t> </a:t>
            </a:r>
            <a:r>
              <a:rPr kumimoji="1" lang="en-US" altLang="zh-CN" dirty="0"/>
              <a:t>causation</a:t>
            </a:r>
            <a:r>
              <a:rPr kumimoji="1" lang="zh-CN" altLang="en-US" dirty="0"/>
              <a:t> </a:t>
            </a:r>
            <a:r>
              <a:rPr kumimoji="1" lang="en-US" altLang="zh-CN" dirty="0"/>
              <a:t>in</a:t>
            </a:r>
            <a:r>
              <a:rPr kumimoji="1" lang="zh-CN" altLang="en-US" dirty="0"/>
              <a:t> </a:t>
            </a:r>
            <a:r>
              <a:rPr kumimoji="1" lang="en-US" altLang="zh-CN" dirty="0"/>
              <a:t>data,</a:t>
            </a:r>
            <a:r>
              <a:rPr kumimoji="1" lang="zh-CN" altLang="en-US" dirty="0"/>
              <a:t> </a:t>
            </a:r>
            <a:r>
              <a:rPr kumimoji="1" lang="en-US" altLang="zh-CN" dirty="0"/>
              <a:t>our</a:t>
            </a:r>
            <a:r>
              <a:rPr kumimoji="1" lang="zh-CN" altLang="en-US" dirty="0"/>
              <a:t> </a:t>
            </a:r>
            <a:r>
              <a:rPr kumimoji="1" lang="en-US" altLang="zh-CN" dirty="0"/>
              <a:t>algorithm</a:t>
            </a:r>
            <a:r>
              <a:rPr kumimoji="1" lang="zh-CN" altLang="en-US" dirty="0"/>
              <a:t> </a:t>
            </a:r>
            <a:r>
              <a:rPr kumimoji="1" lang="en-US" altLang="zh-CN" dirty="0"/>
              <a:t>can</a:t>
            </a:r>
            <a:r>
              <a:rPr kumimoji="1" lang="zh-CN" altLang="en-US" dirty="0"/>
              <a:t> </a:t>
            </a:r>
            <a:r>
              <a:rPr kumimoji="1" lang="en-US" altLang="zh-CN" dirty="0"/>
              <a:t>find</a:t>
            </a:r>
            <a:r>
              <a:rPr kumimoji="1" lang="zh-CN" altLang="en-US" dirty="0"/>
              <a:t> </a:t>
            </a:r>
            <a:r>
              <a:rPr kumimoji="1" lang="en-US" altLang="zh-CN" dirty="0"/>
              <a:t>out</a:t>
            </a:r>
            <a:r>
              <a:rPr kumimoji="1" lang="zh-CN" altLang="en-US" dirty="0"/>
              <a:t> </a:t>
            </a:r>
            <a:r>
              <a:rPr kumimoji="1" lang="en-US" altLang="zh-CN" dirty="0"/>
              <a:t>the</a:t>
            </a:r>
            <a:r>
              <a:rPr kumimoji="1" lang="zh-CN" altLang="en-US" dirty="0"/>
              <a:t> </a:t>
            </a:r>
            <a:r>
              <a:rPr kumimoji="1" lang="en-US" altLang="zh-CN" dirty="0"/>
              <a:t>causal</a:t>
            </a:r>
            <a:r>
              <a:rPr kumimoji="1" lang="zh-CN" altLang="en-US" dirty="0"/>
              <a:t> </a:t>
            </a:r>
            <a:r>
              <a:rPr kumimoji="1" lang="en-US" altLang="zh-CN" dirty="0"/>
              <a:t>features</a:t>
            </a:r>
            <a:r>
              <a:rPr kumimoji="1" lang="zh-CN" altLang="en-US" dirty="0"/>
              <a:t> </a:t>
            </a:r>
            <a:r>
              <a:rPr kumimoji="1" lang="en-US" altLang="zh-CN" dirty="0"/>
              <a:t>for</a:t>
            </a:r>
            <a:r>
              <a:rPr kumimoji="1" lang="zh-CN" altLang="en-US" dirty="0"/>
              <a:t> </a:t>
            </a:r>
            <a:r>
              <a:rPr kumimoji="1" lang="en-US" altLang="zh-CN" dirty="0"/>
              <a:t>stable</a:t>
            </a:r>
            <a:r>
              <a:rPr kumimoji="1" lang="zh-CN" altLang="en-US" dirty="0"/>
              <a:t> </a:t>
            </a:r>
            <a:r>
              <a:rPr kumimoji="1" lang="en-US" altLang="zh-CN" dirty="0"/>
              <a:t>prediction</a:t>
            </a:r>
            <a:r>
              <a:rPr kumimoji="1" lang="zh-CN" altLang="en-US" dirty="0"/>
              <a:t> </a:t>
            </a:r>
            <a:r>
              <a:rPr kumimoji="1" lang="en-US" altLang="zh-CN" dirty="0"/>
              <a:t>with</a:t>
            </a:r>
            <a:r>
              <a:rPr kumimoji="1" lang="zh-CN" altLang="en-US" dirty="0"/>
              <a:t> </a:t>
            </a:r>
            <a:r>
              <a:rPr kumimoji="1" lang="en-US" altLang="zh-CN" dirty="0"/>
              <a:t>some</a:t>
            </a:r>
            <a:r>
              <a:rPr kumimoji="1" lang="zh-CN" altLang="en-US" dirty="0"/>
              <a:t> </a:t>
            </a:r>
            <a:r>
              <a:rPr kumimoji="1" lang="en-US" altLang="zh-CN" dirty="0"/>
              <a:t>interpretability.</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142</a:t>
            </a:fld>
            <a:endParaRPr lang="zh-CN" altLang="en-US"/>
          </a:p>
        </p:txBody>
      </p:sp>
    </p:spTree>
    <p:extLst>
      <p:ext uri="{BB962C8B-B14F-4D97-AF65-F5344CB8AC3E}">
        <p14:creationId xmlns:p14="http://schemas.microsoft.com/office/powerpoint/2010/main" val="896593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 will introduce causal inference for offline policy evaluation to support us for decision making.</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144</a:t>
            </a:fld>
            <a:endParaRPr lang="zh-CN" altLang="en-US"/>
          </a:p>
        </p:txBody>
      </p:sp>
    </p:spTree>
    <p:extLst>
      <p:ext uri="{BB962C8B-B14F-4D97-AF65-F5344CB8AC3E}">
        <p14:creationId xmlns:p14="http://schemas.microsoft.com/office/powerpoint/2010/main" val="1733066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balance</a:t>
            </a:r>
            <a:r>
              <a:rPr lang="en-US" altLang="zh-CN" baseline="0" dirty="0"/>
              <a:t> confounders’ distribution, there are three main kind of methods, including matching methods, propensity score based methods, and directly confounder balancing approaches.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37</a:t>
            </a:fld>
            <a:endParaRPr lang="zh-CN" altLang="en-US"/>
          </a:p>
        </p:txBody>
      </p:sp>
    </p:spTree>
    <p:extLst>
      <p:ext uri="{BB962C8B-B14F-4D97-AF65-F5344CB8AC3E}">
        <p14:creationId xmlns:p14="http://schemas.microsoft.com/office/powerpoint/2010/main" val="4426323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a:t>
            </a:r>
            <a:r>
              <a:rPr lang="zh-CN" altLang="en-US" dirty="0"/>
              <a:t> </a:t>
            </a:r>
            <a:r>
              <a:rPr lang="en-US" altLang="zh-CN" dirty="0" err="1"/>
              <a:t>peng</a:t>
            </a:r>
            <a:r>
              <a:rPr lang="zh-CN" altLang="en-US" dirty="0"/>
              <a:t> </a:t>
            </a:r>
            <a:r>
              <a:rPr lang="en-US" altLang="zh-CN" dirty="0"/>
              <a:t>introduced</a:t>
            </a:r>
            <a:r>
              <a:rPr lang="zh-CN" altLang="en-US" dirty="0"/>
              <a:t> </a:t>
            </a:r>
            <a:r>
              <a:rPr lang="en-US" altLang="zh-CN" dirty="0"/>
              <a:t>before,</a:t>
            </a:r>
            <a:r>
              <a:rPr lang="zh-CN" altLang="en-US" dirty="0"/>
              <a:t> </a:t>
            </a:r>
            <a:r>
              <a:rPr lang="en-US" altLang="zh-CN" dirty="0"/>
              <a:t>there</a:t>
            </a:r>
            <a:r>
              <a:rPr lang="en-US" altLang="zh-CN" baseline="0" dirty="0"/>
              <a:t> are many user interactive systems that are impacting our life. For example,</a:t>
            </a:r>
            <a:r>
              <a:rPr lang="zh-CN" altLang="en-US" baseline="0" dirty="0"/>
              <a:t> </a:t>
            </a:r>
            <a:r>
              <a:rPr lang="en-US" altLang="zh-CN" baseline="0" dirty="0"/>
              <a:t>the</a:t>
            </a:r>
            <a:r>
              <a:rPr lang="zh-CN" altLang="en-US" baseline="0" dirty="0"/>
              <a:t> </a:t>
            </a:r>
            <a:r>
              <a:rPr lang="en-US" altLang="zh-CN" baseline="0" dirty="0"/>
              <a:t>search engines</a:t>
            </a:r>
            <a:r>
              <a:rPr lang="zh-CN" altLang="en-US" baseline="0" dirty="0"/>
              <a:t> </a:t>
            </a:r>
            <a:r>
              <a:rPr lang="en-US" altLang="zh-CN" baseline="0" dirty="0"/>
              <a:t>rank</a:t>
            </a:r>
            <a:r>
              <a:rPr lang="zh-CN" altLang="en-US" baseline="0" dirty="0"/>
              <a:t> </a:t>
            </a:r>
            <a:r>
              <a:rPr lang="en-US" altLang="zh-CN" baseline="0" dirty="0"/>
              <a:t>the</a:t>
            </a:r>
            <a:r>
              <a:rPr lang="zh-CN" altLang="en-US" baseline="0" dirty="0"/>
              <a:t> </a:t>
            </a:r>
            <a:r>
              <a:rPr lang="en-US" altLang="zh-CN" baseline="0" dirty="0"/>
              <a:t>internet</a:t>
            </a:r>
            <a:r>
              <a:rPr lang="zh-CN" altLang="en-US" baseline="0" dirty="0"/>
              <a:t> </a:t>
            </a:r>
            <a:r>
              <a:rPr lang="en-US" altLang="zh-CN" baseline="0" dirty="0"/>
              <a:t>resources</a:t>
            </a:r>
            <a:r>
              <a:rPr lang="zh-CN" altLang="en-US" baseline="0" dirty="0"/>
              <a:t> </a:t>
            </a:r>
            <a:r>
              <a:rPr lang="en-US" altLang="zh-CN" baseline="0" dirty="0"/>
              <a:t>based</a:t>
            </a:r>
            <a:r>
              <a:rPr lang="zh-CN" altLang="en-US" baseline="0" dirty="0"/>
              <a:t> </a:t>
            </a:r>
            <a:r>
              <a:rPr lang="en-US" altLang="zh-CN" baseline="0" dirty="0"/>
              <a:t>on</a:t>
            </a:r>
            <a:r>
              <a:rPr lang="zh-CN" altLang="en-US" baseline="0" dirty="0"/>
              <a:t> </a:t>
            </a:r>
            <a:r>
              <a:rPr lang="en-US" altLang="zh-CN" baseline="0" dirty="0"/>
              <a:t>users</a:t>
            </a:r>
            <a:r>
              <a:rPr lang="zh-CN" altLang="en-US" baseline="0" dirty="0"/>
              <a:t> </a:t>
            </a:r>
            <a:r>
              <a:rPr lang="en-US" altLang="zh-CN" baseline="0" dirty="0"/>
              <a:t>query, ad-placement systems</a:t>
            </a:r>
            <a:r>
              <a:rPr lang="zh-CN" altLang="en-US" baseline="0" dirty="0"/>
              <a:t> </a:t>
            </a:r>
            <a:r>
              <a:rPr lang="en-US" altLang="zh-CN" baseline="0" dirty="0"/>
              <a:t>and videos</a:t>
            </a:r>
            <a:r>
              <a:rPr lang="zh-CN" altLang="en-US" baseline="0" dirty="0"/>
              <a:t> </a:t>
            </a:r>
            <a:r>
              <a:rPr lang="en-US" altLang="zh-CN" baseline="0" dirty="0"/>
              <a:t>recommender systems</a:t>
            </a:r>
            <a:r>
              <a:rPr lang="zh-CN" altLang="en-US" baseline="0" dirty="0"/>
              <a:t> </a:t>
            </a:r>
            <a:r>
              <a:rPr lang="en-US" altLang="zh-CN" baseline="0" dirty="0"/>
              <a:t>recommend</a:t>
            </a:r>
            <a:r>
              <a:rPr lang="zh-CN" altLang="en-US" baseline="0" dirty="0"/>
              <a:t> </a:t>
            </a:r>
            <a:r>
              <a:rPr lang="en-US" altLang="zh-CN" baseline="0" dirty="0"/>
              <a:t>the</a:t>
            </a:r>
            <a:r>
              <a:rPr lang="zh-CN" altLang="en-US" baseline="0" dirty="0"/>
              <a:t> </a:t>
            </a:r>
            <a:r>
              <a:rPr lang="en-US" altLang="zh-CN" baseline="0" dirty="0"/>
              <a:t>ads</a:t>
            </a:r>
            <a:r>
              <a:rPr lang="zh-CN" altLang="en-US" baseline="0" dirty="0"/>
              <a:t> </a:t>
            </a:r>
            <a:r>
              <a:rPr lang="en-US" altLang="zh-CN" baseline="0" dirty="0"/>
              <a:t>and</a:t>
            </a:r>
            <a:r>
              <a:rPr lang="zh-CN" altLang="en-US" baseline="0" dirty="0"/>
              <a:t> </a:t>
            </a:r>
            <a:r>
              <a:rPr lang="en-US" altLang="zh-CN" baseline="0" dirty="0"/>
              <a:t>videos</a:t>
            </a:r>
            <a:r>
              <a:rPr lang="zh-CN" altLang="en-US" baseline="0" dirty="0"/>
              <a:t> </a:t>
            </a:r>
            <a:r>
              <a:rPr lang="en-US" altLang="zh-CN" baseline="0" dirty="0"/>
              <a:t>to</a:t>
            </a:r>
            <a:r>
              <a:rPr lang="zh-CN" altLang="en-US" baseline="0" dirty="0"/>
              <a:t> </a:t>
            </a:r>
            <a:r>
              <a:rPr lang="en-US" altLang="zh-CN" baseline="0" dirty="0"/>
              <a:t>users</a:t>
            </a:r>
            <a:r>
              <a:rPr lang="zh-CN" altLang="en-US" baseline="0" dirty="0"/>
              <a:t> </a:t>
            </a:r>
            <a:r>
              <a:rPr lang="en-US" altLang="zh-CN" baseline="0" dirty="0"/>
              <a:t>based</a:t>
            </a:r>
            <a:r>
              <a:rPr lang="zh-CN" altLang="en-US" baseline="0" dirty="0"/>
              <a:t> </a:t>
            </a:r>
            <a:r>
              <a:rPr lang="en-US" altLang="zh-CN" baseline="0" dirty="0"/>
              <a:t>on</a:t>
            </a:r>
            <a:r>
              <a:rPr lang="zh-CN" altLang="en-US" baseline="0" dirty="0"/>
              <a:t> </a:t>
            </a:r>
            <a:r>
              <a:rPr lang="en-US" altLang="zh-CN" baseline="0" dirty="0"/>
              <a:t>their</a:t>
            </a:r>
            <a:r>
              <a:rPr lang="zh-CN" altLang="en-US" baseline="0" dirty="0"/>
              <a:t> </a:t>
            </a:r>
            <a:r>
              <a:rPr lang="en-US" altLang="zh-CN" baseline="0" dirty="0"/>
              <a:t>internet</a:t>
            </a:r>
            <a:r>
              <a:rPr lang="zh-CN" altLang="en-US" baseline="0" dirty="0"/>
              <a:t> </a:t>
            </a:r>
            <a:r>
              <a:rPr lang="en-US" altLang="zh-CN" baseline="0" dirty="0"/>
              <a:t>behaviors.</a:t>
            </a:r>
          </a:p>
          <a:p>
            <a:endParaRPr lang="en-US" altLang="zh-CN" baseline="0" dirty="0"/>
          </a:p>
          <a:p>
            <a:r>
              <a:rPr lang="en-US" altLang="zh-CN" baseline="0" dirty="0"/>
              <a:t>From those systems, abundant log data of user behaviors are collected,</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use</a:t>
            </a:r>
            <a:r>
              <a:rPr lang="zh-CN" altLang="en-US" baseline="0" dirty="0"/>
              <a:t> </a:t>
            </a:r>
            <a:r>
              <a:rPr lang="en-US" altLang="zh-CN" baseline="0" dirty="0"/>
              <a:t>these</a:t>
            </a:r>
            <a:r>
              <a:rPr lang="zh-CN" altLang="en-US" baseline="0" dirty="0"/>
              <a:t> </a:t>
            </a:r>
            <a:r>
              <a:rPr lang="en-US" altLang="zh-CN" baseline="0" dirty="0"/>
              <a:t>data for policy evaluation, including evaluate the system performance, and improve the policy in the systems.</a:t>
            </a:r>
          </a:p>
          <a:p>
            <a:endParaRPr lang="en-US" altLang="zh-CN" baseline="0" dirty="0"/>
          </a:p>
          <a:p>
            <a:r>
              <a:rPr lang="en-US" altLang="zh-CN" baseline="0" dirty="0"/>
              <a:t>The policy in these systems refers to those recommendation algorithms.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145</a:t>
            </a:fld>
            <a:endParaRPr lang="zh-CN" altLang="en-US"/>
          </a:p>
        </p:txBody>
      </p:sp>
    </p:spTree>
    <p:extLst>
      <p:ext uri="{BB962C8B-B14F-4D97-AF65-F5344CB8AC3E}">
        <p14:creationId xmlns:p14="http://schemas.microsoft.com/office/powerpoint/2010/main" val="32865189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 interactive system, we</a:t>
            </a:r>
            <a:r>
              <a:rPr lang="en-US" altLang="zh-CN" baseline="0" dirty="0"/>
              <a:t> observed the users’ features, we called as context X. Based on X, an algorithm or policy \pi_0 will decide a action Y (which videos to recommend) to the users, then the users will give a feedback on the recommended videos, click or not.</a:t>
            </a:r>
          </a:p>
          <a:p>
            <a:endParaRPr lang="en-US" altLang="zh-CN" baseline="0" dirty="0"/>
          </a:p>
          <a:p>
            <a:r>
              <a:rPr lang="en-US" altLang="zh-CN" baseline="0" dirty="0"/>
              <a:t>Here, we define the Utility or effect of a policy as the average feedback over users population.</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146</a:t>
            </a:fld>
            <a:endParaRPr lang="zh-CN" altLang="en-US"/>
          </a:p>
        </p:txBody>
      </p:sp>
    </p:spTree>
    <p:extLst>
      <p:ext uri="{BB962C8B-B14F-4D97-AF65-F5344CB8AC3E}">
        <p14:creationId xmlns:p14="http://schemas.microsoft.com/office/powerpoint/2010/main" val="3574865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147</a:t>
            </a:fld>
            <a:endParaRPr lang="zh-CN" altLang="en-US"/>
          </a:p>
        </p:txBody>
      </p:sp>
    </p:spTree>
    <p:extLst>
      <p:ext uri="{BB962C8B-B14F-4D97-AF65-F5344CB8AC3E}">
        <p14:creationId xmlns:p14="http://schemas.microsoft.com/office/powerpoint/2010/main" val="11741946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148</a:t>
            </a:fld>
            <a:endParaRPr lang="zh-CN" altLang="en-US"/>
          </a:p>
        </p:txBody>
      </p:sp>
    </p:spTree>
    <p:extLst>
      <p:ext uri="{BB962C8B-B14F-4D97-AF65-F5344CB8AC3E}">
        <p14:creationId xmlns:p14="http://schemas.microsoft.com/office/powerpoint/2010/main" val="12967867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a:t>
            </a:r>
            <a:r>
              <a:rPr lang="en-US" altLang="zh-CN" baseline="0" dirty="0"/>
              <a:t> a existing policy \pi_0, we can easily collected many samples from interactive</a:t>
            </a:r>
            <a:r>
              <a:rPr lang="zh-CN" altLang="en-US" baseline="0" dirty="0"/>
              <a:t> </a:t>
            </a:r>
            <a:r>
              <a:rPr lang="en-US" altLang="zh-CN" baseline="0" dirty="0"/>
              <a:t>systems. </a:t>
            </a:r>
          </a:p>
          <a:p>
            <a:endParaRPr lang="en-US" altLang="zh-CN" baseline="0" dirty="0"/>
          </a:p>
          <a:p>
            <a:r>
              <a:rPr lang="en-US" altLang="zh-CN" baseline="0" dirty="0"/>
              <a:t>For each sample </a:t>
            </a:r>
            <a:r>
              <a:rPr lang="en-US" altLang="zh-CN" baseline="0" dirty="0" err="1"/>
              <a:t>i</a:t>
            </a:r>
            <a:r>
              <a:rPr lang="en-US" altLang="zh-CN" baseline="0" dirty="0"/>
              <a:t>, we can observed its contexts </a:t>
            </a:r>
            <a:r>
              <a:rPr lang="en-US" altLang="zh-CN" baseline="0" dirty="0" err="1"/>
              <a:t>X_i</a:t>
            </a:r>
            <a:r>
              <a:rPr lang="en-US" altLang="zh-CN" baseline="0" dirty="0"/>
              <a:t>, for example the users features, that are drawn </a:t>
            </a:r>
            <a:r>
              <a:rPr lang="en-US" altLang="zh-CN" baseline="0" dirty="0" err="1"/>
              <a:t>iid</a:t>
            </a:r>
            <a:r>
              <a:rPr lang="en-US" altLang="zh-CN" baseline="0" dirty="0"/>
              <a:t> from unknown distribution, we</a:t>
            </a:r>
            <a:r>
              <a:rPr lang="zh-CN" altLang="en-US" baseline="0" dirty="0"/>
              <a:t> </a:t>
            </a:r>
            <a:r>
              <a:rPr lang="en-US" altLang="zh-CN" baseline="0" dirty="0"/>
              <a:t>can</a:t>
            </a:r>
            <a:r>
              <a:rPr lang="zh-CN" altLang="en-US" baseline="0" dirty="0"/>
              <a:t> </a:t>
            </a:r>
            <a:r>
              <a:rPr lang="en-US" altLang="zh-CN" baseline="0" dirty="0"/>
              <a:t>also</a:t>
            </a:r>
            <a:r>
              <a:rPr lang="zh-CN" altLang="en-US" baseline="0" dirty="0"/>
              <a:t> </a:t>
            </a:r>
            <a:r>
              <a:rPr lang="en-US" altLang="zh-CN" baseline="0" dirty="0" err="1"/>
              <a:t>obsere</a:t>
            </a:r>
            <a:r>
              <a:rPr lang="zh-CN" altLang="en-US" baseline="0" dirty="0"/>
              <a:t> </a:t>
            </a:r>
            <a:r>
              <a:rPr lang="en-US" altLang="zh-CN" baseline="0" dirty="0"/>
              <a:t>an action </a:t>
            </a:r>
            <a:r>
              <a:rPr lang="en-US" altLang="zh-CN" baseline="0" dirty="0" err="1"/>
              <a:t>Y_i</a:t>
            </a:r>
            <a:r>
              <a:rPr lang="en-US" altLang="zh-CN" baseline="0" dirty="0"/>
              <a:t>, for example the recommend videos, that are decided by the existing policy \pi_0, and a feedback \delta, users click on the videos or not, that a generated from unknown feedback function.</a:t>
            </a:r>
          </a:p>
          <a:p>
            <a:endParaRPr lang="en-US" altLang="zh-CN" baseline="0" dirty="0"/>
          </a:p>
          <a:p>
            <a:r>
              <a:rPr lang="en-US" altLang="zh-CN" baseline="0" dirty="0"/>
              <a:t>With the log data from a existing policy \pi_0, we can evaluate the effect of policy \pi_0, but how to evaluate the effect of a new policy \pi?</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150</a:t>
            </a:fld>
            <a:endParaRPr lang="zh-CN" altLang="en-US"/>
          </a:p>
        </p:txBody>
      </p:sp>
    </p:spTree>
    <p:extLst>
      <p:ext uri="{BB962C8B-B14F-4D97-AF65-F5344CB8AC3E}">
        <p14:creationId xmlns:p14="http://schemas.microsoft.com/office/powerpoint/2010/main" val="38008284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evaluate the effect of a</a:t>
            </a:r>
            <a:r>
              <a:rPr lang="zh-CN" altLang="en-US" dirty="0"/>
              <a:t> </a:t>
            </a:r>
            <a:r>
              <a:rPr lang="en-US" altLang="zh-CN" dirty="0"/>
              <a:t>new</a:t>
            </a:r>
            <a:r>
              <a:rPr lang="en-US" altLang="zh-CN" baseline="0" dirty="0"/>
              <a:t> policy, the best way is doing online AB testing,</a:t>
            </a:r>
            <a:r>
              <a:rPr lang="zh-CN" altLang="en-US" baseline="0" dirty="0"/>
              <a:t> </a:t>
            </a:r>
            <a:r>
              <a:rPr lang="en-US" altLang="zh-CN" baseline="0" dirty="0"/>
              <a:t>just</a:t>
            </a:r>
            <a:r>
              <a:rPr lang="zh-CN" altLang="en-US" baseline="0" dirty="0"/>
              <a:t> </a:t>
            </a:r>
            <a:r>
              <a:rPr lang="en-US" altLang="zh-CN" baseline="0" dirty="0"/>
              <a:t>deploying</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policy</a:t>
            </a:r>
            <a:r>
              <a:rPr lang="zh-CN" altLang="en-US" baseline="0" dirty="0"/>
              <a:t> </a:t>
            </a:r>
            <a:r>
              <a:rPr lang="en-US" altLang="zh-CN" baseline="0" dirty="0"/>
              <a:t>pi</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interactive</a:t>
            </a:r>
            <a:r>
              <a:rPr lang="zh-CN" altLang="en-US" baseline="0" dirty="0"/>
              <a:t> </a:t>
            </a:r>
            <a:r>
              <a:rPr lang="en-US" altLang="zh-CN" baseline="0" dirty="0"/>
              <a:t>system.</a:t>
            </a:r>
          </a:p>
          <a:p>
            <a:r>
              <a:rPr lang="en-US" altLang="zh-CN" baseline="0" dirty="0"/>
              <a:t>For each policy, we can draw a subpopulation of units, and assign action Y to units based on the policy \pi, finally we can receive the feedback</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units to evaluate the effect of policy pi.</a:t>
            </a:r>
          </a:p>
          <a:p>
            <a:endParaRPr lang="en-US" altLang="zh-CN" baseline="0" dirty="0"/>
          </a:p>
          <a:p>
            <a:r>
              <a:rPr lang="en-US" altLang="zh-CN" baseline="0" dirty="0"/>
              <a:t>But there are many drawbacks for AB testing, for example, it needs long turn-around time, we need to wait for the feedback</a:t>
            </a:r>
            <a:r>
              <a:rPr lang="zh-CN" altLang="en-US" baseline="0" dirty="0"/>
              <a:t> </a:t>
            </a:r>
            <a:r>
              <a:rPr lang="en-US" altLang="zh-CN" baseline="0" dirty="0"/>
              <a:t>from</a:t>
            </a:r>
            <a:r>
              <a:rPr lang="zh-CN" altLang="en-US" baseline="0" dirty="0"/>
              <a:t> </a:t>
            </a:r>
            <a:r>
              <a:rPr lang="en-US" altLang="zh-CN" baseline="0" dirty="0"/>
              <a:t>units. And in many applications, we might have many policies to evaluate, but the costly leads to the number of AB testing is limited. Moreover, for those bad policies, they would bring the</a:t>
            </a:r>
            <a:r>
              <a:rPr lang="zh-CN" altLang="en-US" baseline="0" dirty="0"/>
              <a:t> </a:t>
            </a:r>
            <a:r>
              <a:rPr lang="en-US" altLang="zh-CN" baseline="0" dirty="0"/>
              <a:t>detrimental effect to the user experience.</a:t>
            </a:r>
          </a:p>
          <a:p>
            <a:endParaRPr lang="en-US" altLang="zh-CN" baseline="0" dirty="0"/>
          </a:p>
          <a:p>
            <a:r>
              <a:rPr lang="en-US" altLang="zh-CN" baseline="0" dirty="0"/>
              <a:t>Now, in big data era, we have lots of logged data, so we are thinking how to…</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151</a:t>
            </a:fld>
            <a:endParaRPr lang="zh-CN" altLang="en-US"/>
          </a:p>
        </p:txBody>
      </p:sp>
    </p:spTree>
    <p:extLst>
      <p:ext uri="{BB962C8B-B14F-4D97-AF65-F5344CB8AC3E}">
        <p14:creationId xmlns:p14="http://schemas.microsoft.com/office/powerpoint/2010/main" val="25966377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sym typeface="+mn-ea"/>
              </a:rPr>
              <a:t>In</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this</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work,</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we</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focused</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on</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the</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offline</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policy</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evaluation.</a:t>
            </a:r>
          </a:p>
          <a:p>
            <a:r>
              <a:rPr lang="en-US" altLang="zh-CN" sz="1200" dirty="0">
                <a:latin typeface="Times New Roman" panose="02020603050405020304" pitchFamily="18" charset="0"/>
                <a:cs typeface="Times New Roman" panose="02020603050405020304" pitchFamily="18" charset="0"/>
                <a:sym typeface="+mn-ea"/>
              </a:rPr>
              <a:t>So, offline policy evaluation problem</a:t>
            </a:r>
            <a:r>
              <a:rPr lang="en-US" altLang="zh-CN" sz="1200" baseline="0" dirty="0">
                <a:latin typeface="Times New Roman" panose="02020603050405020304" pitchFamily="18" charset="0"/>
                <a:cs typeface="Times New Roman" panose="02020603050405020304" pitchFamily="18" charset="0"/>
                <a:sym typeface="+mn-ea"/>
              </a:rPr>
              <a:t> is defined as given …, the goal is to …</a:t>
            </a:r>
          </a:p>
          <a:p>
            <a:endParaRPr lang="en-US" altLang="zh-CN" sz="1200" baseline="0" dirty="0">
              <a:latin typeface="Times New Roman" panose="02020603050405020304" pitchFamily="18" charset="0"/>
              <a:cs typeface="Times New Roman" panose="02020603050405020304" pitchFamily="18" charset="0"/>
              <a:sym typeface="+mn-ea"/>
            </a:endParaRPr>
          </a:p>
          <a:p>
            <a:r>
              <a:rPr lang="en-US" altLang="zh-CN" sz="1200" baseline="0" dirty="0">
                <a:latin typeface="Times New Roman" panose="02020603050405020304" pitchFamily="18" charset="0"/>
                <a:cs typeface="Times New Roman" panose="02020603050405020304" pitchFamily="18" charset="0"/>
                <a:sym typeface="+mn-ea"/>
              </a:rPr>
              <a:t>Where the utility refers to the average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152</a:t>
            </a:fld>
            <a:endParaRPr lang="zh-CN" altLang="en-US"/>
          </a:p>
        </p:txBody>
      </p:sp>
    </p:spTree>
    <p:extLst>
      <p:ext uri="{BB962C8B-B14F-4D97-AF65-F5344CB8AC3E}">
        <p14:creationId xmlns:p14="http://schemas.microsoft.com/office/powerpoint/2010/main" val="41935930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this</a:t>
            </a:r>
            <a:r>
              <a:rPr lang="en-US" altLang="zh-CN" baseline="0" dirty="0"/>
              <a:t> problem, we are facing following challenges, the first challenge is from the distribution shift induced by the past policy \pi_0.</a:t>
            </a:r>
          </a:p>
          <a:p>
            <a:r>
              <a:rPr lang="en-US" altLang="zh-CN" baseline="0" dirty="0"/>
              <a:t>Under the past policy, the action Y is assigned based on contexts X through \pi_0, which would induce the context distribution shift among different action groups, that is the context distribution between action group </a:t>
            </a:r>
            <a:r>
              <a:rPr lang="en-US" altLang="zh-CN" baseline="0" dirty="0" err="1"/>
              <a:t>i</a:t>
            </a:r>
            <a:r>
              <a:rPr lang="en-US" altLang="zh-CN" baseline="0" dirty="0"/>
              <a:t> and action group j might be different, and might be different with the context distribution on the population level.</a:t>
            </a:r>
          </a:p>
          <a:p>
            <a:r>
              <a:rPr lang="en-US" altLang="zh-CN" baseline="0" dirty="0"/>
              <a:t>However, from the definition of utility of new policy, we need the context distribution follows the populational distribution </a:t>
            </a:r>
            <a:r>
              <a:rPr lang="en-US" altLang="zh-CN" baseline="0" dirty="0" err="1"/>
              <a:t>Pr</a:t>
            </a:r>
            <a:r>
              <a:rPr lang="en-US" altLang="zh-CN" baseline="0" dirty="0"/>
              <a:t>(X).</a:t>
            </a:r>
            <a:r>
              <a:rPr lang="zh-CN" altLang="en-US" baseline="0" dirty="0"/>
              <a:t> </a:t>
            </a:r>
            <a:r>
              <a:rPr lang="en-US" altLang="zh-CN" baseline="0" dirty="0"/>
              <a:t>Hence, to precisely evaluate the effect of new policy, we need to correct the distribution shift induced by the past policy \pi_0.</a:t>
            </a:r>
          </a:p>
          <a:p>
            <a:endParaRPr lang="en-US" altLang="zh-CN" baseline="0" dirty="0"/>
          </a:p>
          <a:p>
            <a:r>
              <a:rPr lang="en-US" altLang="zh-CN" baseline="0" dirty="0"/>
              <a:t>The second challenge is from action discrepancy induced by the new policy \pi.</a:t>
            </a:r>
            <a:r>
              <a:rPr lang="zh-CN" altLang="en-US" baseline="0" dirty="0"/>
              <a:t> </a:t>
            </a:r>
            <a:r>
              <a:rPr lang="en-US" altLang="zh-CN" baseline="0" dirty="0"/>
              <a:t>The</a:t>
            </a:r>
            <a:r>
              <a:rPr lang="zh-CN" altLang="en-US" baseline="0" dirty="0"/>
              <a:t> </a:t>
            </a:r>
            <a:r>
              <a:rPr lang="en-US" altLang="zh-CN" baseline="0" dirty="0"/>
              <a:t>action</a:t>
            </a:r>
            <a:r>
              <a:rPr lang="zh-CN" altLang="en-US" baseline="0" dirty="0"/>
              <a:t> </a:t>
            </a:r>
            <a:r>
              <a:rPr lang="en-US" altLang="zh-CN" baseline="0" dirty="0"/>
              <a:t>Y</a:t>
            </a:r>
            <a:r>
              <a:rPr lang="zh-CN" altLang="en-US" baseline="0" dirty="0"/>
              <a:t> </a:t>
            </a:r>
            <a:r>
              <a:rPr lang="en-US" altLang="zh-CN" baseline="0" dirty="0"/>
              <a:t>assignment</a:t>
            </a:r>
            <a:r>
              <a:rPr lang="zh-CN" altLang="en-US" baseline="0" dirty="0"/>
              <a:t> </a:t>
            </a:r>
            <a:r>
              <a:rPr lang="en-US" altLang="zh-CN" baseline="0" dirty="0"/>
              <a:t>is</a:t>
            </a:r>
            <a:r>
              <a:rPr lang="zh-CN" altLang="en-US" baseline="0" dirty="0"/>
              <a:t> </a:t>
            </a:r>
            <a:r>
              <a:rPr lang="en-US" altLang="zh-CN" baseline="0" dirty="0"/>
              <a:t>based</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policy,</a:t>
            </a:r>
            <a:r>
              <a:rPr lang="zh-CN" altLang="en-US" baseline="0" dirty="0"/>
              <a:t> </a:t>
            </a:r>
            <a:r>
              <a:rPr lang="en-US" altLang="zh-CN" baseline="0" dirty="0"/>
              <a:t>which</a:t>
            </a:r>
            <a:r>
              <a:rPr lang="zh-CN" altLang="en-US" baseline="0" dirty="0"/>
              <a:t> </a:t>
            </a:r>
            <a:r>
              <a:rPr lang="en-US" altLang="zh-CN" baseline="0" dirty="0"/>
              <a:t>will</a:t>
            </a:r>
            <a:r>
              <a:rPr lang="zh-CN" altLang="en-US" baseline="0" dirty="0"/>
              <a:t> </a:t>
            </a:r>
            <a:r>
              <a:rPr lang="en-US" altLang="zh-CN" baseline="0" dirty="0"/>
              <a:t>make</a:t>
            </a:r>
            <a:r>
              <a:rPr lang="zh-CN" altLang="en-US" baseline="0" dirty="0"/>
              <a:t> </a:t>
            </a:r>
            <a:r>
              <a:rPr lang="en-US" altLang="zh-CN" baseline="0" dirty="0"/>
              <a:t>the</a:t>
            </a:r>
            <a:r>
              <a:rPr lang="zh-CN" altLang="en-US" baseline="0" dirty="0"/>
              <a:t> </a:t>
            </a:r>
            <a:r>
              <a:rPr lang="en-US" altLang="zh-CN" baseline="0" dirty="0"/>
              <a:t>assignment</a:t>
            </a:r>
            <a:r>
              <a:rPr lang="zh-CN" altLang="en-US" baseline="0" dirty="0"/>
              <a:t> </a:t>
            </a:r>
            <a:r>
              <a:rPr lang="en-US" altLang="zh-CN" baseline="0" dirty="0"/>
              <a:t>probability</a:t>
            </a:r>
            <a:r>
              <a:rPr lang="zh-CN" altLang="en-US" baseline="0" dirty="0"/>
              <a:t> </a:t>
            </a:r>
            <a:r>
              <a:rPr lang="en-US" altLang="zh-CN" baseline="0" dirty="0"/>
              <a:t>in</a:t>
            </a:r>
            <a:r>
              <a:rPr lang="zh-CN" altLang="en-US" baseline="0" dirty="0"/>
              <a:t> </a:t>
            </a:r>
            <a:r>
              <a:rPr lang="en-US" altLang="zh-CN" baseline="0" dirty="0"/>
              <a:t>each</a:t>
            </a:r>
            <a:r>
              <a:rPr lang="zh-CN" altLang="en-US" baseline="0" dirty="0"/>
              <a:t> </a:t>
            </a:r>
            <a:r>
              <a:rPr lang="en-US" altLang="zh-CN" baseline="0" dirty="0"/>
              <a:t>action</a:t>
            </a:r>
            <a:r>
              <a:rPr lang="zh-CN" altLang="en-US" baseline="0" dirty="0"/>
              <a:t> </a:t>
            </a:r>
            <a:r>
              <a:rPr lang="en-US" altLang="zh-CN" baseline="0" dirty="0"/>
              <a:t>group</a:t>
            </a:r>
            <a:r>
              <a:rPr lang="zh-CN" altLang="en-US" baseline="0" dirty="0"/>
              <a:t> </a:t>
            </a:r>
            <a:r>
              <a:rPr lang="en-US" altLang="zh-CN" baseline="0" dirty="0"/>
              <a:t>become</a:t>
            </a:r>
            <a:r>
              <a:rPr lang="zh-CN" altLang="en-US" baseline="0" dirty="0"/>
              <a:t> </a:t>
            </a:r>
            <a:r>
              <a:rPr lang="en-US" altLang="zh-CN" baseline="0" dirty="0"/>
              <a:t>different.</a:t>
            </a:r>
            <a:r>
              <a:rPr lang="zh-CN" altLang="en-US" baseline="0" dirty="0"/>
              <a:t> </a:t>
            </a:r>
            <a:r>
              <a:rPr lang="en-US" altLang="zh-CN" baseline="0" dirty="0"/>
              <a:t>For</a:t>
            </a:r>
            <a:r>
              <a:rPr lang="zh-CN" altLang="en-US" baseline="0" dirty="0"/>
              <a:t> </a:t>
            </a:r>
            <a:r>
              <a:rPr lang="en-US" altLang="zh-CN" baseline="0" dirty="0"/>
              <a:t>example,</a:t>
            </a:r>
            <a:r>
              <a:rPr lang="zh-CN" altLang="en-US" baseline="0" dirty="0"/>
              <a:t> </a:t>
            </a:r>
            <a:r>
              <a:rPr lang="en-US" altLang="zh-CN" baseline="0" dirty="0"/>
              <a:t>the</a:t>
            </a:r>
            <a:r>
              <a:rPr lang="zh-CN" altLang="en-US" baseline="0" dirty="0"/>
              <a:t> </a:t>
            </a:r>
            <a:r>
              <a:rPr lang="en-US" altLang="zh-CN" baseline="0" dirty="0"/>
              <a:t>assignment</a:t>
            </a:r>
            <a:r>
              <a:rPr lang="zh-CN" altLang="en-US" baseline="0" dirty="0"/>
              <a:t> </a:t>
            </a:r>
            <a:r>
              <a:rPr lang="en-US" altLang="zh-CN" baseline="0" dirty="0"/>
              <a:t>to</a:t>
            </a:r>
            <a:r>
              <a:rPr lang="zh-CN" altLang="en-US" baseline="0" dirty="0"/>
              <a:t> </a:t>
            </a:r>
            <a:r>
              <a:rPr lang="en-US" altLang="zh-CN" baseline="0" dirty="0"/>
              <a:t>action</a:t>
            </a:r>
            <a:r>
              <a:rPr lang="zh-CN" altLang="en-US" baseline="0" dirty="0"/>
              <a:t> </a:t>
            </a:r>
            <a:r>
              <a:rPr lang="en-US" altLang="zh-CN" baseline="0" dirty="0"/>
              <a:t>group</a:t>
            </a:r>
            <a:r>
              <a:rPr lang="zh-CN" altLang="en-US" baseline="0" dirty="0"/>
              <a:t> </a:t>
            </a:r>
            <a:r>
              <a:rPr lang="en-US" altLang="zh-CN" baseline="0" dirty="0"/>
              <a:t>I</a:t>
            </a:r>
            <a:r>
              <a:rPr lang="zh-CN" altLang="en-US" baseline="0" dirty="0"/>
              <a:t> </a:t>
            </a:r>
            <a:r>
              <a:rPr lang="en-US" altLang="zh-CN" baseline="0" dirty="0"/>
              <a:t>would</a:t>
            </a:r>
            <a:r>
              <a:rPr lang="zh-CN" altLang="en-US" baseline="0" dirty="0"/>
              <a:t> </a:t>
            </a:r>
            <a:r>
              <a:rPr lang="en-US" altLang="zh-CN" baseline="0" dirty="0"/>
              <a:t>be</a:t>
            </a:r>
            <a:r>
              <a:rPr lang="zh-CN" altLang="en-US" baseline="0" dirty="0"/>
              <a:t> </a:t>
            </a:r>
            <a:r>
              <a:rPr lang="en-US" altLang="zh-CN" baseline="0" dirty="0"/>
              <a:t>different</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action</a:t>
            </a:r>
            <a:r>
              <a:rPr lang="zh-CN" altLang="en-US" baseline="0" dirty="0"/>
              <a:t> </a:t>
            </a:r>
            <a:r>
              <a:rPr lang="en-US" altLang="zh-CN" baseline="0" dirty="0"/>
              <a:t>group</a:t>
            </a:r>
            <a:r>
              <a:rPr lang="zh-CN" altLang="en-US" baseline="0" dirty="0"/>
              <a:t> </a:t>
            </a:r>
            <a:r>
              <a:rPr lang="en-US" altLang="zh-CN" baseline="0" dirty="0"/>
              <a:t>j.</a:t>
            </a:r>
          </a:p>
          <a:p>
            <a:r>
              <a:rPr lang="en-US" altLang="zh-CN" baseline="0" dirty="0"/>
              <a:t>Specifically, for a action group k, if the</a:t>
            </a:r>
            <a:r>
              <a:rPr lang="zh-CN" altLang="en-US" baseline="0" dirty="0"/>
              <a:t> </a:t>
            </a:r>
            <a:r>
              <a:rPr lang="en-US" altLang="zh-CN" baseline="0" dirty="0"/>
              <a:t>assignment</a:t>
            </a:r>
            <a:r>
              <a:rPr lang="zh-CN" altLang="en-US" baseline="0" dirty="0"/>
              <a:t> </a:t>
            </a:r>
            <a:r>
              <a:rPr lang="en-US" altLang="zh-CN" baseline="0" dirty="0"/>
              <a:t>probability</a:t>
            </a:r>
            <a:r>
              <a:rPr lang="zh-CN" altLang="en-US" baseline="0" dirty="0"/>
              <a:t> </a:t>
            </a:r>
            <a:r>
              <a:rPr lang="en-US" altLang="zh-CN" baseline="0" dirty="0"/>
              <a:t>is</a:t>
            </a:r>
            <a:r>
              <a:rPr lang="zh-CN" altLang="en-US" baseline="0" dirty="0"/>
              <a:t> </a:t>
            </a:r>
            <a:r>
              <a:rPr lang="en-US" altLang="zh-CN" baseline="0" dirty="0"/>
              <a:t>approximately</a:t>
            </a:r>
            <a:r>
              <a:rPr lang="zh-CN" altLang="en-US" baseline="0" dirty="0"/>
              <a:t> </a:t>
            </a:r>
            <a:r>
              <a:rPr lang="en-US" altLang="zh-CN" baseline="0" dirty="0"/>
              <a:t>equal</a:t>
            </a:r>
            <a:r>
              <a:rPr lang="zh-CN" altLang="en-US" baseline="0" dirty="0"/>
              <a:t> </a:t>
            </a:r>
            <a:r>
              <a:rPr lang="en-US" altLang="zh-CN" baseline="0" dirty="0"/>
              <a:t>to</a:t>
            </a:r>
            <a:r>
              <a:rPr lang="zh-CN" altLang="en-US" baseline="0" dirty="0"/>
              <a:t> </a:t>
            </a:r>
            <a:r>
              <a:rPr lang="en-US" altLang="zh-CN" baseline="0" dirty="0"/>
              <a:t>0,</a:t>
            </a:r>
            <a:r>
              <a:rPr lang="zh-CN" altLang="en-US" baseline="0" dirty="0"/>
              <a:t> </a:t>
            </a:r>
            <a:r>
              <a:rPr lang="en-US" altLang="zh-CN" baseline="0" dirty="0"/>
              <a:t>that</a:t>
            </a:r>
            <a:r>
              <a:rPr lang="zh-CN" altLang="en-US" baseline="0" dirty="0"/>
              <a:t> </a:t>
            </a:r>
            <a:r>
              <a:rPr lang="en-US" altLang="zh-CN" baseline="0" dirty="0"/>
              <a:t>is</a:t>
            </a:r>
            <a:r>
              <a:rPr lang="zh-CN" altLang="en-US" baseline="0" dirty="0"/>
              <a:t> </a:t>
            </a:r>
            <a:r>
              <a:rPr lang="en-US" altLang="zh-CN" baseline="0" dirty="0"/>
              <a:t>\</a:t>
            </a:r>
            <a:r>
              <a:rPr lang="en-US" altLang="zh-CN" baseline="0" dirty="0" err="1"/>
              <a:t>pi_Y</a:t>
            </a:r>
            <a:r>
              <a:rPr lang="en-US" altLang="zh-CN" baseline="0" dirty="0"/>
              <a:t>=k given X </a:t>
            </a:r>
            <a:r>
              <a:rPr lang="en-US" altLang="zh-CN" sz="1200" b="0" i="0" kern="1200" dirty="0">
                <a:solidFill>
                  <a:schemeClr val="tx1"/>
                </a:solidFill>
                <a:effectLst/>
                <a:latin typeface="+mn-lt"/>
                <a:ea typeface="+mn-ea"/>
                <a:cs typeface="+mn-cs"/>
              </a:rPr>
              <a:t>is approximately equal to 0. that means no X will …</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Therefor, under the action discrepancy induced by the new policy, we need to focus on correcting the distribution shift from the action groups with high value of \</a:t>
            </a:r>
            <a:r>
              <a:rPr lang="en-US" altLang="zh-CN" sz="1200" b="0" i="0" kern="1200" baseline="0" dirty="0" err="1">
                <a:solidFill>
                  <a:schemeClr val="tx1"/>
                </a:solidFill>
                <a:effectLst/>
                <a:latin typeface="+mn-lt"/>
                <a:ea typeface="+mn-ea"/>
                <a:cs typeface="+mn-cs"/>
              </a:rPr>
              <a:t>pi_Y_i</a:t>
            </a:r>
            <a:r>
              <a:rPr lang="en-US" altLang="zh-CN" sz="1200" b="0" i="0" kern="1200" baseline="0" dirty="0">
                <a:solidFill>
                  <a:schemeClr val="tx1"/>
                </a:solidFill>
                <a:effectLst/>
                <a:latin typeface="+mn-lt"/>
                <a:ea typeface="+mn-ea"/>
                <a:cs typeface="+mn-cs"/>
              </a:rPr>
              <a:t> given X.</a:t>
            </a:r>
            <a:endParaRPr lang="en-US" altLang="zh-CN" baseline="0"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153</a:t>
            </a:fld>
            <a:endParaRPr lang="zh-CN" altLang="en-US"/>
          </a:p>
        </p:txBody>
      </p:sp>
    </p:spTree>
    <p:extLst>
      <p:ext uri="{BB962C8B-B14F-4D97-AF65-F5344CB8AC3E}">
        <p14:creationId xmlns:p14="http://schemas.microsoft.com/office/powerpoint/2010/main" val="23310767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related</a:t>
            </a:r>
            <a:r>
              <a:rPr lang="en-US" altLang="zh-CN" baseline="0" dirty="0"/>
              <a:t> work, a simple algorithm is direct method, which directly estimate the feedback function \delta for policy evaluation.</a:t>
            </a:r>
          </a:p>
          <a:p>
            <a:r>
              <a:rPr lang="en-US" altLang="zh-CN" baseline="0" dirty="0"/>
              <a:t>This method is unbiased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154</a:t>
            </a:fld>
            <a:endParaRPr lang="zh-CN" altLang="en-US"/>
          </a:p>
        </p:txBody>
      </p:sp>
    </p:spTree>
    <p:extLst>
      <p:ext uri="{BB962C8B-B14F-4D97-AF65-F5344CB8AC3E}">
        <p14:creationId xmlns:p14="http://schemas.microsoft.com/office/powerpoint/2010/main" val="33535829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the distribution</a:t>
            </a:r>
            <a:r>
              <a:rPr lang="en-US" altLang="zh-CN" baseline="0" dirty="0"/>
              <a:t> shift induced by the past policy, the inverse of propensity score estimator was proposed for policy evaluation by sample reweighting with their inverse of propensity score.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155</a:t>
            </a:fld>
            <a:endParaRPr lang="zh-CN" altLang="en-US"/>
          </a:p>
        </p:txBody>
      </p:sp>
    </p:spTree>
    <p:extLst>
      <p:ext uri="{BB962C8B-B14F-4D97-AF65-F5344CB8AC3E}">
        <p14:creationId xmlns:p14="http://schemas.microsoft.com/office/powerpoint/2010/main" val="2635464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a:t>
            </a:r>
            <a:r>
              <a:rPr lang="en-US" altLang="zh-CN" baseline="0" dirty="0"/>
              <a:t> introducing the details of each method, we firstly introduce the assumptions for causal inference in observational studies.</a:t>
            </a:r>
          </a:p>
          <a:p>
            <a:r>
              <a:rPr lang="en-US" altLang="zh-CN" baseline="0" dirty="0"/>
              <a:t>The first assumption is … For example, the</a:t>
            </a:r>
            <a:r>
              <a:rPr lang="zh-CN" altLang="en-US" baseline="0" dirty="0"/>
              <a:t> </a:t>
            </a:r>
            <a:r>
              <a:rPr lang="en-US" altLang="zh-CN" baseline="0" dirty="0"/>
              <a:t>causal</a:t>
            </a:r>
            <a:r>
              <a:rPr lang="zh-CN" altLang="en-US" baseline="0" dirty="0"/>
              <a:t> </a:t>
            </a:r>
            <a:r>
              <a:rPr lang="en-US" altLang="zh-CN" baseline="0" dirty="0"/>
              <a:t>effect</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particular</a:t>
            </a:r>
            <a:r>
              <a:rPr lang="zh-CN" altLang="en-US" baseline="0" dirty="0"/>
              <a:t> </a:t>
            </a:r>
            <a:r>
              <a:rPr lang="en-US" altLang="zh-CN" baseline="0" dirty="0"/>
              <a:t>medication</a:t>
            </a:r>
            <a:r>
              <a:rPr lang="zh-CN" altLang="en-US" baseline="0" dirty="0"/>
              <a:t> </a:t>
            </a:r>
            <a:r>
              <a:rPr lang="en-US" altLang="zh-CN" baseline="0" dirty="0"/>
              <a:t>on</a:t>
            </a:r>
            <a:r>
              <a:rPr lang="zh-CN" altLang="en-US" baseline="0" dirty="0"/>
              <a:t> </a:t>
            </a:r>
            <a:r>
              <a:rPr lang="en-US" altLang="zh-CN" baseline="0" dirty="0"/>
              <a:t>me</a:t>
            </a:r>
            <a:r>
              <a:rPr lang="zh-CN" altLang="en-US" baseline="0" dirty="0"/>
              <a:t> </a:t>
            </a:r>
            <a:r>
              <a:rPr lang="en-US" altLang="zh-CN" baseline="0" dirty="0"/>
              <a:t>is</a:t>
            </a:r>
            <a:r>
              <a:rPr lang="zh-CN" altLang="en-US" baseline="0" dirty="0"/>
              <a:t> </a:t>
            </a:r>
            <a:r>
              <a:rPr lang="en-US" altLang="zh-CN" baseline="0" dirty="0"/>
              <a:t>independent</a:t>
            </a:r>
            <a:r>
              <a:rPr lang="zh-CN" altLang="en-US" baseline="0" dirty="0"/>
              <a:t> </a:t>
            </a:r>
            <a:r>
              <a:rPr lang="en-US" altLang="zh-CN" baseline="0" dirty="0"/>
              <a:t>with</a:t>
            </a:r>
            <a:r>
              <a:rPr lang="zh-CN" altLang="en-US" baseline="0" dirty="0"/>
              <a:t> </a:t>
            </a:r>
            <a:r>
              <a:rPr lang="en-US" altLang="zh-CN" baseline="0" dirty="0"/>
              <a:t>whether</a:t>
            </a:r>
            <a:r>
              <a:rPr lang="zh-CN" altLang="en-US" baseline="0" dirty="0"/>
              <a:t> </a:t>
            </a:r>
            <a:r>
              <a:rPr lang="en-US" altLang="zh-CN" baseline="0" dirty="0" err="1"/>
              <a:t>peng</a:t>
            </a:r>
            <a:r>
              <a:rPr lang="zh-CN" altLang="en-US" baseline="0" dirty="0"/>
              <a:t> </a:t>
            </a:r>
            <a:r>
              <a:rPr lang="en-US" altLang="zh-CN" baseline="0" dirty="0"/>
              <a:t>take</a:t>
            </a:r>
            <a:r>
              <a:rPr lang="zh-CN" altLang="en-US" baseline="0" dirty="0"/>
              <a:t> </a:t>
            </a:r>
            <a:r>
              <a:rPr lang="en-US" altLang="zh-CN" baseline="0" dirty="0"/>
              <a:t>a</a:t>
            </a:r>
            <a:r>
              <a:rPr lang="zh-CN" altLang="en-US" baseline="0" dirty="0"/>
              <a:t> </a:t>
            </a:r>
            <a:r>
              <a:rPr lang="en-US" altLang="zh-CN" baseline="0" dirty="0"/>
              <a:t>medication</a:t>
            </a:r>
            <a:r>
              <a:rPr lang="zh-CN" altLang="en-US" baseline="0" dirty="0"/>
              <a:t> </a:t>
            </a:r>
            <a:r>
              <a:rPr lang="en-US" altLang="zh-CN" baseline="0" dirty="0"/>
              <a:t>or</a:t>
            </a:r>
            <a:r>
              <a:rPr lang="zh-CN" altLang="en-US" baseline="0" dirty="0"/>
              <a:t> </a:t>
            </a:r>
            <a:r>
              <a:rPr lang="en-US" altLang="zh-CN" baseline="0" dirty="0"/>
              <a:t>not.</a:t>
            </a:r>
          </a:p>
          <a:p>
            <a:endParaRPr lang="en-US" altLang="zh-CN" baseline="0" dirty="0"/>
          </a:p>
          <a:p>
            <a:r>
              <a:rPr lang="en-US" altLang="zh-CN" dirty="0"/>
              <a:t>The</a:t>
            </a:r>
            <a:r>
              <a:rPr lang="en-US" altLang="zh-CN" baseline="0" dirty="0"/>
              <a:t> second assumption is </a:t>
            </a:r>
            <a:r>
              <a:rPr lang="en-US" altLang="zh-CN" baseline="0" dirty="0" err="1"/>
              <a:t>Unconfounderness</a:t>
            </a:r>
            <a:r>
              <a:rPr lang="en-US" altLang="zh-CN" baseline="0" dirty="0"/>
              <a:t>, we also called as </a:t>
            </a:r>
            <a:r>
              <a:rPr lang="en-US" altLang="zh-CN" baseline="0" dirty="0" err="1"/>
              <a:t>ignorability</a:t>
            </a:r>
            <a:r>
              <a:rPr lang="en-US" altLang="zh-CN" baseline="0" dirty="0"/>
              <a:t>. That is … This assumption demonstrate that all confounders are observed, there are no unmeasured confounders.</a:t>
            </a:r>
          </a:p>
          <a:p>
            <a:endParaRPr lang="en-US" altLang="zh-CN" baseline="0" dirty="0"/>
          </a:p>
          <a:p>
            <a:r>
              <a:rPr lang="en-US" altLang="zh-CN" baseline="0" dirty="0"/>
              <a:t>The third assumption is overlap, that is … </a:t>
            </a:r>
          </a:p>
          <a:p>
            <a:endParaRPr lang="en-US" altLang="zh-CN" baseline="0" dirty="0"/>
          </a:p>
          <a:p>
            <a:r>
              <a:rPr lang="en-US" altLang="zh-CN" baseline="0" dirty="0"/>
              <a:t>With</a:t>
            </a:r>
            <a:r>
              <a:rPr lang="zh-CN" altLang="en-US" baseline="0" dirty="0"/>
              <a:t> </a:t>
            </a:r>
            <a:r>
              <a:rPr lang="en-US" altLang="zh-CN" baseline="0" dirty="0"/>
              <a:t>these</a:t>
            </a:r>
            <a:r>
              <a:rPr lang="zh-CN" altLang="en-US" baseline="0" dirty="0"/>
              <a:t> </a:t>
            </a:r>
            <a:r>
              <a:rPr lang="en-US" altLang="zh-CN" baseline="0" dirty="0"/>
              <a:t>three</a:t>
            </a:r>
            <a:r>
              <a:rPr lang="zh-CN" altLang="en-US" baseline="0" dirty="0"/>
              <a:t> </a:t>
            </a:r>
            <a:r>
              <a:rPr lang="en-US" altLang="zh-CN" baseline="0" dirty="0"/>
              <a:t>assumptions,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precisely</a:t>
            </a:r>
            <a:r>
              <a:rPr lang="zh-CN" altLang="en-US" baseline="0" dirty="0"/>
              <a:t> </a:t>
            </a:r>
            <a:r>
              <a:rPr lang="en-US" altLang="zh-CN" baseline="0" dirty="0"/>
              <a:t>estimate</a:t>
            </a:r>
            <a:r>
              <a:rPr lang="zh-CN" altLang="en-US" baseline="0" dirty="0"/>
              <a:t> </a:t>
            </a:r>
            <a:r>
              <a:rPr lang="en-US" altLang="zh-CN" baseline="0" dirty="0"/>
              <a:t>causal</a:t>
            </a:r>
            <a:r>
              <a:rPr lang="zh-CN" altLang="en-US" baseline="0" dirty="0"/>
              <a:t> </a:t>
            </a:r>
            <a:r>
              <a:rPr lang="en-US" altLang="zh-CN" baseline="0" dirty="0"/>
              <a:t>effect</a:t>
            </a:r>
            <a:r>
              <a:rPr lang="zh-CN" altLang="en-US" baseline="0" dirty="0"/>
              <a:t> </a:t>
            </a:r>
            <a:r>
              <a:rPr lang="en-US" altLang="zh-CN" baseline="0" dirty="0"/>
              <a:t>from</a:t>
            </a:r>
            <a:r>
              <a:rPr lang="zh-CN" altLang="en-US" baseline="0" dirty="0"/>
              <a:t> </a:t>
            </a:r>
            <a:r>
              <a:rPr lang="en-US" altLang="zh-CN" baseline="0" dirty="0"/>
              <a:t>observational</a:t>
            </a:r>
            <a:r>
              <a:rPr lang="zh-CN" altLang="en-US" baseline="0" dirty="0"/>
              <a:t> </a:t>
            </a:r>
            <a:r>
              <a:rPr lang="en-US" altLang="zh-CN" baseline="0" dirty="0"/>
              <a:t>data</a:t>
            </a:r>
            <a:r>
              <a:rPr lang="zh-CN" altLang="en-US" baseline="0" dirty="0"/>
              <a:t> </a:t>
            </a:r>
            <a:r>
              <a:rPr lang="en-US" altLang="zh-CN" baseline="0" dirty="0"/>
              <a:t>if</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balance</a:t>
            </a:r>
            <a:r>
              <a:rPr lang="zh-CN" altLang="en-US" baseline="0" dirty="0"/>
              <a:t> </a:t>
            </a:r>
            <a:r>
              <a:rPr lang="en-US" altLang="zh-CN" baseline="0" dirty="0"/>
              <a:t>all</a:t>
            </a:r>
            <a:r>
              <a:rPr lang="zh-CN" altLang="en-US" baseline="0" dirty="0"/>
              <a:t> </a:t>
            </a:r>
            <a:r>
              <a:rPr lang="en-US" altLang="zh-CN" baseline="0" dirty="0"/>
              <a:t>confounders.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38</a:t>
            </a:fld>
            <a:endParaRPr lang="zh-CN" altLang="en-US"/>
          </a:p>
        </p:txBody>
      </p:sp>
    </p:spTree>
    <p:extLst>
      <p:ext uri="{BB962C8B-B14F-4D97-AF65-F5344CB8AC3E}">
        <p14:creationId xmlns:p14="http://schemas.microsoft.com/office/powerpoint/2010/main" val="37256562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combining</a:t>
            </a:r>
            <a:r>
              <a:rPr lang="en-US" altLang="zh-CN" baseline="0" dirty="0"/>
              <a:t> IPS and Direct method, doubly robust method was proposed for policy evaluation.</a:t>
            </a:r>
          </a:p>
          <a:p>
            <a:r>
              <a:rPr lang="en-US" altLang="zh-CN" baseline="0" dirty="0"/>
              <a:t>The doubly robust estimator would be unbiased if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156</a:t>
            </a:fld>
            <a:endParaRPr lang="zh-CN" altLang="en-US"/>
          </a:p>
        </p:txBody>
      </p:sp>
    </p:spTree>
    <p:extLst>
      <p:ext uri="{BB962C8B-B14F-4D97-AF65-F5344CB8AC3E}">
        <p14:creationId xmlns:p14="http://schemas.microsoft.com/office/powerpoint/2010/main" val="141868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summary, all of existing work for offline policy evaluation, only attempt to address the distribution shift induced by the past policy \pi_0, while ignoring the action discrepancy induced by the new policy \pi. And those propensity score based method require the propensity score model is correct.</a:t>
            </a:r>
          </a:p>
          <a:p>
            <a:endParaRPr lang="en-US" altLang="zh-CN" baseline="0" dirty="0"/>
          </a:p>
          <a:p>
            <a:r>
              <a:rPr lang="en-US" altLang="zh-CN" baseline="0" dirty="0"/>
              <a:t>Therefore,</a:t>
            </a:r>
            <a:r>
              <a:rPr lang="zh-CN" altLang="en-US" baseline="0" dirty="0"/>
              <a:t> </a:t>
            </a:r>
            <a:r>
              <a:rPr lang="en-US" altLang="zh-CN" baseline="0" dirty="0"/>
              <a:t>to</a:t>
            </a:r>
            <a:r>
              <a:rPr lang="zh-CN" altLang="en-US" baseline="0" dirty="0"/>
              <a:t> </a:t>
            </a:r>
            <a:r>
              <a:rPr lang="en-US" altLang="zh-CN" baseline="0" dirty="0"/>
              <a:t>precisely</a:t>
            </a:r>
            <a:r>
              <a:rPr lang="zh-CN" altLang="en-US" baseline="0" dirty="0"/>
              <a:t> </a:t>
            </a:r>
            <a:r>
              <a:rPr lang="en-US" altLang="zh-CN" baseline="0" dirty="0"/>
              <a:t>evaluate</a:t>
            </a:r>
            <a:r>
              <a:rPr lang="zh-CN" altLang="en-US" baseline="0" dirty="0"/>
              <a:t> </a:t>
            </a:r>
            <a:r>
              <a:rPr lang="en-US" altLang="zh-CN" baseline="0" dirty="0"/>
              <a:t>the</a:t>
            </a:r>
            <a:r>
              <a:rPr lang="zh-CN" altLang="en-US" baseline="0" dirty="0"/>
              <a:t> </a:t>
            </a:r>
            <a:r>
              <a:rPr lang="en-US" altLang="zh-CN" baseline="0" dirty="0"/>
              <a:t>utility</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policy</a:t>
            </a:r>
            <a:r>
              <a:rPr lang="zh-CN" altLang="en-US" baseline="0" dirty="0"/>
              <a:t> </a:t>
            </a:r>
            <a:r>
              <a:rPr lang="en-US" altLang="zh-CN" baseline="0" dirty="0"/>
              <a:t>offline,</a:t>
            </a:r>
            <a:r>
              <a:rPr lang="zh-CN" altLang="en-US" baseline="0" dirty="0"/>
              <a:t> </a:t>
            </a:r>
            <a:r>
              <a:rPr lang="en-US" altLang="zh-CN" baseline="0" dirty="0"/>
              <a:t>we</a:t>
            </a:r>
            <a:r>
              <a:rPr lang="zh-CN" altLang="en-US" baseline="0" dirty="0"/>
              <a:t> </a:t>
            </a:r>
            <a:r>
              <a:rPr lang="en-US" altLang="zh-CN" baseline="0" dirty="0"/>
              <a:t>are</a:t>
            </a:r>
            <a:r>
              <a:rPr lang="zh-CN" altLang="en-US" baseline="0" dirty="0"/>
              <a:t> </a:t>
            </a:r>
            <a:r>
              <a:rPr lang="en-US" altLang="zh-CN" baseline="0" dirty="0"/>
              <a:t>still</a:t>
            </a:r>
            <a:r>
              <a:rPr lang="zh-CN" altLang="en-US" baseline="0" dirty="0"/>
              <a:t> </a:t>
            </a:r>
            <a:r>
              <a:rPr lang="en-US" altLang="zh-CN" baseline="0" dirty="0"/>
              <a:t>facing</a:t>
            </a:r>
            <a:r>
              <a:rPr lang="zh-CN" altLang="en-US" baseline="0" dirty="0"/>
              <a:t> </a:t>
            </a:r>
            <a:r>
              <a:rPr lang="en-US" altLang="zh-CN" baseline="0" dirty="0"/>
              <a:t>two</a:t>
            </a:r>
            <a:r>
              <a:rPr lang="zh-CN" altLang="en-US" baseline="0" dirty="0"/>
              <a:t> </a:t>
            </a:r>
            <a:r>
              <a:rPr lang="en-US" altLang="zh-CN" baseline="0" dirty="0"/>
              <a:t>main</a:t>
            </a:r>
            <a:r>
              <a:rPr lang="zh-CN" altLang="en-US" baseline="0" dirty="0"/>
              <a:t> </a:t>
            </a:r>
            <a:r>
              <a:rPr lang="en-US" altLang="zh-CN" baseline="0" dirty="0"/>
              <a:t>challenges,</a:t>
            </a:r>
            <a:r>
              <a:rPr lang="zh-CN" altLang="en-US" baseline="0" dirty="0"/>
              <a:t> </a:t>
            </a:r>
            <a:r>
              <a:rPr lang="en-US" altLang="zh-CN" baseline="0" dirty="0"/>
              <a:t>one</a:t>
            </a:r>
            <a:r>
              <a:rPr lang="zh-CN" altLang="en-US" baseline="0" dirty="0"/>
              <a:t> </a:t>
            </a:r>
            <a:r>
              <a:rPr lang="en-US" altLang="zh-CN" baseline="0" dirty="0"/>
              <a:t>is</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action</a:t>
            </a:r>
            <a:r>
              <a:rPr lang="zh-CN" altLang="en-US" baseline="0" dirty="0"/>
              <a:t> </a:t>
            </a:r>
            <a:r>
              <a:rPr lang="en-US" altLang="zh-CN" baseline="0" dirty="0"/>
              <a:t>discrepancy,</a:t>
            </a:r>
            <a:r>
              <a:rPr lang="zh-CN" altLang="en-US" baseline="0" dirty="0"/>
              <a:t> </a:t>
            </a:r>
            <a:r>
              <a:rPr lang="en-US" altLang="zh-CN" baseline="0" dirty="0"/>
              <a:t>the</a:t>
            </a:r>
            <a:r>
              <a:rPr lang="zh-CN" altLang="en-US" baseline="0" dirty="0"/>
              <a:t> </a:t>
            </a:r>
            <a:r>
              <a:rPr lang="en-US" altLang="zh-CN" baseline="0" dirty="0"/>
              <a:t>other</a:t>
            </a:r>
            <a:r>
              <a:rPr lang="zh-CN" altLang="en-US" baseline="0" dirty="0"/>
              <a:t> </a:t>
            </a:r>
            <a:r>
              <a:rPr lang="en-US" altLang="zh-CN" baseline="0" dirty="0"/>
              <a:t>is</a:t>
            </a:r>
            <a:r>
              <a:rPr lang="zh-CN" altLang="en-US" baseline="0" dirty="0"/>
              <a:t> </a:t>
            </a:r>
            <a:r>
              <a:rPr lang="en-US" altLang="zh-CN" baseline="0" dirty="0"/>
              <a:t>to</a:t>
            </a:r>
            <a:r>
              <a:rPr lang="zh-CN" altLang="en-US" baseline="0" dirty="0"/>
              <a:t> </a:t>
            </a:r>
            <a:r>
              <a:rPr lang="en-US" altLang="zh-CN" baseline="0" dirty="0"/>
              <a:t>remove</a:t>
            </a:r>
            <a:r>
              <a:rPr lang="zh-CN" altLang="en-US" baseline="0" dirty="0"/>
              <a:t> </a:t>
            </a:r>
            <a:r>
              <a:rPr lang="en-US" altLang="zh-CN" baseline="0" dirty="0"/>
              <a:t>the</a:t>
            </a:r>
            <a:r>
              <a:rPr lang="zh-CN" altLang="en-US" baseline="0" dirty="0"/>
              <a:t> </a:t>
            </a:r>
            <a:r>
              <a:rPr lang="en-US" altLang="zh-CN" baseline="0" dirty="0"/>
              <a:t>model</a:t>
            </a:r>
            <a:r>
              <a:rPr lang="zh-CN" altLang="en-US" baseline="0" dirty="0"/>
              <a:t> </a:t>
            </a:r>
            <a:r>
              <a:rPr lang="en-US" altLang="zh-CN" baseline="0" dirty="0"/>
              <a:t>dependency.</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157</a:t>
            </a:fld>
            <a:endParaRPr lang="zh-CN" altLang="en-US"/>
          </a:p>
        </p:txBody>
      </p:sp>
    </p:spTree>
    <p:extLst>
      <p:ext uri="{BB962C8B-B14F-4D97-AF65-F5344CB8AC3E}">
        <p14:creationId xmlns:p14="http://schemas.microsoft.com/office/powerpoint/2010/main" val="2481335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remove</a:t>
            </a:r>
            <a:r>
              <a:rPr lang="zh-CN" altLang="en-US" dirty="0"/>
              <a:t> </a:t>
            </a:r>
            <a:r>
              <a:rPr lang="en-US" altLang="zh-CN" dirty="0"/>
              <a:t>the</a:t>
            </a:r>
            <a:r>
              <a:rPr lang="zh-CN" altLang="en-US" dirty="0"/>
              <a:t> </a:t>
            </a:r>
            <a:r>
              <a:rPr lang="en-US" altLang="zh-CN" dirty="0"/>
              <a:t>model</a:t>
            </a:r>
            <a:r>
              <a:rPr lang="zh-CN" altLang="en-US" dirty="0"/>
              <a:t> </a:t>
            </a:r>
            <a:r>
              <a:rPr lang="en-US" altLang="zh-CN" dirty="0"/>
              <a:t>dependency</a:t>
            </a:r>
            <a:r>
              <a:rPr lang="en-US" altLang="zh-CN" baseline="0" dirty="0"/>
              <a:t>, we propose a non-parametric method, context balancing for policy evaluation.</a:t>
            </a:r>
          </a:p>
          <a:p>
            <a:r>
              <a:rPr lang="en-US" altLang="zh-CN" baseline="0" dirty="0"/>
              <a:t>In our context balancing method, we correct the distribution shift in each action group k by directly learning sample weights, which makes the context distribution in action group k equals to the one on the population.</a:t>
            </a:r>
          </a:p>
          <a:p>
            <a:endParaRPr lang="en-US" altLang="zh-CN" baseline="0" dirty="0"/>
          </a:p>
          <a:p>
            <a:r>
              <a:rPr lang="en-US" altLang="zh-CN" baseline="0" dirty="0"/>
              <a:t>With</a:t>
            </a:r>
            <a:r>
              <a:rPr lang="zh-CN" altLang="en-US" baseline="0" dirty="0"/>
              <a:t> </a:t>
            </a:r>
            <a:r>
              <a:rPr lang="en-US" altLang="zh-CN" baseline="0" dirty="0"/>
              <a:t>the</a:t>
            </a:r>
            <a:r>
              <a:rPr lang="zh-CN" altLang="en-US" baseline="0" dirty="0"/>
              <a:t> </a:t>
            </a:r>
            <a:r>
              <a:rPr lang="en-US" altLang="zh-CN" baseline="0" dirty="0"/>
              <a:t>learned</a:t>
            </a:r>
            <a:r>
              <a:rPr lang="zh-CN" altLang="en-US" baseline="0" dirty="0"/>
              <a:t> </a:t>
            </a:r>
            <a:r>
              <a:rPr lang="en-US" altLang="zh-CN" baseline="0" dirty="0"/>
              <a:t>sample</a:t>
            </a:r>
            <a:r>
              <a:rPr lang="zh-CN" altLang="en-US" baseline="0" dirty="0"/>
              <a:t> </a:t>
            </a:r>
            <a:r>
              <a:rPr lang="en-US" altLang="zh-CN" baseline="0" dirty="0"/>
              <a:t>weight</a:t>
            </a:r>
            <a:r>
              <a:rPr lang="zh-CN" altLang="en-US" baseline="0" dirty="0"/>
              <a:t> </a:t>
            </a:r>
            <a:r>
              <a:rPr lang="en-US" altLang="zh-CN" baseline="0" dirty="0"/>
              <a:t>from</a:t>
            </a:r>
            <a:r>
              <a:rPr lang="zh-CN" altLang="en-US" baseline="0" dirty="0"/>
              <a:t> </a:t>
            </a:r>
            <a:r>
              <a:rPr lang="en-US" altLang="zh-CN" baseline="0" dirty="0"/>
              <a:t>each</a:t>
            </a:r>
            <a:r>
              <a:rPr lang="zh-CN" altLang="en-US" baseline="0" dirty="0"/>
              <a:t> </a:t>
            </a:r>
            <a:r>
              <a:rPr lang="en-US" altLang="zh-CN" baseline="0" dirty="0"/>
              <a:t>actin</a:t>
            </a:r>
            <a:r>
              <a:rPr lang="zh-CN" altLang="en-US" baseline="0" dirty="0"/>
              <a:t> </a:t>
            </a:r>
            <a:r>
              <a:rPr lang="en-US" altLang="zh-CN" baseline="0" dirty="0"/>
              <a:t>groups,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estimate</a:t>
            </a:r>
            <a:r>
              <a:rPr lang="zh-CN" altLang="en-US" baseline="0" dirty="0"/>
              <a:t> </a:t>
            </a:r>
            <a:r>
              <a:rPr lang="en-US" altLang="zh-CN" baseline="0" dirty="0"/>
              <a:t>the</a:t>
            </a:r>
            <a:r>
              <a:rPr lang="zh-CN" altLang="en-US" baseline="0" dirty="0"/>
              <a:t> </a:t>
            </a:r>
            <a:r>
              <a:rPr lang="en-US" altLang="zh-CN" baseline="0" dirty="0"/>
              <a:t>utility</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policy</a:t>
            </a:r>
            <a:r>
              <a:rPr lang="zh-CN" altLang="en-US" baseline="0" dirty="0"/>
              <a:t> </a:t>
            </a:r>
            <a:r>
              <a:rPr lang="en-US" altLang="zh-CN" baseline="0" dirty="0"/>
              <a:t>pi</a:t>
            </a:r>
            <a:r>
              <a:rPr lang="zh-CN" altLang="en-US" baseline="0" dirty="0"/>
              <a:t> </a:t>
            </a:r>
            <a:r>
              <a:rPr lang="en-US" altLang="zh-CN" baseline="0" dirty="0"/>
              <a:t>as</a:t>
            </a:r>
            <a:r>
              <a:rPr lang="zh-CN" altLang="en-US" baseline="0" dirty="0"/>
              <a:t> </a:t>
            </a:r>
            <a:r>
              <a:rPr lang="en-US" altLang="zh-CN" baseline="0" dirty="0"/>
              <a:t>follows.</a:t>
            </a:r>
          </a:p>
          <a:p>
            <a:endParaRPr lang="en-US" altLang="zh-CN" baseline="0" dirty="0"/>
          </a:p>
          <a:p>
            <a:r>
              <a:rPr lang="en-US" altLang="zh-CN" baseline="0" dirty="0"/>
              <a:t>But our</a:t>
            </a:r>
            <a:r>
              <a:rPr lang="zh-CN" altLang="en-US" baseline="0" dirty="0"/>
              <a:t> </a:t>
            </a:r>
            <a:r>
              <a:rPr lang="en-US" altLang="zh-CN" baseline="0" dirty="0"/>
              <a:t>context balancing also ignored the action discrepancy induced by the new policy.</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158</a:t>
            </a:fld>
            <a:endParaRPr lang="zh-CN" altLang="en-US"/>
          </a:p>
        </p:txBody>
      </p:sp>
    </p:spTree>
    <p:extLst>
      <p:ext uri="{BB962C8B-B14F-4D97-AF65-F5344CB8AC3E}">
        <p14:creationId xmlns:p14="http://schemas.microsoft.com/office/powerpoint/2010/main" val="34022176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To address the challenge from action discrepancy, we proposed a focused context balancing method by incorporating the prior knowledge from new policy \pi.</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Comparing with context balancing method, our focused context balancing algorithm has the focused component, which utilize the prior knowledge of the new policy, the assignment probability of each action group, to make the context balancing focused on correcting the distribution shift on the action groups with high assigned probability.</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159</a:t>
            </a:fld>
            <a:endParaRPr lang="zh-CN" altLang="en-US"/>
          </a:p>
        </p:txBody>
      </p:sp>
    </p:spTree>
    <p:extLst>
      <p:ext uri="{BB962C8B-B14F-4D97-AF65-F5344CB8AC3E}">
        <p14:creationId xmlns:p14="http://schemas.microsoft.com/office/powerpoint/2010/main" val="39175146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Theoretically, we can</a:t>
            </a:r>
            <a:r>
              <a:rPr lang="en-US" altLang="zh-CN" baseline="0" dirty="0"/>
              <a:t> prove that there is a bias term between the true utility and our estimated utility of new policy pi.</a:t>
            </a:r>
          </a:p>
          <a:p>
            <a:r>
              <a:rPr lang="en-US" altLang="zh-CN" baseline="0" dirty="0"/>
              <a:t>The bias term can be written as the distribution shift induced by the past policy with the action assignment probability of new policy.</a:t>
            </a:r>
          </a:p>
          <a:p>
            <a:r>
              <a:rPr lang="en-US" altLang="zh-CN" baseline="0" dirty="0"/>
              <a:t>Hence,</a:t>
            </a:r>
            <a:r>
              <a:rPr lang="zh-CN" altLang="en-US" baseline="0" dirty="0"/>
              <a:t> </a:t>
            </a:r>
            <a:r>
              <a:rPr lang="en-US" altLang="zh-CN" baseline="0" dirty="0"/>
              <a:t>to</a:t>
            </a:r>
            <a:r>
              <a:rPr lang="zh-CN" altLang="en-US" baseline="0" dirty="0"/>
              <a:t> </a:t>
            </a:r>
            <a:r>
              <a:rPr lang="en-US" altLang="zh-CN" baseline="0" dirty="0"/>
              <a:t>fully</a:t>
            </a:r>
            <a:r>
              <a:rPr lang="zh-CN" altLang="en-US" baseline="0" dirty="0"/>
              <a:t> </a:t>
            </a:r>
            <a:r>
              <a:rPr lang="en-US" altLang="zh-CN" baseline="0" dirty="0"/>
              <a:t>remove</a:t>
            </a:r>
            <a:r>
              <a:rPr lang="zh-CN" altLang="en-US" baseline="0" dirty="0"/>
              <a:t> </a:t>
            </a:r>
            <a:r>
              <a:rPr lang="en-US" altLang="zh-CN" baseline="0" dirty="0"/>
              <a:t>the</a:t>
            </a:r>
            <a:r>
              <a:rPr lang="zh-CN" altLang="en-US" baseline="0" dirty="0"/>
              <a:t> </a:t>
            </a:r>
            <a:r>
              <a:rPr lang="en-US" altLang="zh-CN" baseline="0" dirty="0"/>
              <a:t>bias,</a:t>
            </a:r>
            <a:r>
              <a:rPr lang="zh-CN" altLang="en-US" baseline="0" dirty="0"/>
              <a:t> </a:t>
            </a:r>
            <a:r>
              <a:rPr lang="en-US" altLang="zh-CN" baseline="0" dirty="0"/>
              <a:t>one</a:t>
            </a:r>
            <a:r>
              <a:rPr lang="zh-CN" altLang="en-US" baseline="0" dirty="0"/>
              <a:t> </a:t>
            </a:r>
            <a:r>
              <a:rPr lang="en-US" altLang="zh-CN" baseline="0" dirty="0"/>
              <a:t>have</a:t>
            </a:r>
            <a:r>
              <a:rPr lang="zh-CN" altLang="en-US" baseline="0" dirty="0"/>
              <a:t> </a:t>
            </a:r>
            <a:r>
              <a:rPr lang="en-US" altLang="zh-CN" baseline="0" dirty="0"/>
              <a:t>to</a:t>
            </a:r>
            <a:r>
              <a:rPr lang="zh-CN" altLang="en-US" baseline="0" dirty="0"/>
              <a:t> </a:t>
            </a:r>
            <a:r>
              <a:rPr lang="en-US" altLang="zh-CN" baseline="0" dirty="0"/>
              <a:t>simultaneously</a:t>
            </a:r>
            <a:r>
              <a:rPr lang="zh-CN" altLang="en-US" baseline="0" dirty="0"/>
              <a:t> </a:t>
            </a:r>
            <a:r>
              <a:rPr lang="en-US" altLang="zh-CN" baseline="0" dirty="0"/>
              <a:t>consider</a:t>
            </a:r>
            <a:r>
              <a:rPr lang="zh-CN" altLang="en-US" baseline="0" dirty="0"/>
              <a:t> </a:t>
            </a:r>
            <a:r>
              <a:rPr lang="en-US" altLang="zh-CN" baseline="0" dirty="0"/>
              <a:t>the</a:t>
            </a:r>
            <a:r>
              <a:rPr lang="zh-CN" altLang="en-US" baseline="0" dirty="0"/>
              <a:t> </a:t>
            </a:r>
            <a:r>
              <a:rPr lang="en-US" altLang="zh-CN" baseline="0" dirty="0"/>
              <a:t>distribution</a:t>
            </a:r>
            <a:r>
              <a:rPr lang="zh-CN" altLang="en-US" baseline="0" dirty="0"/>
              <a:t> </a:t>
            </a:r>
            <a:r>
              <a:rPr lang="en-US" altLang="zh-CN" baseline="0" dirty="0"/>
              <a:t>induced</a:t>
            </a:r>
            <a:r>
              <a:rPr lang="zh-CN" altLang="en-US" baseline="0" dirty="0"/>
              <a:t> </a:t>
            </a:r>
            <a:r>
              <a:rPr lang="en-US" altLang="zh-CN" baseline="0" dirty="0"/>
              <a:t>by</a:t>
            </a:r>
            <a:r>
              <a:rPr lang="zh-CN" altLang="en-US" baseline="0" dirty="0"/>
              <a:t> </a:t>
            </a:r>
            <a:r>
              <a:rPr lang="en-US" altLang="zh-CN" baseline="0" dirty="0"/>
              <a:t>the</a:t>
            </a:r>
            <a:r>
              <a:rPr lang="zh-CN" altLang="en-US" baseline="0" dirty="0"/>
              <a:t> </a:t>
            </a:r>
            <a:r>
              <a:rPr lang="en-US" altLang="zh-CN" baseline="0" dirty="0"/>
              <a:t>past</a:t>
            </a:r>
            <a:r>
              <a:rPr lang="zh-CN" altLang="en-US" baseline="0" dirty="0"/>
              <a:t> </a:t>
            </a:r>
            <a:r>
              <a:rPr lang="en-US" altLang="zh-CN" baseline="0" dirty="0"/>
              <a:t>policy</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action</a:t>
            </a:r>
            <a:r>
              <a:rPr lang="zh-CN" altLang="en-US" baseline="0" dirty="0"/>
              <a:t> </a:t>
            </a:r>
            <a:r>
              <a:rPr lang="en-US" altLang="zh-CN" baseline="0" dirty="0"/>
              <a:t>discrepancy</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new</a:t>
            </a:r>
            <a:r>
              <a:rPr lang="zh-CN" altLang="en-US" baseline="0" dirty="0"/>
              <a:t> </a:t>
            </a:r>
            <a:r>
              <a:rPr lang="en-US" altLang="zh-CN" baseline="0" dirty="0"/>
              <a:t>policy</a:t>
            </a:r>
            <a:r>
              <a:rPr lang="zh-CN" altLang="en-US" baseline="0" dirty="0"/>
              <a:t> </a:t>
            </a:r>
            <a:r>
              <a:rPr lang="en-US" altLang="zh-CN" baseline="0" dirty="0"/>
              <a:t>as our proposed focused context balancing method did.</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160</a:t>
            </a:fld>
            <a:endParaRPr lang="zh-CN" altLang="en-US"/>
          </a:p>
        </p:txBody>
      </p:sp>
    </p:spTree>
    <p:extLst>
      <p:ext uri="{BB962C8B-B14F-4D97-AF65-F5344CB8AC3E}">
        <p14:creationId xmlns:p14="http://schemas.microsoft.com/office/powerpoint/2010/main" val="10084026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experiments,</a:t>
            </a:r>
            <a:r>
              <a:rPr lang="en-US" altLang="zh-CN" baseline="0" dirty="0"/>
              <a:t> we compared our focused context balancing with following baselines.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162</a:t>
            </a:fld>
            <a:endParaRPr lang="zh-CN" altLang="en-US"/>
          </a:p>
        </p:txBody>
      </p:sp>
    </p:spTree>
    <p:extLst>
      <p:ext uri="{BB962C8B-B14F-4D97-AF65-F5344CB8AC3E}">
        <p14:creationId xmlns:p14="http://schemas.microsoft.com/office/powerpoint/2010/main" val="36138472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synthetic</a:t>
            </a:r>
            <a:r>
              <a:rPr lang="en-US" altLang="zh-CN" baseline="0" dirty="0"/>
              <a:t> experiments, we generate different synthetic data to test the robustness of our FCB algorithm, including varying sample size, context dimension, changing different past policy and feedback function.</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163</a:t>
            </a:fld>
            <a:endParaRPr lang="zh-CN" altLang="en-US"/>
          </a:p>
        </p:txBody>
      </p:sp>
    </p:spTree>
    <p:extLst>
      <p:ext uri="{BB962C8B-B14F-4D97-AF65-F5344CB8AC3E}">
        <p14:creationId xmlns:p14="http://schemas.microsoft.com/office/powerpoint/2010/main" val="420482978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164</a:t>
            </a:fld>
            <a:endParaRPr lang="zh-CN" altLang="en-US"/>
          </a:p>
        </p:txBody>
      </p:sp>
    </p:spTree>
    <p:extLst>
      <p:ext uri="{BB962C8B-B14F-4D97-AF65-F5344CB8AC3E}">
        <p14:creationId xmlns:p14="http://schemas.microsoft.com/office/powerpoint/2010/main" val="236458668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165</a:t>
            </a:fld>
            <a:endParaRPr lang="zh-CN" altLang="en-US"/>
          </a:p>
        </p:txBody>
      </p:sp>
    </p:spTree>
    <p:extLst>
      <p:ext uri="{BB962C8B-B14F-4D97-AF65-F5344CB8AC3E}">
        <p14:creationId xmlns:p14="http://schemas.microsoft.com/office/powerpoint/2010/main" val="28555183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also</a:t>
            </a:r>
            <a:r>
              <a:rPr lang="zh-CN" altLang="en-US" dirty="0"/>
              <a:t> </a:t>
            </a:r>
            <a:r>
              <a:rPr lang="en-US" altLang="zh-CN" dirty="0"/>
              <a:t>check</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of</a:t>
            </a:r>
            <a:r>
              <a:rPr lang="zh-CN" altLang="en-US" dirty="0"/>
              <a:t> </a:t>
            </a:r>
            <a:r>
              <a:rPr lang="en-US" altLang="zh-CN" dirty="0"/>
              <a:t>our</a:t>
            </a:r>
            <a:r>
              <a:rPr lang="zh-CN" altLang="en-US" dirty="0"/>
              <a:t> </a:t>
            </a:r>
            <a:r>
              <a:rPr lang="en-US" altLang="zh-CN" dirty="0"/>
              <a:t>FCB</a:t>
            </a:r>
            <a:r>
              <a:rPr lang="zh-CN" altLang="en-US" dirty="0"/>
              <a:t> </a:t>
            </a:r>
            <a:r>
              <a:rPr lang="en-US" altLang="zh-CN" dirty="0"/>
              <a:t>estimator</a:t>
            </a:r>
            <a:r>
              <a:rPr lang="zh-CN" altLang="en-US" dirty="0"/>
              <a:t> </a:t>
            </a:r>
            <a:r>
              <a:rPr lang="en-US" altLang="zh-CN" dirty="0"/>
              <a:t>with</a:t>
            </a:r>
            <a:r>
              <a:rPr lang="zh-CN" altLang="en-US" dirty="0"/>
              <a:t> </a:t>
            </a:r>
            <a:r>
              <a:rPr lang="en-US" altLang="zh-CN" dirty="0"/>
              <a:t>real</a:t>
            </a:r>
            <a:r>
              <a:rPr lang="zh-CN" altLang="en-US" dirty="0"/>
              <a:t> </a:t>
            </a:r>
            <a:r>
              <a:rPr lang="en-US" altLang="zh-CN" dirty="0"/>
              <a:t>world</a:t>
            </a:r>
            <a:r>
              <a:rPr lang="zh-CN" altLang="en-US" dirty="0"/>
              <a:t> </a:t>
            </a:r>
            <a:r>
              <a:rPr lang="en-US" altLang="zh-CN" dirty="0"/>
              <a:t>datasets.</a:t>
            </a:r>
          </a:p>
          <a:p>
            <a:r>
              <a:rPr lang="en-US" altLang="zh-CN" dirty="0"/>
              <a:t>In</a:t>
            </a:r>
            <a:r>
              <a:rPr lang="zh-CN" altLang="en-US" dirty="0"/>
              <a:t> </a:t>
            </a:r>
            <a:r>
              <a:rPr lang="en-US" altLang="zh-CN" dirty="0"/>
              <a:t>our</a:t>
            </a:r>
            <a:r>
              <a:rPr lang="zh-CN" altLang="en-US" dirty="0"/>
              <a:t> </a:t>
            </a:r>
            <a:r>
              <a:rPr lang="en-US" altLang="zh-CN" dirty="0"/>
              <a:t>experiments,</a:t>
            </a:r>
            <a:r>
              <a:rPr lang="zh-CN" altLang="en-US" dirty="0"/>
              <a:t> </a:t>
            </a:r>
            <a:r>
              <a:rPr lang="en-US" altLang="zh-CN" dirty="0"/>
              <a:t>we</a:t>
            </a:r>
            <a:r>
              <a:rPr lang="zh-CN" altLang="en-US" dirty="0"/>
              <a:t> </a:t>
            </a:r>
            <a:r>
              <a:rPr lang="en-US" altLang="zh-CN" dirty="0"/>
              <a:t>set</a:t>
            </a:r>
            <a:r>
              <a:rPr lang="zh-CN" altLang="en-US" dirty="0"/>
              <a:t> </a:t>
            </a:r>
            <a:r>
              <a:rPr lang="en-US" altLang="zh-CN" dirty="0"/>
              <a:t>a</a:t>
            </a:r>
            <a:r>
              <a:rPr lang="zh-CN" altLang="en-US" dirty="0"/>
              <a:t> </a:t>
            </a:r>
            <a:r>
              <a:rPr lang="en-US" altLang="zh-CN" dirty="0"/>
              <a:t>classifier</a:t>
            </a:r>
            <a:r>
              <a:rPr lang="zh-CN" altLang="en-US" dirty="0"/>
              <a:t> </a:t>
            </a:r>
            <a:r>
              <a:rPr lang="en-US" altLang="zh-CN" dirty="0"/>
              <a:t>as</a:t>
            </a:r>
            <a:r>
              <a:rPr lang="zh-CN" altLang="en-US" dirty="0"/>
              <a:t> </a:t>
            </a:r>
            <a:r>
              <a:rPr lang="en-US" altLang="zh-CN" dirty="0"/>
              <a:t>the</a:t>
            </a:r>
            <a:r>
              <a:rPr lang="zh-CN" altLang="en-US" dirty="0"/>
              <a:t> </a:t>
            </a:r>
            <a:r>
              <a:rPr lang="en-US" altLang="zh-CN" dirty="0"/>
              <a:t>policy</a:t>
            </a:r>
            <a:r>
              <a:rPr lang="zh-CN" altLang="en-US" dirty="0"/>
              <a:t> </a:t>
            </a:r>
            <a:r>
              <a:rPr lang="en-US" altLang="zh-CN" dirty="0"/>
              <a:t>based</a:t>
            </a:r>
            <a:r>
              <a:rPr lang="zh-CN" altLang="en-US" dirty="0"/>
              <a:t> </a:t>
            </a:r>
            <a:r>
              <a:rPr lang="en-US" altLang="zh-CN" dirty="0"/>
              <a:t>on</a:t>
            </a:r>
            <a:r>
              <a:rPr lang="zh-CN" altLang="en-US" dirty="0"/>
              <a:t> </a:t>
            </a:r>
            <a:r>
              <a:rPr lang="en-US" altLang="zh-CN" dirty="0"/>
              <a:t>a</a:t>
            </a:r>
            <a:r>
              <a:rPr lang="zh-CN" altLang="en-US" dirty="0"/>
              <a:t> </a:t>
            </a:r>
            <a:r>
              <a:rPr lang="en-US" altLang="zh-CN" dirty="0"/>
              <a:t>given</a:t>
            </a:r>
            <a:r>
              <a:rPr lang="zh-CN" altLang="en-US" dirty="0"/>
              <a:t> </a:t>
            </a:r>
            <a:r>
              <a:rPr lang="en-US" altLang="zh-CN" dirty="0"/>
              <a:t>dataset,</a:t>
            </a:r>
            <a:r>
              <a:rPr lang="zh-CN" altLang="en-US" dirty="0"/>
              <a:t> </a:t>
            </a:r>
            <a:r>
              <a:rPr lang="en-US" altLang="zh-CN" dirty="0"/>
              <a:t>where</a:t>
            </a:r>
            <a:r>
              <a:rPr lang="zh-CN" altLang="en-US" dirty="0"/>
              <a:t> </a:t>
            </a:r>
            <a:r>
              <a:rPr lang="en-US" altLang="zh-CN" dirty="0"/>
              <a:t>we</a:t>
            </a:r>
            <a:r>
              <a:rPr lang="zh-CN" altLang="en-US" dirty="0"/>
              <a:t> </a:t>
            </a:r>
            <a:r>
              <a:rPr lang="en-US" altLang="zh-CN" dirty="0"/>
              <a:t>set</a:t>
            </a:r>
            <a:r>
              <a:rPr lang="zh-CN" altLang="en-US" dirty="0"/>
              <a:t> </a:t>
            </a:r>
            <a:r>
              <a:rPr lang="en-US" altLang="zh-CN" dirty="0"/>
              <a:t>the</a:t>
            </a:r>
            <a:r>
              <a:rPr lang="zh-CN" altLang="en-US" dirty="0"/>
              <a:t> </a:t>
            </a:r>
            <a:r>
              <a:rPr lang="en-US" altLang="zh-CN" dirty="0"/>
              <a:t>features</a:t>
            </a:r>
            <a:r>
              <a:rPr lang="zh-CN" altLang="en-US" dirty="0"/>
              <a:t> </a:t>
            </a:r>
            <a:r>
              <a:rPr lang="en-US" altLang="zh-CN" dirty="0"/>
              <a:t>of</a:t>
            </a:r>
            <a:r>
              <a:rPr lang="zh-CN" altLang="en-US" dirty="0"/>
              <a:t>  </a:t>
            </a:r>
            <a:r>
              <a:rPr lang="en-US" altLang="zh-CN" dirty="0"/>
              <a:t>samples</a:t>
            </a:r>
            <a:r>
              <a:rPr lang="zh-CN" altLang="en-US" dirty="0"/>
              <a:t> </a:t>
            </a:r>
            <a:r>
              <a:rPr lang="en-US" altLang="zh-CN" dirty="0"/>
              <a:t>as</a:t>
            </a:r>
            <a:r>
              <a:rPr lang="zh-CN" altLang="en-US" dirty="0"/>
              <a:t> </a:t>
            </a:r>
            <a:r>
              <a:rPr lang="en-US" altLang="zh-CN" dirty="0"/>
              <a:t>the</a:t>
            </a:r>
            <a:r>
              <a:rPr lang="zh-CN" altLang="en-US" dirty="0"/>
              <a:t> </a:t>
            </a:r>
            <a:r>
              <a:rPr lang="en-US" altLang="zh-CN" dirty="0"/>
              <a:t>context</a:t>
            </a:r>
            <a:r>
              <a:rPr lang="zh-CN" altLang="en-US" dirty="0"/>
              <a:t> </a:t>
            </a:r>
            <a:r>
              <a:rPr lang="en-US" altLang="zh-CN" dirty="0"/>
              <a:t>X,</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context</a:t>
            </a:r>
            <a:r>
              <a:rPr lang="zh-CN" altLang="en-US" dirty="0"/>
              <a:t> </a:t>
            </a:r>
            <a:r>
              <a:rPr lang="en-US" altLang="zh-CN" dirty="0"/>
              <a:t>X,</a:t>
            </a:r>
            <a:r>
              <a:rPr lang="zh-CN" altLang="en-US" dirty="0"/>
              <a:t> </a:t>
            </a:r>
            <a:r>
              <a:rPr lang="en-US" altLang="zh-CN" dirty="0"/>
              <a:t>the</a:t>
            </a:r>
            <a:r>
              <a:rPr lang="zh-CN" altLang="en-US" dirty="0"/>
              <a:t> </a:t>
            </a:r>
            <a:r>
              <a:rPr lang="en-US" altLang="zh-CN" dirty="0"/>
              <a:t>classifier</a:t>
            </a:r>
            <a:r>
              <a:rPr lang="zh-CN" altLang="en-US" dirty="0"/>
              <a:t> </a:t>
            </a:r>
            <a:r>
              <a:rPr lang="en-US" altLang="zh-CN" dirty="0"/>
              <a:t>will</a:t>
            </a:r>
            <a:r>
              <a:rPr lang="zh-CN" altLang="en-US" dirty="0"/>
              <a:t> </a:t>
            </a:r>
            <a:r>
              <a:rPr lang="en-US" altLang="zh-CN" dirty="0"/>
              <a:t>predict</a:t>
            </a:r>
            <a:r>
              <a:rPr lang="zh-CN" altLang="en-US" dirty="0"/>
              <a:t> </a:t>
            </a:r>
            <a:r>
              <a:rPr lang="en-US" altLang="zh-CN" dirty="0"/>
              <a:t>the</a:t>
            </a:r>
            <a:r>
              <a:rPr lang="zh-CN" altLang="en-US" dirty="0"/>
              <a:t> </a:t>
            </a:r>
            <a:r>
              <a:rPr lang="en-US" altLang="zh-CN" dirty="0"/>
              <a:t>label</a:t>
            </a:r>
            <a:r>
              <a:rPr lang="zh-CN" altLang="en-US" dirty="0"/>
              <a:t> </a:t>
            </a:r>
            <a:r>
              <a:rPr lang="en-US" altLang="zh-CN" dirty="0"/>
              <a:t>of</a:t>
            </a:r>
            <a:r>
              <a:rPr lang="zh-CN" altLang="en-US" dirty="0"/>
              <a:t> </a:t>
            </a:r>
            <a:r>
              <a:rPr lang="en-US" altLang="zh-CN" dirty="0"/>
              <a:t>each</a:t>
            </a:r>
            <a:r>
              <a:rPr lang="zh-CN" altLang="en-US" dirty="0"/>
              <a:t> </a:t>
            </a:r>
            <a:r>
              <a:rPr lang="en-US" altLang="zh-CN" dirty="0"/>
              <a:t>sample,</a:t>
            </a:r>
            <a:r>
              <a:rPr lang="zh-CN" altLang="en-US" dirty="0"/>
              <a:t> </a:t>
            </a:r>
            <a:r>
              <a:rPr lang="en-US" altLang="zh-CN" dirty="0"/>
              <a:t>and</a:t>
            </a:r>
            <a:r>
              <a:rPr lang="zh-CN" altLang="en-US" dirty="0"/>
              <a:t> </a:t>
            </a:r>
            <a:r>
              <a:rPr lang="en-US" altLang="zh-CN" dirty="0"/>
              <a:t>we</a:t>
            </a:r>
            <a:r>
              <a:rPr lang="zh-CN" altLang="en-US" dirty="0"/>
              <a:t> </a:t>
            </a:r>
            <a:r>
              <a:rPr lang="en-US" altLang="zh-CN" dirty="0"/>
              <a:t>set</a:t>
            </a:r>
            <a:r>
              <a:rPr lang="zh-CN" altLang="en-US" dirty="0"/>
              <a:t> </a:t>
            </a:r>
            <a:r>
              <a:rPr lang="en-US" altLang="zh-CN" dirty="0"/>
              <a:t>the</a:t>
            </a:r>
            <a:r>
              <a:rPr lang="zh-CN" altLang="en-US" dirty="0"/>
              <a:t> </a:t>
            </a:r>
            <a:r>
              <a:rPr lang="en-US" altLang="zh-CN" dirty="0"/>
              <a:t>predicted</a:t>
            </a:r>
            <a:r>
              <a:rPr lang="zh-CN" altLang="en-US" dirty="0"/>
              <a:t> </a:t>
            </a:r>
            <a:r>
              <a:rPr lang="en-US" altLang="zh-CN" dirty="0"/>
              <a:t>label</a:t>
            </a:r>
            <a:r>
              <a:rPr lang="zh-CN" altLang="en-US" dirty="0"/>
              <a:t> </a:t>
            </a:r>
            <a:r>
              <a:rPr lang="en-US" altLang="zh-CN" dirty="0"/>
              <a:t>as</a:t>
            </a:r>
            <a:r>
              <a:rPr lang="zh-CN" altLang="en-US" dirty="0"/>
              <a:t> </a:t>
            </a:r>
            <a:r>
              <a:rPr lang="en-US" altLang="zh-CN" dirty="0"/>
              <a:t>the</a:t>
            </a:r>
            <a:r>
              <a:rPr lang="zh-CN" altLang="en-US" dirty="0"/>
              <a:t> </a:t>
            </a:r>
            <a:r>
              <a:rPr lang="en-US" altLang="zh-CN" dirty="0"/>
              <a:t>action</a:t>
            </a:r>
            <a:r>
              <a:rPr lang="zh-CN" altLang="en-US" dirty="0"/>
              <a:t> </a:t>
            </a:r>
            <a:r>
              <a:rPr lang="en-US" altLang="zh-CN" dirty="0"/>
              <a:t>induced</a:t>
            </a:r>
            <a:r>
              <a:rPr lang="zh-CN" altLang="en-US" dirty="0"/>
              <a:t> </a:t>
            </a:r>
            <a:r>
              <a:rPr lang="en-US" altLang="zh-CN" dirty="0"/>
              <a:t>by</a:t>
            </a:r>
            <a:r>
              <a:rPr lang="zh-CN" altLang="en-US" dirty="0"/>
              <a:t> </a:t>
            </a:r>
            <a:r>
              <a:rPr lang="en-US" altLang="zh-CN" dirty="0"/>
              <a:t>the</a:t>
            </a:r>
            <a:r>
              <a:rPr lang="zh-CN" altLang="en-US" dirty="0"/>
              <a:t> </a:t>
            </a:r>
            <a:r>
              <a:rPr lang="en-US" altLang="zh-CN" dirty="0"/>
              <a:t>classifier</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context</a:t>
            </a:r>
            <a:r>
              <a:rPr lang="zh-CN" altLang="en-US" dirty="0"/>
              <a:t> </a:t>
            </a:r>
            <a:r>
              <a:rPr lang="en-US" altLang="zh-CN" dirty="0"/>
              <a:t>X.</a:t>
            </a:r>
            <a:r>
              <a:rPr lang="zh-CN" altLang="en-US" dirty="0"/>
              <a:t> </a:t>
            </a:r>
            <a:r>
              <a:rPr lang="en-US" altLang="zh-CN" dirty="0"/>
              <a:t>Finally,</a:t>
            </a:r>
            <a:r>
              <a:rPr lang="zh-CN" altLang="en-US" dirty="0"/>
              <a:t> </a:t>
            </a:r>
            <a:r>
              <a:rPr lang="en-US" altLang="zh-CN" dirty="0"/>
              <a:t>we</a:t>
            </a:r>
            <a:r>
              <a:rPr lang="zh-CN" altLang="en-US" dirty="0"/>
              <a:t> </a:t>
            </a:r>
            <a:r>
              <a:rPr lang="en-US" altLang="zh-CN" dirty="0"/>
              <a:t>define</a:t>
            </a:r>
            <a:r>
              <a:rPr lang="zh-CN" altLang="en-US" dirty="0"/>
              <a:t> </a:t>
            </a:r>
            <a:r>
              <a:rPr lang="en-US" altLang="zh-CN" dirty="0"/>
              <a:t>the</a:t>
            </a:r>
            <a:r>
              <a:rPr lang="zh-CN" altLang="en-US" dirty="0"/>
              <a:t> </a:t>
            </a:r>
            <a:r>
              <a:rPr lang="en-US" altLang="zh-CN" dirty="0"/>
              <a:t>feedback</a:t>
            </a:r>
            <a:r>
              <a:rPr lang="zh-CN" altLang="en-US" dirty="0"/>
              <a:t> </a:t>
            </a:r>
            <a:r>
              <a:rPr lang="en-US" altLang="zh-CN" dirty="0"/>
              <a:t>function</a:t>
            </a:r>
            <a:r>
              <a:rPr lang="zh-CN" altLang="en-US" dirty="0"/>
              <a:t> </a:t>
            </a:r>
            <a:r>
              <a:rPr lang="en-US" altLang="zh-CN" dirty="0"/>
              <a:t>as</a:t>
            </a:r>
            <a:r>
              <a:rPr lang="zh-CN" altLang="en-US" dirty="0"/>
              <a:t> </a:t>
            </a:r>
            <a:r>
              <a:rPr lang="en-US" altLang="zh-CN" dirty="0"/>
              <a:t>whether</a:t>
            </a:r>
            <a:r>
              <a:rPr lang="zh-CN" altLang="en-US" dirty="0"/>
              <a:t> </a:t>
            </a:r>
            <a:r>
              <a:rPr lang="en-US" altLang="zh-CN" dirty="0"/>
              <a:t>the</a:t>
            </a:r>
            <a:r>
              <a:rPr lang="zh-CN" altLang="en-US" dirty="0"/>
              <a:t> </a:t>
            </a:r>
            <a:r>
              <a:rPr lang="en-US" altLang="zh-CN" dirty="0"/>
              <a:t>predicted</a:t>
            </a:r>
            <a:r>
              <a:rPr lang="zh-CN" altLang="en-US" dirty="0"/>
              <a:t> </a:t>
            </a:r>
            <a:r>
              <a:rPr lang="en-US" altLang="zh-CN" dirty="0"/>
              <a:t>label</a:t>
            </a:r>
            <a:r>
              <a:rPr lang="zh-CN" altLang="en-US" dirty="0"/>
              <a:t> </a:t>
            </a:r>
            <a:r>
              <a:rPr lang="en-US" altLang="zh-CN" dirty="0"/>
              <a:t>is</a:t>
            </a:r>
            <a:r>
              <a:rPr lang="zh-CN" altLang="en-US" dirty="0"/>
              <a:t> </a:t>
            </a:r>
            <a:r>
              <a:rPr lang="en-US" altLang="zh-CN" dirty="0"/>
              <a:t>the</a:t>
            </a:r>
            <a:r>
              <a:rPr lang="zh-CN" altLang="en-US" dirty="0"/>
              <a:t> </a:t>
            </a:r>
            <a:r>
              <a:rPr lang="en-US" altLang="zh-CN" dirty="0"/>
              <a:t>same</a:t>
            </a:r>
            <a:r>
              <a:rPr lang="zh-CN" altLang="en-US" dirty="0"/>
              <a:t> </a:t>
            </a:r>
            <a:r>
              <a:rPr lang="en-US" altLang="zh-CN" dirty="0"/>
              <a:t>as</a:t>
            </a:r>
            <a:r>
              <a:rPr lang="zh-CN" altLang="en-US" dirty="0"/>
              <a:t> </a:t>
            </a:r>
            <a:r>
              <a:rPr lang="en-US" altLang="zh-CN" dirty="0"/>
              <a:t>the</a:t>
            </a:r>
            <a:r>
              <a:rPr lang="zh-CN" altLang="en-US" dirty="0"/>
              <a:t> </a:t>
            </a:r>
            <a:r>
              <a:rPr lang="en-US" altLang="zh-CN" dirty="0"/>
              <a:t>true</a:t>
            </a:r>
            <a:r>
              <a:rPr lang="zh-CN" altLang="en-US" dirty="0"/>
              <a:t> </a:t>
            </a:r>
            <a:r>
              <a:rPr lang="en-US" altLang="zh-CN" dirty="0"/>
              <a:t>label.</a:t>
            </a:r>
          </a:p>
          <a:p>
            <a:endParaRPr lang="en-US" dirty="0"/>
          </a:p>
          <a:p>
            <a:r>
              <a:rPr lang="en-US" altLang="zh-CN" dirty="0"/>
              <a:t>Hence,</a:t>
            </a:r>
            <a:r>
              <a:rPr lang="zh-CN" altLang="en-US" dirty="0"/>
              <a:t> </a:t>
            </a:r>
            <a:r>
              <a:rPr lang="en-US" altLang="zh-CN" dirty="0"/>
              <a:t>with</a:t>
            </a:r>
            <a:r>
              <a:rPr lang="zh-CN" altLang="en-US" dirty="0"/>
              <a:t> </a:t>
            </a:r>
            <a:r>
              <a:rPr lang="en-US" altLang="zh-CN" dirty="0"/>
              <a:t>any</a:t>
            </a:r>
            <a:r>
              <a:rPr lang="zh-CN" altLang="en-US" dirty="0"/>
              <a:t> </a:t>
            </a:r>
            <a:r>
              <a:rPr lang="en-US" altLang="zh-CN" dirty="0"/>
              <a:t>dataset,</a:t>
            </a:r>
            <a:r>
              <a:rPr lang="zh-CN" altLang="en-US" dirty="0"/>
              <a:t> </a:t>
            </a:r>
            <a:r>
              <a:rPr lang="en-US" altLang="zh-CN" dirty="0"/>
              <a:t>the</a:t>
            </a:r>
            <a:r>
              <a:rPr lang="zh-CN" altLang="en-US" dirty="0"/>
              <a:t> </a:t>
            </a:r>
            <a:r>
              <a:rPr lang="en-US" altLang="zh-CN" dirty="0"/>
              <a:t>evaluation</a:t>
            </a:r>
            <a:r>
              <a:rPr lang="zh-CN" altLang="en-US" dirty="0"/>
              <a:t> </a:t>
            </a:r>
            <a:r>
              <a:rPr lang="en-US" altLang="zh-CN" dirty="0"/>
              <a:t>of</a:t>
            </a:r>
            <a:r>
              <a:rPr lang="zh-CN" altLang="en-US" dirty="0"/>
              <a:t> </a:t>
            </a:r>
            <a:r>
              <a:rPr lang="en-US" altLang="zh-CN" dirty="0"/>
              <a:t>a</a:t>
            </a:r>
            <a:r>
              <a:rPr lang="zh-CN" altLang="en-US" dirty="0"/>
              <a:t> </a:t>
            </a:r>
            <a:r>
              <a:rPr lang="en-US" altLang="zh-CN" dirty="0"/>
              <a:t>classifier</a:t>
            </a:r>
            <a:r>
              <a:rPr lang="zh-CN" altLang="en-US" dirty="0"/>
              <a:t> </a:t>
            </a:r>
            <a:r>
              <a:rPr lang="en-US" altLang="zh-CN" dirty="0"/>
              <a:t>accuracy</a:t>
            </a:r>
            <a:r>
              <a:rPr lang="zh-CN" altLang="en-US" dirty="0"/>
              <a:t> </a:t>
            </a:r>
            <a:r>
              <a:rPr lang="en-US" altLang="zh-CN" dirty="0"/>
              <a:t>is</a:t>
            </a:r>
            <a:r>
              <a:rPr lang="zh-CN" altLang="en-US" dirty="0"/>
              <a:t> </a:t>
            </a:r>
            <a:r>
              <a:rPr lang="en-US" altLang="zh-CN" dirty="0"/>
              <a:t>equivalent</a:t>
            </a:r>
            <a:r>
              <a:rPr lang="zh-CN" altLang="en-US" dirty="0"/>
              <a:t> </a:t>
            </a:r>
            <a:r>
              <a:rPr lang="en-US" altLang="zh-CN" dirty="0"/>
              <a:t>to</a:t>
            </a:r>
            <a:r>
              <a:rPr lang="zh-CN" altLang="en-US" dirty="0"/>
              <a:t> </a:t>
            </a:r>
            <a:r>
              <a:rPr lang="en-US" altLang="zh-CN" dirty="0"/>
              <a:t>the</a:t>
            </a:r>
            <a:r>
              <a:rPr lang="zh-CN" altLang="en-US" dirty="0"/>
              <a:t> </a:t>
            </a:r>
            <a:r>
              <a:rPr lang="en-US" altLang="zh-CN" dirty="0"/>
              <a:t>evaluation</a:t>
            </a:r>
            <a:r>
              <a:rPr lang="zh-CN" altLang="en-US" dirty="0"/>
              <a:t> </a:t>
            </a:r>
            <a:r>
              <a:rPr lang="en-US" altLang="zh-CN" dirty="0"/>
              <a:t>of</a:t>
            </a:r>
            <a:r>
              <a:rPr lang="zh-CN" altLang="en-US" dirty="0"/>
              <a:t> </a:t>
            </a:r>
            <a:r>
              <a:rPr lang="en-US" altLang="zh-CN" dirty="0"/>
              <a:t>a</a:t>
            </a:r>
            <a:r>
              <a:rPr lang="zh-CN" altLang="en-US" dirty="0"/>
              <a:t> </a:t>
            </a:r>
            <a:r>
              <a:rPr lang="en-US" altLang="zh-CN" dirty="0"/>
              <a:t>new</a:t>
            </a:r>
            <a:r>
              <a:rPr lang="zh-CN" altLang="en-US" dirty="0"/>
              <a:t> </a:t>
            </a:r>
            <a:r>
              <a:rPr lang="en-US" altLang="zh-CN" dirty="0"/>
              <a:t>policy.</a:t>
            </a:r>
            <a:endParaRPr lang="en-US" dirty="0"/>
          </a:p>
        </p:txBody>
      </p:sp>
      <p:sp>
        <p:nvSpPr>
          <p:cNvPr id="4" name="Slide Number Placeholder 3"/>
          <p:cNvSpPr>
            <a:spLocks noGrp="1"/>
          </p:cNvSpPr>
          <p:nvPr>
            <p:ph type="sldNum" sz="quarter" idx="5"/>
          </p:nvPr>
        </p:nvSpPr>
        <p:spPr/>
        <p:txBody>
          <a:bodyPr/>
          <a:lstStyle/>
          <a:p>
            <a:fld id="{DD7ABDAF-8F53-401B-A31E-6D87F78FC7CB}" type="slidenum">
              <a:rPr lang="zh-CN" altLang="en-US" smtClean="0"/>
              <a:t>167</a:t>
            </a:fld>
            <a:endParaRPr lang="zh-CN" altLang="en-US"/>
          </a:p>
        </p:txBody>
      </p:sp>
    </p:spTree>
    <p:extLst>
      <p:ext uri="{BB962C8B-B14F-4D97-AF65-F5344CB8AC3E}">
        <p14:creationId xmlns:p14="http://schemas.microsoft.com/office/powerpoint/2010/main" val="147170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Under above assumptions,</a:t>
            </a:r>
            <a:r>
              <a:rPr lang="en-US" altLang="zh-CN" baseline="0" dirty="0"/>
              <a:t> we will first introduce the matching method for causal inference next.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39</a:t>
            </a:fld>
            <a:endParaRPr lang="zh-CN" altLang="en-US"/>
          </a:p>
        </p:txBody>
      </p:sp>
    </p:spTree>
    <p:extLst>
      <p:ext uri="{BB962C8B-B14F-4D97-AF65-F5344CB8AC3E}">
        <p14:creationId xmlns:p14="http://schemas.microsoft.com/office/powerpoint/2010/main" val="3572361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168</a:t>
            </a:fld>
            <a:endParaRPr lang="zh-CN" altLang="en-US"/>
          </a:p>
        </p:txBody>
      </p:sp>
    </p:spTree>
    <p:extLst>
      <p:ext uri="{BB962C8B-B14F-4D97-AF65-F5344CB8AC3E}">
        <p14:creationId xmlns:p14="http://schemas.microsoft.com/office/powerpoint/2010/main" val="12455198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part, we will introduce</a:t>
            </a:r>
            <a:r>
              <a:rPr lang="en-US" altLang="zh-CN" baseline="0" dirty="0"/>
              <a:t> a open dataset and baselines for causation based machine learning.</a:t>
            </a:r>
          </a:p>
          <a:p>
            <a:r>
              <a:rPr lang="en-US" altLang="zh-CN" baseline="0" dirty="0"/>
              <a:t>Comparing with previous </a:t>
            </a:r>
            <a:r>
              <a:rPr lang="en-US" altLang="zh-CN" baseline="0" dirty="0" err="1"/>
              <a:t>iid</a:t>
            </a:r>
            <a:r>
              <a:rPr lang="en-US" altLang="zh-CN" baseline="0" dirty="0"/>
              <a:t> dataset, we construct a non-</a:t>
            </a:r>
            <a:r>
              <a:rPr lang="en-US" altLang="zh-CN" baseline="0" dirty="0" err="1"/>
              <a:t>iid</a:t>
            </a:r>
            <a:r>
              <a:rPr lang="en-US" altLang="zh-CN" baseline="0" dirty="0"/>
              <a:t> dataset, towards non-</a:t>
            </a:r>
            <a:r>
              <a:rPr lang="en-US" altLang="zh-CN" baseline="0" dirty="0" err="1"/>
              <a:t>iid</a:t>
            </a:r>
            <a:r>
              <a:rPr lang="en-US" altLang="zh-CN" baseline="0" dirty="0"/>
              <a:t> image classification.</a:t>
            </a:r>
          </a:p>
          <a:p>
            <a:endParaRPr lang="en-US" altLang="zh-CN" baseline="0" dirty="0"/>
          </a:p>
          <a:p>
            <a:r>
              <a:rPr lang="en-US" altLang="zh-CN" baseline="0" dirty="0"/>
              <a:t>For example,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174</a:t>
            </a:fld>
            <a:endParaRPr lang="zh-CN" altLang="en-US"/>
          </a:p>
        </p:txBody>
      </p:sp>
    </p:spTree>
    <p:extLst>
      <p:ext uri="{BB962C8B-B14F-4D97-AF65-F5344CB8AC3E}">
        <p14:creationId xmlns:p14="http://schemas.microsoft.com/office/powerpoint/2010/main" val="3362633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measure the distribution shift between training and testing dataset, we propose a metric,</a:t>
            </a:r>
            <a:r>
              <a:rPr lang="en-US" altLang="zh-CN" baseline="0" dirty="0"/>
              <a:t> the Non-IID index, we called as NI for shortly.</a:t>
            </a:r>
          </a:p>
          <a:p>
            <a:r>
              <a:rPr lang="en-US" altLang="zh-CN" baseline="0" dirty="0"/>
              <a:t>The Non-</a:t>
            </a:r>
            <a:r>
              <a:rPr lang="en-US" altLang="zh-CN" baseline="0" dirty="0" err="1"/>
              <a:t>iid</a:t>
            </a:r>
            <a:r>
              <a:rPr lang="en-US" altLang="zh-CN" baseline="0" dirty="0"/>
              <a:t> index is defined as the degree of distribution shift between training data and testing data.</a:t>
            </a:r>
          </a:p>
          <a:p>
            <a:r>
              <a:rPr lang="en-US" altLang="zh-CN" baseline="0" dirty="0"/>
              <a:t>Where the Numerator (</a:t>
            </a:r>
            <a:r>
              <a:rPr lang="zh-CN" altLang="en-US" baseline="0" dirty="0"/>
              <a:t>分子</a:t>
            </a:r>
            <a:r>
              <a:rPr lang="en-US" altLang="zh-CN" baseline="0" dirty="0"/>
              <a:t>) part refers to the distribution shift on the extracted features between training and testing. Here, we only consider the first moment of those features.</a:t>
            </a:r>
          </a:p>
          <a:p>
            <a:r>
              <a:rPr lang="en-US" altLang="zh-CN" baseline="0" dirty="0"/>
              <a:t>The Denominator part is for normalization.</a:t>
            </a:r>
          </a:p>
          <a:p>
            <a:endParaRPr lang="en-US" altLang="zh-CN" baseline="0" dirty="0"/>
          </a:p>
          <a:p>
            <a:r>
              <a:rPr lang="en-US" altLang="zh-CN" baseline="0" dirty="0"/>
              <a:t>To demonstrate the existence of Non </a:t>
            </a:r>
            <a:r>
              <a:rPr lang="en-US" altLang="zh-CN" baseline="0" dirty="0" err="1"/>
              <a:t>iidness</a:t>
            </a:r>
            <a:r>
              <a:rPr lang="en-US" altLang="zh-CN" baseline="0" dirty="0"/>
              <a:t> and the effective of our proposed NI metric, we construct a sub dataset, which is consisted of 10 subclasses from </a:t>
            </a:r>
            <a:r>
              <a:rPr lang="en-US" altLang="zh-CN" baseline="0" dirty="0" err="1"/>
              <a:t>ImageNet</a:t>
            </a:r>
            <a:r>
              <a:rPr lang="en-US" altLang="zh-CN" baseline="0" dirty="0"/>
              <a:t>. </a:t>
            </a:r>
          </a:p>
          <a:p>
            <a:r>
              <a:rPr lang="en-US" altLang="zh-CN" baseline="0" dirty="0"/>
              <a:t>Specially, we construct a training and testing data for each class and employ a basic CNN algorithm for image classification. Here, we demonstrate the results in this figure, where the blue bar means the distribution shift between training and testing data, described by our NI metric, the orange line means the predictive error of the CNN algorithm in each class. </a:t>
            </a:r>
          </a:p>
          <a:p>
            <a:r>
              <a:rPr lang="en-US" altLang="zh-CN" baseline="0" dirty="0"/>
              <a:t>From the bar, we can obtain that, the distribution shift or the NI is ubiquitous in image classification problem. </a:t>
            </a:r>
          </a:p>
          <a:p>
            <a:r>
              <a:rPr lang="en-US" altLang="zh-CN" baseline="0" dirty="0"/>
              <a:t>Moreover, we can find that there is a strong correlation between our NI metric and the testing error, as increasing of the NI value between training and testing, the performance of a traditional predictive algorithm would become worse and worse.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176</a:t>
            </a:fld>
            <a:endParaRPr lang="zh-CN" altLang="en-US"/>
          </a:p>
        </p:txBody>
      </p:sp>
    </p:spTree>
    <p:extLst>
      <p:ext uri="{BB962C8B-B14F-4D97-AF65-F5344CB8AC3E}">
        <p14:creationId xmlns:p14="http://schemas.microsoft.com/office/powerpoint/2010/main" val="34581393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many classical</a:t>
            </a:r>
            <a:r>
              <a:rPr lang="en-US" altLang="zh-CN" baseline="0" dirty="0"/>
              <a:t> image datasets for image classification, such as …, but they are not designed for Non-</a:t>
            </a:r>
            <a:r>
              <a:rPr lang="en-US" altLang="zh-CN" baseline="0" dirty="0" err="1"/>
              <a:t>iid</a:t>
            </a:r>
            <a:r>
              <a:rPr lang="en-US" altLang="zh-CN" baseline="0" dirty="0"/>
              <a:t> image classification.</a:t>
            </a:r>
          </a:p>
          <a:p>
            <a:r>
              <a:rPr lang="en-US" altLang="zh-CN" baseline="0" dirty="0"/>
              <a:t>But when we apply our NI value to describe the Non-</a:t>
            </a:r>
            <a:r>
              <a:rPr lang="en-US" altLang="zh-CN" baseline="0" dirty="0" err="1"/>
              <a:t>iid</a:t>
            </a:r>
            <a:r>
              <a:rPr lang="en-US" altLang="zh-CN" baseline="0" dirty="0"/>
              <a:t> index between training and testing data in each class on these dataset, we find that their NI value is not approximately to zero, which means the non-</a:t>
            </a:r>
            <a:r>
              <a:rPr lang="en-US" altLang="zh-CN" baseline="0" dirty="0" err="1"/>
              <a:t>iid</a:t>
            </a:r>
            <a:r>
              <a:rPr lang="en-US" altLang="zh-CN" baseline="0" dirty="0"/>
              <a:t> scenario is ubiquitous in these datasets.</a:t>
            </a:r>
          </a:p>
          <a:p>
            <a:endParaRPr lang="en-US" altLang="zh-CN" baseline="0" dirty="0"/>
          </a:p>
          <a:p>
            <a:r>
              <a:rPr lang="en-US" altLang="zh-CN" baseline="0" dirty="0"/>
              <a:t>However, the NI value on these datasets are very small, for example, the average NI on </a:t>
            </a:r>
            <a:r>
              <a:rPr lang="en-US" altLang="zh-CN" baseline="0" dirty="0" err="1"/>
              <a:t>ImageNet</a:t>
            </a:r>
            <a:r>
              <a:rPr lang="en-US" altLang="zh-CN" baseline="0" dirty="0"/>
              <a:t> is about 2.7. </a:t>
            </a:r>
          </a:p>
          <a:p>
            <a:r>
              <a:rPr lang="en-US" altLang="zh-CN" baseline="0" dirty="0"/>
              <a:t>Furthermore, the NI value of those datasets are not controllable.</a:t>
            </a:r>
          </a:p>
          <a:p>
            <a:endParaRPr lang="en-US" altLang="zh-CN" baseline="0" dirty="0"/>
          </a:p>
          <a:p>
            <a:r>
              <a:rPr lang="en-US" altLang="zh-CN" baseline="0" dirty="0"/>
              <a:t>Therefore, </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177</a:t>
            </a:fld>
            <a:endParaRPr lang="zh-CN" altLang="en-US"/>
          </a:p>
        </p:txBody>
      </p:sp>
    </p:spTree>
    <p:extLst>
      <p:ext uri="{BB962C8B-B14F-4D97-AF65-F5344CB8AC3E}">
        <p14:creationId xmlns:p14="http://schemas.microsoft.com/office/powerpoint/2010/main" val="30963821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we mutually construct a Non-</a:t>
            </a:r>
            <a:r>
              <a:rPr lang="en-US" altLang="zh-CN" dirty="0" err="1"/>
              <a:t>iid</a:t>
            </a:r>
            <a:r>
              <a:rPr lang="en-US" altLang="zh-CN" baseline="0" dirty="0"/>
              <a:t> image dataset, we called as NICO, targeting on the non-</a:t>
            </a:r>
            <a:r>
              <a:rPr lang="en-US" altLang="zh-CN" baseline="0" dirty="0" err="1"/>
              <a:t>iid</a:t>
            </a:r>
            <a:r>
              <a:rPr lang="en-US" altLang="zh-CN" baseline="0" dirty="0"/>
              <a:t> image classification.</a:t>
            </a:r>
          </a:p>
          <a:p>
            <a:r>
              <a:rPr lang="en-US" altLang="zh-CN" baseline="0" dirty="0"/>
              <a:t>where we utilize the object label and contextual label for data construction. </a:t>
            </a:r>
          </a:p>
          <a:p>
            <a:r>
              <a:rPr lang="en-US" altLang="zh-CN" baseline="0" dirty="0"/>
              <a:t>Specifically, for each class, we firstly select a object as the class label, for example, the dog, then we select different contextual labels to generate non-</a:t>
            </a:r>
            <a:r>
              <a:rPr lang="en-US" altLang="zh-CN" baseline="0" dirty="0" err="1"/>
              <a:t>iid</a:t>
            </a:r>
            <a:r>
              <a:rPr lang="en-US" altLang="zh-CN" baseline="0" dirty="0"/>
              <a:t> scenario, for example, the grass and water.</a:t>
            </a:r>
          </a:p>
          <a:p>
            <a:r>
              <a:rPr lang="en-US" altLang="zh-CN" baseline="0" dirty="0"/>
              <a:t>The contextual labels naturally generate the non-</a:t>
            </a:r>
            <a:r>
              <a:rPr lang="en-US" altLang="zh-CN" baseline="0" dirty="0" err="1"/>
              <a:t>iid</a:t>
            </a:r>
            <a:r>
              <a:rPr lang="en-US" altLang="zh-CN" baseline="0" dirty="0"/>
              <a:t> scenario, you know, if training data is from the dog on the grass, but the testing data is from the dog in the water, it’s a classical non-</a:t>
            </a:r>
            <a:r>
              <a:rPr lang="en-US" altLang="zh-CN" baseline="0" dirty="0" err="1"/>
              <a:t>iid</a:t>
            </a:r>
            <a:r>
              <a:rPr lang="en-US" altLang="zh-CN" baseline="0" dirty="0"/>
              <a:t> setting.</a:t>
            </a:r>
          </a:p>
          <a:p>
            <a:endParaRPr lang="en-US" altLang="zh-CN" baseline="0" dirty="0"/>
          </a:p>
          <a:p>
            <a:r>
              <a:rPr lang="en-US" altLang="zh-CN" baseline="0" dirty="0"/>
              <a:t>Here, we demonstrate the structure of our NICO dataset, </a:t>
            </a:r>
          </a:p>
          <a:p>
            <a:r>
              <a:rPr lang="en-US" altLang="zh-CN" baseline="0" dirty="0"/>
              <a:t>To make sure the diversity and meaningful of our dataset, for each class, we selected the top 10 co-occurred context label.</a:t>
            </a:r>
          </a:p>
          <a:p>
            <a:r>
              <a:rPr lang="en-US" altLang="zh-CN" baseline="0" dirty="0"/>
              <a:t>And there exist overlap on the contexts among different classes.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178</a:t>
            </a:fld>
            <a:endParaRPr lang="zh-CN" altLang="en-US"/>
          </a:p>
        </p:txBody>
      </p:sp>
    </p:spTree>
    <p:extLst>
      <p:ext uri="{BB962C8B-B14F-4D97-AF65-F5344CB8AC3E}">
        <p14:creationId xmlns:p14="http://schemas.microsoft.com/office/powerpoint/2010/main" val="26457547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demonstrate the statistic of our NICO dataset.</a:t>
            </a:r>
            <a:r>
              <a:rPr lang="en-US" altLang="zh-CN" baseline="0" dirty="0"/>
              <a:t> For each class, we have about thousands images, which are sufficient for some basic neural networks, for example CNN.</a:t>
            </a:r>
          </a:p>
          <a:p>
            <a:r>
              <a:rPr lang="en-US" altLang="zh-CN" baseline="0" dirty="0"/>
              <a:t>We also demonstrate the samples with contexts in our NICO datasets.</a:t>
            </a:r>
          </a:p>
          <a:p>
            <a:r>
              <a:rPr lang="en-US" altLang="zh-CN" baseline="0" dirty="0"/>
              <a:t>For example, for the class of dog, we have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179</a:t>
            </a:fld>
            <a:endParaRPr lang="zh-CN" altLang="en-US"/>
          </a:p>
        </p:txBody>
      </p:sp>
    </p:spTree>
    <p:extLst>
      <p:ext uri="{BB962C8B-B14F-4D97-AF65-F5344CB8AC3E}">
        <p14:creationId xmlns:p14="http://schemas.microsoft.com/office/powerpoint/2010/main" val="28916546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a:t>
            </a:r>
            <a:r>
              <a:rPr lang="en-US" altLang="zh-CN" baseline="0" dirty="0"/>
              <a:t> how to control NI value on our NICO dataset for non-</a:t>
            </a:r>
            <a:r>
              <a:rPr lang="en-US" altLang="zh-CN" baseline="0" dirty="0" err="1"/>
              <a:t>iid</a:t>
            </a:r>
            <a:r>
              <a:rPr lang="en-US" altLang="zh-CN" baseline="0" dirty="0"/>
              <a:t> image classification.</a:t>
            </a:r>
          </a:p>
          <a:p>
            <a:r>
              <a:rPr lang="en-US" altLang="zh-CN" baseline="0" dirty="0"/>
              <a:t>By controlling the number of contexts and the number of sample in each context, we propose three ways to control the NI value, including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180</a:t>
            </a:fld>
            <a:endParaRPr lang="zh-CN" altLang="en-US"/>
          </a:p>
        </p:txBody>
      </p:sp>
    </p:spTree>
    <p:extLst>
      <p:ext uri="{BB962C8B-B14F-4D97-AF65-F5344CB8AC3E}">
        <p14:creationId xmlns:p14="http://schemas.microsoft.com/office/powerpoint/2010/main" val="296801594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introduce the minimum bias</a:t>
            </a:r>
            <a:r>
              <a:rPr lang="en-US" altLang="zh-CN" baseline="0" dirty="0"/>
              <a:t> method</a:t>
            </a:r>
            <a:r>
              <a:rPr lang="en-US" altLang="zh-CN" dirty="0"/>
              <a:t>.</a:t>
            </a:r>
          </a:p>
          <a:p>
            <a:r>
              <a:rPr lang="en-US" altLang="zh-CN" dirty="0"/>
              <a:t>In this setting, we </a:t>
            </a:r>
            <a:r>
              <a:rPr lang="en-US" altLang="zh-CN" baseline="0" dirty="0"/>
              <a:t>randomly sample  8000 samples for training and 2000 sample for testing in each superclass, and calculate their average NI value as follows. Since the training and testing are randomly sampled, they should be a nearly </a:t>
            </a:r>
            <a:r>
              <a:rPr lang="en-US" altLang="zh-CN" baseline="0" dirty="0" err="1"/>
              <a:t>iid</a:t>
            </a:r>
            <a:r>
              <a:rPr lang="en-US" altLang="zh-CN" baseline="0" dirty="0"/>
              <a:t> scenario, and their NI value should be zero, but we find that, the average NI for animal class is 3.85, and 3.2 for vehicle superclass. This is because of the rich contextual information. You know, in our dataset, each image has a class label and a contextual label.</a:t>
            </a:r>
          </a:p>
          <a:p>
            <a:endParaRPr lang="en-US" altLang="zh-CN" baseline="0" dirty="0"/>
          </a:p>
          <a:p>
            <a:r>
              <a:rPr lang="en-US" altLang="zh-CN" baseline="0" dirty="0"/>
              <a:t>By comparing with the </a:t>
            </a:r>
            <a:r>
              <a:rPr lang="en-US" altLang="zh-CN" baseline="0" dirty="0" err="1"/>
              <a:t>ImageNet</a:t>
            </a:r>
            <a:r>
              <a:rPr lang="en-US" altLang="zh-CN" baseline="0" dirty="0"/>
              <a:t> dataset, our NICO dataset is more biased, or with higher average NI value. Based on our training data, we learn a basic </a:t>
            </a:r>
            <a:r>
              <a:rPr lang="en-US" altLang="zh-CN" baseline="0" dirty="0" err="1"/>
              <a:t>ConvNet</a:t>
            </a:r>
            <a:r>
              <a:rPr lang="en-US" altLang="zh-CN" baseline="0" dirty="0"/>
              <a:t> model for prediction, we find that the accuracy on testing data is not so good, only 49.6 percent for animal super class and 63 percent for vehicle superclass.</a:t>
            </a:r>
          </a:p>
          <a:p>
            <a:endParaRPr lang="en-US" altLang="zh-CN" baseline="0" dirty="0"/>
          </a:p>
          <a:p>
            <a:r>
              <a:rPr lang="en-US" altLang="zh-CN" baseline="0" dirty="0"/>
              <a:t>Overall, our NICO dataset is more biased or Non-</a:t>
            </a:r>
            <a:r>
              <a:rPr lang="en-US" altLang="zh-CN" baseline="0" dirty="0" err="1"/>
              <a:t>iidness</a:t>
            </a:r>
            <a:r>
              <a:rPr lang="en-US" altLang="zh-CN" baseline="0" dirty="0"/>
              <a:t>, is more challenging for image classification.</a:t>
            </a:r>
          </a:p>
          <a:p>
            <a:endParaRPr lang="en-US" altLang="zh-CN" baseline="0"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181</a:t>
            </a:fld>
            <a:endParaRPr lang="zh-CN" altLang="en-US"/>
          </a:p>
        </p:txBody>
      </p:sp>
    </p:spTree>
    <p:extLst>
      <p:ext uri="{BB962C8B-B14F-4D97-AF65-F5344CB8AC3E}">
        <p14:creationId xmlns:p14="http://schemas.microsoft.com/office/powerpoint/2010/main" val="102382042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a:t>
            </a:r>
            <a:r>
              <a:rPr lang="en-US" altLang="zh-CN" baseline="0" dirty="0"/>
              <a:t> how to control the NI value by proportional bias.</a:t>
            </a:r>
          </a:p>
          <a:p>
            <a:r>
              <a:rPr lang="en-US" altLang="zh-CN" baseline="0" dirty="0"/>
              <a:t>In this setting, for each class, we use all contexts for both training and testing, but the percentage or the number of each context is different in the training and testing dataset.</a:t>
            </a:r>
          </a:p>
          <a:p>
            <a:r>
              <a:rPr lang="en-US" altLang="zh-CN" baseline="0" dirty="0"/>
              <a:t>In both training and testing dataset, we pick one context as dominate context and other contexts</a:t>
            </a:r>
            <a:r>
              <a:rPr lang="zh-CN" altLang="en-US" baseline="0" dirty="0"/>
              <a:t> </a:t>
            </a:r>
            <a:r>
              <a:rPr lang="en-US" altLang="zh-CN" baseline="0" dirty="0"/>
              <a:t>as</a:t>
            </a:r>
            <a:r>
              <a:rPr lang="zh-CN" altLang="en-US" baseline="0" dirty="0"/>
              <a:t> </a:t>
            </a:r>
            <a:r>
              <a:rPr lang="en-US" altLang="zh-CN" baseline="0" dirty="0"/>
              <a:t>minor</a:t>
            </a:r>
            <a:r>
              <a:rPr lang="zh-CN" altLang="en-US" baseline="0" dirty="0"/>
              <a:t> </a:t>
            </a:r>
            <a:r>
              <a:rPr lang="en-US" altLang="zh-CN" baseline="0" dirty="0"/>
              <a:t>context,</a:t>
            </a:r>
            <a:r>
              <a:rPr lang="zh-CN" altLang="en-US" baseline="0" dirty="0"/>
              <a:t> </a:t>
            </a:r>
            <a:r>
              <a:rPr lang="en-US" altLang="zh-CN" baseline="0" dirty="0"/>
              <a:t>and</a:t>
            </a:r>
            <a:r>
              <a:rPr lang="zh-CN" altLang="en-US" baseline="0" dirty="0"/>
              <a:t> </a:t>
            </a:r>
            <a:r>
              <a:rPr lang="en-US" altLang="zh-CN" baseline="0" dirty="0"/>
              <a:t>they have the same percentage. </a:t>
            </a:r>
          </a:p>
          <a:p>
            <a:r>
              <a:rPr lang="en-US" altLang="zh-CN" baseline="0" dirty="0"/>
              <a:t>For example, in the dog class, we choose the context at home as the dominate context, if its percentage in our data is 55%, then the percentage of each other context is 5 percent.</a:t>
            </a:r>
          </a:p>
          <a:p>
            <a:r>
              <a:rPr lang="en-US" altLang="zh-CN" baseline="0" dirty="0"/>
              <a:t>Here, we define the dominate ration of a dataset as the percentage of dominate context over the percentage of the minor context. In this example, its dominate ratio is 55 over 5 equals 11.</a:t>
            </a:r>
          </a:p>
          <a:p>
            <a:endParaRPr lang="en-US" altLang="zh-CN" baseline="0" dirty="0"/>
          </a:p>
          <a:p>
            <a:r>
              <a:rPr lang="en-US" altLang="zh-CN" baseline="0" dirty="0"/>
              <a:t>In this way, we can generate the Non-</a:t>
            </a:r>
            <a:r>
              <a:rPr lang="en-US" altLang="zh-CN" baseline="0" dirty="0" err="1"/>
              <a:t>iid</a:t>
            </a:r>
            <a:r>
              <a:rPr lang="en-US" altLang="zh-CN" baseline="0" dirty="0"/>
              <a:t> scenario by changing dominate ration in training and testing data. And we demonstrate the NI value if we set the dominate ratio on testing data as 1, but varying different dominate ration on training data. </a:t>
            </a:r>
          </a:p>
          <a:p>
            <a:r>
              <a:rPr lang="en-US" altLang="zh-CN" baseline="0" dirty="0"/>
              <a:t>From the result we find that, as increasing of the dominate ratio on training data, the NI value become bigger and bigger. Hence, we can control the NI value in our dataset by changing the dominate ratio on training and testing</a:t>
            </a:r>
            <a:r>
              <a:rPr lang="zh-CN" altLang="en-US" baseline="0" dirty="0"/>
              <a:t> </a:t>
            </a:r>
            <a:r>
              <a:rPr lang="en-US" altLang="zh-CN" baseline="0" dirty="0"/>
              <a:t>data.</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182</a:t>
            </a:fld>
            <a:endParaRPr lang="zh-CN" altLang="en-US"/>
          </a:p>
        </p:txBody>
      </p:sp>
    </p:spTree>
    <p:extLst>
      <p:ext uri="{BB962C8B-B14F-4D97-AF65-F5344CB8AC3E}">
        <p14:creationId xmlns:p14="http://schemas.microsoft.com/office/powerpoint/2010/main" val="381149860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way</a:t>
            </a:r>
            <a:r>
              <a:rPr lang="en-US" altLang="zh-CN" baseline="0" dirty="0"/>
              <a:t> to control NI value in our NICO dataset is by compositional bias.</a:t>
            </a:r>
          </a:p>
          <a:p>
            <a:r>
              <a:rPr lang="en-US" altLang="zh-CN" baseline="0" dirty="0"/>
              <a:t>The composition bias is induced by the observed contexts are different between training and texting, including two settings, one is moderate setting, where the observed contexts between training and testing has overlap. Specifically, in testing data, we observed all 10 contexts for each class, but only observed a part of contexts</a:t>
            </a:r>
            <a:r>
              <a:rPr lang="zh-CN" altLang="en-US" baseline="0" dirty="0"/>
              <a:t> </a:t>
            </a:r>
            <a:r>
              <a:rPr lang="en-US" altLang="zh-CN" baseline="0" dirty="0"/>
              <a:t>in</a:t>
            </a:r>
            <a:r>
              <a:rPr lang="zh-CN" altLang="en-US" baseline="0" dirty="0"/>
              <a:t> </a:t>
            </a:r>
            <a:r>
              <a:rPr lang="en-US" altLang="zh-CN" baseline="0" dirty="0"/>
              <a:t>training. By changing the context we observed in the training, we can control the NI value between training and testing.</a:t>
            </a:r>
            <a:r>
              <a:rPr lang="zh-CN" altLang="en-US" baseline="0" dirty="0"/>
              <a:t> </a:t>
            </a:r>
            <a:r>
              <a:rPr lang="en-US" altLang="zh-CN" baseline="0" dirty="0"/>
              <a:t>And from our experimental results, we find that as decreasing of the number of observed contexts in training data, the NI value become bigger and bigger.</a:t>
            </a:r>
          </a:p>
          <a:p>
            <a:endParaRPr lang="en-US" altLang="zh-CN" baseline="0" dirty="0"/>
          </a:p>
          <a:p>
            <a:r>
              <a:rPr lang="en-US" altLang="zh-CN" baseline="0" dirty="0"/>
              <a:t>The another setting is Radical setting, where the observed context between training and testing has no overlap. Specifically, we let the observed context in training is the first five context, and last five contexts are observed in testing. Moreover, we involved the p</a:t>
            </a:r>
            <a:r>
              <a:rPr lang="en-US" altLang="zh-CN" dirty="0"/>
              <a:t>roportional bias on training data in</a:t>
            </a:r>
            <a:r>
              <a:rPr lang="en-US" altLang="zh-CN" baseline="0" dirty="0"/>
              <a:t> this setting. </a:t>
            </a:r>
            <a:r>
              <a:rPr lang="en-US" altLang="zh-CN" dirty="0"/>
              <a:t>From the results,</a:t>
            </a:r>
            <a:r>
              <a:rPr lang="en-US" altLang="zh-CN" baseline="0" dirty="0"/>
              <a:t> we find that the NI value in this setting is increased as the increasing of the dominate ration in training data.</a:t>
            </a:r>
          </a:p>
          <a:p>
            <a:endParaRPr lang="en-US" altLang="zh-CN" baseline="0" dirty="0"/>
          </a:p>
          <a:p>
            <a:r>
              <a:rPr lang="en-US" altLang="zh-CN" baseline="0" dirty="0"/>
              <a:t>Between these two settings, we find that the lowest NI value in the radical setting is bigger that the largest one in the moderate setting.</a:t>
            </a:r>
          </a:p>
          <a:p>
            <a:endParaRPr lang="en-US" altLang="zh-CN" baseline="0" dirty="0"/>
          </a:p>
          <a:p>
            <a:r>
              <a:rPr lang="en-US" altLang="zh-CN" baseline="0" dirty="0"/>
              <a:t>Therefore,</a:t>
            </a:r>
            <a:r>
              <a:rPr lang="zh-CN" altLang="en-US" baseline="0" dirty="0"/>
              <a:t> </a:t>
            </a:r>
            <a:r>
              <a:rPr lang="en-US" altLang="zh-CN" baseline="0" dirty="0"/>
              <a:t>with</a:t>
            </a:r>
            <a:r>
              <a:rPr lang="zh-CN" altLang="en-US" baseline="0" dirty="0"/>
              <a:t> </a:t>
            </a:r>
            <a:r>
              <a:rPr lang="en-US" altLang="zh-CN" baseline="0" dirty="0"/>
              <a:t>compositional</a:t>
            </a:r>
            <a:r>
              <a:rPr lang="zh-CN" altLang="en-US" baseline="0" dirty="0"/>
              <a:t> </a:t>
            </a:r>
            <a:r>
              <a:rPr lang="en-US" altLang="zh-CN" baseline="0" dirty="0"/>
              <a:t>bias,</a:t>
            </a:r>
            <a:r>
              <a:rPr lang="zh-CN" altLang="en-US" baseline="0" dirty="0"/>
              <a:t> </a:t>
            </a:r>
            <a:r>
              <a:rPr lang="en-US" altLang="zh-CN" baseline="0" dirty="0"/>
              <a:t>we</a:t>
            </a:r>
            <a:r>
              <a:rPr lang="zh-CN" altLang="en-US" baseline="0" dirty="0"/>
              <a:t> </a:t>
            </a:r>
            <a:r>
              <a:rPr lang="en-US" altLang="zh-CN" baseline="0" dirty="0"/>
              <a:t>could</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make</a:t>
            </a:r>
            <a:r>
              <a:rPr lang="zh-CN" altLang="en-US" baseline="0" dirty="0"/>
              <a:t> </a:t>
            </a:r>
            <a:r>
              <a:rPr lang="en-US" altLang="zh-CN" baseline="0" dirty="0"/>
              <a:t>large</a:t>
            </a:r>
            <a:r>
              <a:rPr lang="zh-CN" altLang="en-US" baseline="0" dirty="0"/>
              <a:t> </a:t>
            </a:r>
            <a:r>
              <a:rPr lang="en-US" altLang="zh-CN" baseline="0" dirty="0"/>
              <a:t>NI</a:t>
            </a:r>
            <a:r>
              <a:rPr lang="zh-CN" altLang="en-US" baseline="0" dirty="0"/>
              <a:t> </a:t>
            </a:r>
            <a:r>
              <a:rPr lang="en-US" altLang="zh-CN" baseline="0" dirty="0"/>
              <a:t>by</a:t>
            </a:r>
            <a:r>
              <a:rPr lang="zh-CN" altLang="en-US" baseline="0" dirty="0"/>
              <a:t> </a:t>
            </a:r>
            <a:r>
              <a:rPr lang="en-US" altLang="zh-CN" baseline="0" dirty="0"/>
              <a:t>combing</a:t>
            </a:r>
            <a:r>
              <a:rPr lang="zh-CN" altLang="en-US" baseline="0" dirty="0"/>
              <a:t> </a:t>
            </a:r>
            <a:r>
              <a:rPr lang="en-US" altLang="zh-CN" baseline="0" dirty="0"/>
              <a:t>the</a:t>
            </a:r>
            <a:r>
              <a:rPr lang="zh-CN" altLang="en-US" baseline="0" dirty="0"/>
              <a:t> </a:t>
            </a:r>
            <a:r>
              <a:rPr lang="en-US" altLang="zh-CN" baseline="0" dirty="0"/>
              <a:t>compositional</a:t>
            </a:r>
            <a:r>
              <a:rPr lang="zh-CN" altLang="en-US" baseline="0" dirty="0"/>
              <a:t> </a:t>
            </a:r>
            <a:r>
              <a:rPr lang="en-US" altLang="zh-CN" baseline="0" dirty="0"/>
              <a:t>bias</a:t>
            </a:r>
            <a:r>
              <a:rPr lang="zh-CN" altLang="en-US" baseline="0" dirty="0"/>
              <a:t> </a:t>
            </a:r>
            <a:r>
              <a:rPr lang="en-US" altLang="zh-CN" baseline="0" dirty="0"/>
              <a:t>and</a:t>
            </a:r>
            <a:r>
              <a:rPr lang="zh-CN" altLang="en-US" baseline="0" dirty="0"/>
              <a:t> </a:t>
            </a:r>
            <a:r>
              <a:rPr lang="en-US" altLang="zh-CN" baseline="0" dirty="0"/>
              <a:t>the</a:t>
            </a:r>
            <a:r>
              <a:rPr lang="zh-CN" altLang="en-US" baseline="0" dirty="0"/>
              <a:t> </a:t>
            </a:r>
            <a:r>
              <a:rPr lang="en-US" altLang="zh-CN" baseline="0" dirty="0"/>
              <a:t>proportional</a:t>
            </a:r>
            <a:r>
              <a:rPr lang="zh-CN" altLang="en-US" baseline="0" dirty="0"/>
              <a:t> </a:t>
            </a:r>
            <a:r>
              <a:rPr lang="en-US" altLang="zh-CN" baseline="0" dirty="0"/>
              <a:t>bias</a:t>
            </a:r>
            <a:r>
              <a:rPr lang="zh-CN" altLang="en-US" baseline="0" dirty="0"/>
              <a:t> </a:t>
            </a:r>
            <a:r>
              <a:rPr lang="en-US" altLang="zh-CN" baseline="0" dirty="0"/>
              <a:t>methods.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184</a:t>
            </a:fld>
            <a:endParaRPr lang="zh-CN" altLang="en-US"/>
          </a:p>
        </p:txBody>
      </p:sp>
    </p:spTree>
    <p:extLst>
      <p:ext uri="{BB962C8B-B14F-4D97-AF65-F5344CB8AC3E}">
        <p14:creationId xmlns:p14="http://schemas.microsoft.com/office/powerpoint/2010/main" val="291078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observational data, we have units from both treated and control, but their confounders</a:t>
            </a:r>
            <a:r>
              <a:rPr lang="en-US" altLang="zh-CN" baseline="0" dirty="0"/>
              <a:t>’ distribution might be different, leading to we cannot estimate the causal effect by directly comparing their average outcome.</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40</a:t>
            </a:fld>
            <a:endParaRPr lang="zh-CN" altLang="en-US"/>
          </a:p>
        </p:txBody>
      </p:sp>
    </p:spTree>
    <p:extLst>
      <p:ext uri="{BB962C8B-B14F-4D97-AF65-F5344CB8AC3E}">
        <p14:creationId xmlns:p14="http://schemas.microsoft.com/office/powerpoint/2010/main" val="162945643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introduce</a:t>
            </a:r>
            <a:r>
              <a:rPr lang="en-US" altLang="zh-CN" baseline="0" dirty="0"/>
              <a:t> the adversarial bias method.</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185</a:t>
            </a:fld>
            <a:endParaRPr lang="zh-CN" altLang="en-US"/>
          </a:p>
        </p:txBody>
      </p:sp>
    </p:spTree>
    <p:extLst>
      <p:ext uri="{BB962C8B-B14F-4D97-AF65-F5344CB8AC3E}">
        <p14:creationId xmlns:p14="http://schemas.microsoft.com/office/powerpoint/2010/main" val="83923250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give a summary</a:t>
            </a:r>
            <a:r>
              <a:rPr lang="en-US" altLang="zh-CN" baseline="0" dirty="0"/>
              <a:t> of</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ness</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datasets.</a:t>
            </a:r>
          </a:p>
          <a:p>
            <a:r>
              <a:rPr lang="en-US" altLang="zh-CN" baseline="0" dirty="0"/>
              <a:t>To</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we</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including…</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demonstrate</a:t>
            </a:r>
            <a:r>
              <a:rPr lang="zh-CN" altLang="en-US" baseline="0" dirty="0"/>
              <a:t> </a:t>
            </a:r>
            <a:r>
              <a:rPr lang="en-US" altLang="zh-CN" baseline="0" dirty="0"/>
              <a:t>the</a:t>
            </a:r>
            <a:r>
              <a:rPr lang="zh-CN" altLang="en-US" baseline="0" dirty="0"/>
              <a:t> </a:t>
            </a:r>
            <a:r>
              <a:rPr lang="en-US" altLang="zh-CN" baseline="0" dirty="0"/>
              <a:t>range</a:t>
            </a:r>
            <a:r>
              <a:rPr lang="zh-CN" altLang="en-US" baseline="0" dirty="0"/>
              <a:t> </a:t>
            </a:r>
            <a:r>
              <a:rPr lang="en-US" altLang="zh-CN" baseline="0" dirty="0"/>
              <a:t>of</a:t>
            </a:r>
            <a:r>
              <a:rPr lang="zh-CN" altLang="en-US" baseline="0" dirty="0"/>
              <a:t> </a:t>
            </a:r>
            <a:r>
              <a:rPr lang="en-US" altLang="zh-CN" baseline="0" dirty="0"/>
              <a:t>their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figure.</a:t>
            </a:r>
          </a:p>
          <a:p>
            <a:endParaRPr lang="en-US" altLang="zh-CN" baseline="0" dirty="0"/>
          </a:p>
          <a:p>
            <a:r>
              <a:rPr lang="en-US" altLang="zh-CN" baseline="0" dirty="0"/>
              <a:t>From this figure we find that the NI value in ImageNet is too small and cannot be controlled,</a:t>
            </a:r>
            <a:r>
              <a:rPr lang="zh-CN" altLang="en-US" baseline="0" dirty="0"/>
              <a:t> </a:t>
            </a:r>
            <a:r>
              <a:rPr lang="en-US" altLang="zh-CN" baseline="0" dirty="0"/>
              <a:t>since</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is</a:t>
            </a:r>
            <a:r>
              <a:rPr lang="zh-CN" altLang="en-US" baseline="0" dirty="0"/>
              <a:t> </a:t>
            </a:r>
            <a:r>
              <a:rPr lang="en-US" altLang="zh-CN" baseline="0" dirty="0"/>
              <a:t>not</a:t>
            </a:r>
            <a:r>
              <a:rPr lang="zh-CN" altLang="en-US" baseline="0" dirty="0"/>
              <a:t> </a:t>
            </a:r>
            <a:r>
              <a:rPr lang="en-US" altLang="zh-CN" baseline="0" dirty="0"/>
              <a:t>designed</a:t>
            </a:r>
            <a:r>
              <a:rPr lang="zh-CN" altLang="en-US" baseline="0" dirty="0"/>
              <a:t> </a:t>
            </a:r>
            <a:r>
              <a:rPr lang="en-US" altLang="zh-CN" baseline="0" dirty="0"/>
              <a:t>for</a:t>
            </a:r>
            <a:r>
              <a:rPr lang="zh-CN" altLang="en-US" baseline="0" dirty="0"/>
              <a:t> </a:t>
            </a:r>
            <a:r>
              <a:rPr lang="en-US" altLang="zh-CN" baseline="0" dirty="0"/>
              <a:t>Non-</a:t>
            </a:r>
            <a:r>
              <a:rPr lang="en-US" altLang="zh-CN" baseline="0" dirty="0" err="1"/>
              <a:t>iid</a:t>
            </a:r>
            <a:r>
              <a:rPr lang="zh-CN" altLang="en-US" baseline="0" dirty="0"/>
              <a:t> </a:t>
            </a:r>
            <a:r>
              <a:rPr lang="en-US" altLang="zh-CN" baseline="0" dirty="0"/>
              <a:t>image</a:t>
            </a:r>
            <a:r>
              <a:rPr lang="zh-CN" altLang="en-US" baseline="0" dirty="0"/>
              <a:t> </a:t>
            </a:r>
            <a:r>
              <a:rPr lang="en-US" altLang="zh-CN" baseline="0" dirty="0"/>
              <a:t>classification. Based</a:t>
            </a:r>
            <a:r>
              <a:rPr lang="zh-CN" altLang="en-US" baseline="0" dirty="0"/>
              <a:t> </a:t>
            </a:r>
            <a:r>
              <a:rPr lang="en-US" altLang="zh-CN" baseline="0" dirty="0"/>
              <a:t>on</a:t>
            </a:r>
            <a:r>
              <a:rPr lang="zh-CN" altLang="en-US" baseline="0" dirty="0"/>
              <a:t> </a:t>
            </a:r>
            <a:r>
              <a:rPr lang="en-US" altLang="zh-CN" baseline="0" dirty="0"/>
              <a:t>our</a:t>
            </a:r>
            <a:r>
              <a:rPr lang="zh-CN" altLang="en-US" baseline="0" dirty="0"/>
              <a:t> </a:t>
            </a:r>
            <a:r>
              <a:rPr lang="en-US" altLang="zh-CN" baseline="0" dirty="0"/>
              <a:t>Nico</a:t>
            </a:r>
            <a:r>
              <a:rPr lang="zh-CN" altLang="en-US" baseline="0" dirty="0"/>
              <a:t> </a:t>
            </a:r>
            <a:r>
              <a:rPr lang="en-US" altLang="zh-CN" baseline="0" dirty="0"/>
              <a:t>dataset,</a:t>
            </a:r>
            <a:r>
              <a:rPr lang="zh-CN" altLang="en-US" baseline="0" dirty="0"/>
              <a:t> </a:t>
            </a:r>
            <a:r>
              <a:rPr lang="en-US" altLang="zh-CN" baseline="0" dirty="0"/>
              <a:t>our</a:t>
            </a:r>
            <a:r>
              <a:rPr lang="zh-CN" altLang="en-US" baseline="0" dirty="0"/>
              <a:t> </a:t>
            </a:r>
            <a:r>
              <a:rPr lang="en-US" altLang="zh-CN" baseline="0" dirty="0"/>
              <a:t>proposed</a:t>
            </a:r>
            <a:r>
              <a:rPr lang="zh-CN" altLang="en-US" baseline="0" dirty="0"/>
              <a:t> </a:t>
            </a:r>
            <a:r>
              <a:rPr lang="en-US" altLang="zh-CN" baseline="0" dirty="0"/>
              <a:t>three</a:t>
            </a:r>
            <a:r>
              <a:rPr lang="zh-CN" altLang="en-US" baseline="0" dirty="0"/>
              <a:t> </a:t>
            </a:r>
            <a:r>
              <a:rPr lang="en-US" altLang="zh-CN" baseline="0" dirty="0"/>
              <a:t>ways</a:t>
            </a:r>
            <a:r>
              <a:rPr lang="zh-CN" altLang="en-US" baseline="0" dirty="0"/>
              <a:t> </a:t>
            </a:r>
            <a:r>
              <a:rPr lang="en-US" altLang="zh-CN" baseline="0" dirty="0"/>
              <a:t>can</a:t>
            </a:r>
            <a:r>
              <a:rPr lang="zh-CN" altLang="en-US" baseline="0" dirty="0"/>
              <a:t> </a:t>
            </a:r>
            <a:r>
              <a:rPr lang="en-US" altLang="zh-CN" baseline="0" dirty="0"/>
              <a:t>control</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and</a:t>
            </a:r>
            <a:r>
              <a:rPr lang="zh-CN" altLang="en-US" baseline="0" dirty="0"/>
              <a:t> </a:t>
            </a:r>
            <a:r>
              <a:rPr lang="en-US" altLang="zh-CN" baseline="0" dirty="0"/>
              <a:t>generate</a:t>
            </a:r>
            <a:r>
              <a:rPr lang="zh-CN" altLang="en-US" baseline="0" dirty="0"/>
              <a:t> </a:t>
            </a:r>
            <a:r>
              <a:rPr lang="en-US" altLang="zh-CN" baseline="0" dirty="0"/>
              <a:t>larger</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than</a:t>
            </a:r>
            <a:r>
              <a:rPr lang="zh-CN" altLang="en-US" baseline="0" dirty="0"/>
              <a:t> </a:t>
            </a:r>
            <a:r>
              <a:rPr lang="en-US" altLang="zh-CN" baseline="0" dirty="0"/>
              <a:t>the</a:t>
            </a:r>
            <a:r>
              <a:rPr lang="zh-CN" altLang="en-US" baseline="0" dirty="0"/>
              <a:t> </a:t>
            </a:r>
            <a:r>
              <a:rPr lang="en-US" altLang="zh-CN" baseline="0" dirty="0"/>
              <a:t>ImageNet.</a:t>
            </a:r>
            <a:r>
              <a:rPr lang="zh-CN" altLang="en-US" baseline="0" dirty="0"/>
              <a:t> </a:t>
            </a:r>
            <a:r>
              <a:rPr lang="en-US" altLang="zh-CN" baseline="0" dirty="0"/>
              <a:t>And</a:t>
            </a:r>
            <a:r>
              <a:rPr lang="zh-CN" altLang="en-US" baseline="0" dirty="0"/>
              <a:t> </a:t>
            </a:r>
            <a:r>
              <a:rPr lang="en-US" altLang="zh-CN" baseline="0" dirty="0"/>
              <a:t>as</a:t>
            </a:r>
            <a:r>
              <a:rPr lang="zh-CN" altLang="en-US" baseline="0" dirty="0"/>
              <a:t> </a:t>
            </a:r>
            <a:r>
              <a:rPr lang="en-US" altLang="zh-CN" baseline="0" dirty="0"/>
              <a:t>we</a:t>
            </a:r>
            <a:r>
              <a:rPr lang="zh-CN" altLang="en-US" baseline="0" dirty="0"/>
              <a:t> </a:t>
            </a:r>
            <a:r>
              <a:rPr lang="en-US" altLang="zh-CN" baseline="0" dirty="0"/>
              <a:t>change</a:t>
            </a:r>
            <a:r>
              <a:rPr lang="zh-CN" altLang="en-US" baseline="0" dirty="0"/>
              <a:t> </a:t>
            </a:r>
            <a:r>
              <a:rPr lang="en-US" altLang="zh-CN" baseline="0" dirty="0"/>
              <a:t>the</a:t>
            </a:r>
            <a:r>
              <a:rPr lang="zh-CN" altLang="en-US" baseline="0" dirty="0"/>
              <a:t> </a:t>
            </a:r>
            <a:r>
              <a:rPr lang="en-US" altLang="zh-CN" baseline="0" dirty="0"/>
              <a:t>controllable</a:t>
            </a:r>
            <a:r>
              <a:rPr lang="zh-CN" altLang="en-US" baseline="0" dirty="0"/>
              <a:t> </a:t>
            </a:r>
            <a:r>
              <a:rPr lang="en-US" altLang="zh-CN" baseline="0" dirty="0"/>
              <a:t>way,</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make</a:t>
            </a:r>
            <a:r>
              <a:rPr lang="zh-CN" altLang="en-US" baseline="0" dirty="0"/>
              <a:t> </a:t>
            </a:r>
            <a:r>
              <a:rPr lang="en-US" altLang="zh-CN" baseline="0" dirty="0"/>
              <a:t>the</a:t>
            </a:r>
            <a:r>
              <a:rPr lang="zh-CN" altLang="en-US" baseline="0" dirty="0"/>
              <a:t> </a:t>
            </a:r>
            <a:r>
              <a:rPr lang="en-US" altLang="zh-CN" baseline="0" dirty="0"/>
              <a:t>NI</a:t>
            </a:r>
            <a:r>
              <a:rPr lang="zh-CN" altLang="en-US" baseline="0" dirty="0"/>
              <a:t> </a:t>
            </a:r>
            <a:r>
              <a:rPr lang="en-US" altLang="zh-CN" baseline="0" dirty="0"/>
              <a:t>value</a:t>
            </a:r>
            <a:r>
              <a:rPr lang="zh-CN" altLang="en-US" baseline="0" dirty="0"/>
              <a:t> </a:t>
            </a:r>
            <a:r>
              <a:rPr lang="en-US" altLang="zh-CN" baseline="0" dirty="0"/>
              <a:t>increase</a:t>
            </a:r>
            <a:r>
              <a:rPr lang="zh-CN" altLang="en-US" baseline="0" dirty="0"/>
              <a:t> </a:t>
            </a:r>
            <a:r>
              <a:rPr lang="en-US" altLang="zh-CN" baseline="0" dirty="0"/>
              <a:t>from</a:t>
            </a:r>
            <a:r>
              <a:rPr lang="zh-CN" altLang="en-US" baseline="0" dirty="0"/>
              <a:t> </a:t>
            </a:r>
            <a:r>
              <a:rPr lang="en-US" altLang="zh-CN" baseline="0" dirty="0"/>
              <a:t>small</a:t>
            </a:r>
            <a:r>
              <a:rPr lang="zh-CN" altLang="en-US" baseline="0" dirty="0"/>
              <a:t> </a:t>
            </a:r>
            <a:r>
              <a:rPr lang="en-US" altLang="zh-CN" baseline="0" dirty="0"/>
              <a:t>to</a:t>
            </a:r>
            <a:r>
              <a:rPr lang="zh-CN" altLang="en-US" baseline="0" dirty="0"/>
              <a:t> </a:t>
            </a:r>
            <a:r>
              <a:rPr lang="en-US" altLang="zh-CN" baseline="0" dirty="0"/>
              <a:t>large.</a:t>
            </a:r>
          </a:p>
          <a:p>
            <a:endParaRPr lang="en-US" altLang="zh-CN" baseline="0" dirty="0"/>
          </a:p>
          <a:p>
            <a:r>
              <a:rPr lang="en-US" altLang="zh-CN" baseline="0" dirty="0"/>
              <a:t>By controlling the NI value in data, we can generate different settings for Non-</a:t>
            </a:r>
            <a:r>
              <a:rPr lang="en-US" altLang="zh-CN" baseline="0" dirty="0" err="1"/>
              <a:t>iid</a:t>
            </a:r>
            <a:r>
              <a:rPr lang="en-US" altLang="zh-CN" baseline="0" dirty="0"/>
              <a:t> image classification. To address the general non-</a:t>
            </a:r>
            <a:r>
              <a:rPr lang="en-US" altLang="zh-CN" baseline="0" dirty="0" err="1"/>
              <a:t>iid</a:t>
            </a:r>
            <a:r>
              <a:rPr lang="en-US" altLang="zh-CN" baseline="0" dirty="0"/>
              <a:t> image classification, we proposed a simple baseline, the global balancing method.</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186</a:t>
            </a:fld>
            <a:endParaRPr lang="zh-CN" altLang="en-US"/>
          </a:p>
        </p:txBody>
      </p:sp>
    </p:spTree>
    <p:extLst>
      <p:ext uri="{BB962C8B-B14F-4D97-AF65-F5344CB8AC3E}">
        <p14:creationId xmlns:p14="http://schemas.microsoft.com/office/powerpoint/2010/main" val="9260914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give a summary</a:t>
            </a:r>
            <a:r>
              <a:rPr lang="en-US" altLang="zh-CN" baseline="0" dirty="0"/>
              <a:t> on the range of average NI value for different settings that supported in our NICO dataset.</a:t>
            </a:r>
          </a:p>
          <a:p>
            <a:endParaRPr lang="en-US" altLang="zh-CN" baseline="0" dirty="0"/>
          </a:p>
          <a:p>
            <a:r>
              <a:rPr lang="en-US" altLang="zh-CN" baseline="0" dirty="0"/>
              <a:t>From this figure we find that the NI value in </a:t>
            </a:r>
            <a:r>
              <a:rPr lang="en-US" altLang="zh-CN" baseline="0" dirty="0" err="1"/>
              <a:t>ImageNet</a:t>
            </a:r>
            <a:r>
              <a:rPr lang="en-US" altLang="zh-CN" baseline="0" dirty="0"/>
              <a:t> is too small and cannot be controlled. To generate larger and controllable NI, we proposed four ways, including …</a:t>
            </a:r>
          </a:p>
          <a:p>
            <a:r>
              <a:rPr lang="en-US" altLang="zh-CN" baseline="0" dirty="0"/>
              <a:t>From the results, we find that the NI in our data induced by our proposed methods are larger than the NI in </a:t>
            </a:r>
            <a:r>
              <a:rPr lang="en-US" altLang="zh-CN" baseline="0" dirty="0" err="1"/>
              <a:t>imageNet</a:t>
            </a:r>
            <a:r>
              <a:rPr lang="en-US" altLang="zh-CN" baseline="0" dirty="0"/>
              <a:t>, and the NI would be larger and larger as we change the way. Moreover, our proposed method can be used to control the NI value based on our NICO dataset.</a:t>
            </a:r>
          </a:p>
          <a:p>
            <a:endParaRPr lang="en-US" altLang="zh-CN" baseline="0" dirty="0"/>
          </a:p>
          <a:p>
            <a:r>
              <a:rPr lang="en-US" altLang="zh-CN" baseline="0" dirty="0"/>
              <a:t>By controlling the NI value in data, we can generate different settings for Non-</a:t>
            </a:r>
            <a:r>
              <a:rPr lang="en-US" altLang="zh-CN" baseline="0" dirty="0" err="1"/>
              <a:t>iid</a:t>
            </a:r>
            <a:r>
              <a:rPr lang="en-US" altLang="zh-CN" baseline="0" dirty="0"/>
              <a:t> image classification. To address the general non-</a:t>
            </a:r>
            <a:r>
              <a:rPr lang="en-US" altLang="zh-CN" baseline="0" dirty="0" err="1"/>
              <a:t>iid</a:t>
            </a:r>
            <a:r>
              <a:rPr lang="en-US" altLang="zh-CN" baseline="0" dirty="0"/>
              <a:t> image classification, we proposed a simple baseline, the global balancing method.</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187</a:t>
            </a:fld>
            <a:endParaRPr lang="zh-CN" altLang="en-US"/>
          </a:p>
        </p:txBody>
      </p:sp>
    </p:spTree>
    <p:extLst>
      <p:ext uri="{BB962C8B-B14F-4D97-AF65-F5344CB8AC3E}">
        <p14:creationId xmlns:p14="http://schemas.microsoft.com/office/powerpoint/2010/main" val="15238585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introduced before, we can identify</a:t>
            </a:r>
            <a:r>
              <a:rPr lang="en-US" altLang="zh-CN" baseline="0" dirty="0"/>
              <a:t> the causal effect or recover the causation between treatment variables and outcome variable by confounder balancing technique.</a:t>
            </a:r>
          </a:p>
          <a:p>
            <a:endParaRPr lang="en-US" altLang="zh-CN" baseline="0" dirty="0"/>
          </a:p>
          <a:p>
            <a:r>
              <a:rPr lang="en-US" altLang="zh-CN" baseline="0" dirty="0"/>
              <a:t>In this work, by combining the confounder balancing technique and </a:t>
            </a:r>
            <a:r>
              <a:rPr lang="en-US" altLang="zh-CN" baseline="0" dirty="0" err="1"/>
              <a:t>ConvNet</a:t>
            </a:r>
            <a:r>
              <a:rPr lang="en-US" altLang="zh-CN" baseline="0" dirty="0"/>
              <a:t>, we propose a novel CNBB algorithm, </a:t>
            </a:r>
            <a:r>
              <a:rPr lang="en-US" altLang="zh-CN" baseline="0" dirty="0" err="1"/>
              <a:t>CoveNet</a:t>
            </a:r>
            <a:r>
              <a:rPr lang="en-US" altLang="zh-CN" baseline="0" dirty="0"/>
              <a:t> with Batch balancing.</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188</a:t>
            </a:fld>
            <a:endParaRPr lang="zh-CN" altLang="en-US"/>
          </a:p>
        </p:txBody>
      </p:sp>
    </p:spTree>
    <p:extLst>
      <p:ext uri="{BB962C8B-B14F-4D97-AF65-F5344CB8AC3E}">
        <p14:creationId xmlns:p14="http://schemas.microsoft.com/office/powerpoint/2010/main" val="330668751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demonstrate the framework of</a:t>
            </a:r>
            <a:r>
              <a:rPr lang="en-US" altLang="zh-CN" baseline="0" dirty="0"/>
              <a:t> our CNBB algorithm.</a:t>
            </a:r>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189</a:t>
            </a:fld>
            <a:endParaRPr lang="zh-CN" altLang="en-US"/>
          </a:p>
        </p:txBody>
      </p:sp>
    </p:spTree>
    <p:extLst>
      <p:ext uri="{BB962C8B-B14F-4D97-AF65-F5344CB8AC3E}">
        <p14:creationId xmlns:p14="http://schemas.microsoft.com/office/powerpoint/2010/main" val="1052083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Based</a:t>
            </a:r>
            <a:r>
              <a:rPr lang="zh-CN" altLang="en-US" dirty="0"/>
              <a:t> </a:t>
            </a:r>
            <a:r>
              <a:rPr lang="en-US" altLang="zh-CN" dirty="0"/>
              <a:t>on</a:t>
            </a:r>
            <a:r>
              <a:rPr lang="zh-CN" altLang="en-US" dirty="0"/>
              <a:t> </a:t>
            </a:r>
            <a:r>
              <a:rPr lang="en-US" altLang="zh-CN" dirty="0"/>
              <a:t>our</a:t>
            </a:r>
            <a:r>
              <a:rPr lang="zh-CN" altLang="en-US" dirty="0"/>
              <a:t> </a:t>
            </a:r>
            <a:r>
              <a:rPr lang="en-US" altLang="zh-CN" dirty="0"/>
              <a:t>NICO</a:t>
            </a:r>
            <a:r>
              <a:rPr lang="zh-CN" altLang="en-US" dirty="0"/>
              <a:t> </a:t>
            </a:r>
            <a:r>
              <a:rPr lang="en-US" altLang="zh-CN" dirty="0"/>
              <a:t>dataset,</a:t>
            </a:r>
            <a:r>
              <a:rPr lang="zh-CN" altLang="en-US" dirty="0"/>
              <a:t> </a:t>
            </a:r>
            <a:r>
              <a:rPr lang="en-US" altLang="zh-CN" dirty="0"/>
              <a:t>we</a:t>
            </a:r>
            <a:r>
              <a:rPr lang="zh-CN" altLang="en-US" dirty="0"/>
              <a:t> </a:t>
            </a:r>
            <a:r>
              <a:rPr lang="en-US" altLang="zh-CN" dirty="0"/>
              <a:t>use</a:t>
            </a:r>
            <a:r>
              <a:rPr lang="zh-CN" altLang="en-US" dirty="0"/>
              <a:t> </a:t>
            </a:r>
            <a:r>
              <a:rPr lang="en-US" altLang="zh-CN" dirty="0"/>
              <a:t>our</a:t>
            </a:r>
            <a:r>
              <a:rPr lang="zh-CN" altLang="en-US" dirty="0"/>
              <a:t> </a:t>
            </a:r>
            <a:r>
              <a:rPr lang="en-US" altLang="zh-CN" dirty="0"/>
              <a:t>proposed</a:t>
            </a:r>
            <a:r>
              <a:rPr lang="zh-CN" altLang="en-US" dirty="0"/>
              <a:t> </a:t>
            </a:r>
            <a:r>
              <a:rPr lang="en-US" altLang="zh-CN" dirty="0"/>
              <a:t>methods</a:t>
            </a:r>
            <a:r>
              <a:rPr lang="zh-CN" altLang="en-US" dirty="0"/>
              <a:t> </a:t>
            </a:r>
            <a:r>
              <a:rPr lang="en-US" altLang="zh-CN" dirty="0"/>
              <a:t>generate</a:t>
            </a:r>
            <a:r>
              <a:rPr lang="zh-CN" altLang="en-US" dirty="0"/>
              <a:t> </a:t>
            </a:r>
            <a:r>
              <a:rPr lang="en-US" altLang="zh-CN" dirty="0"/>
              <a:t>different</a:t>
            </a:r>
            <a:r>
              <a:rPr lang="zh-CN" altLang="en-US" dirty="0"/>
              <a:t> </a:t>
            </a:r>
            <a:r>
              <a:rPr lang="en-US" altLang="zh-CN" dirty="0"/>
              <a:t>Non-</a:t>
            </a:r>
            <a:r>
              <a:rPr lang="en-US" altLang="zh-CN" dirty="0" err="1"/>
              <a:t>iid</a:t>
            </a:r>
            <a:r>
              <a:rPr lang="zh-CN" altLang="en-US" dirty="0"/>
              <a:t> </a:t>
            </a:r>
            <a:r>
              <a:rPr lang="en-US" altLang="zh-CN" dirty="0" err="1"/>
              <a:t>settting</a:t>
            </a:r>
            <a:r>
              <a:rPr lang="zh-CN" altLang="en-US" dirty="0"/>
              <a:t> </a:t>
            </a:r>
            <a:r>
              <a:rPr lang="en-US" altLang="zh-CN" dirty="0"/>
              <a:t>for</a:t>
            </a:r>
            <a:r>
              <a:rPr lang="zh-CN" altLang="en-US" dirty="0"/>
              <a:t> </a:t>
            </a:r>
            <a:r>
              <a:rPr lang="en-US" altLang="zh-CN" dirty="0"/>
              <a:t>multi-classes</a:t>
            </a:r>
            <a:r>
              <a:rPr lang="zh-CN" altLang="en-US" dirty="0"/>
              <a:t> </a:t>
            </a:r>
            <a:r>
              <a:rPr lang="en-US" altLang="zh-CN" dirty="0"/>
              <a:t>image</a:t>
            </a:r>
            <a:r>
              <a:rPr lang="zh-CN" altLang="en-US" dirty="0"/>
              <a:t> </a:t>
            </a:r>
            <a:r>
              <a:rPr lang="en-US" altLang="zh-CN" dirty="0"/>
              <a:t>classification.</a:t>
            </a:r>
          </a:p>
          <a:p>
            <a:r>
              <a:rPr lang="en-US" altLang="zh-CN" dirty="0"/>
              <a:t>Here,</a:t>
            </a:r>
            <a:r>
              <a:rPr lang="zh-CN" altLang="en-US" dirty="0"/>
              <a:t> </a:t>
            </a:r>
            <a:r>
              <a:rPr lang="en-US" altLang="zh-CN" dirty="0"/>
              <a:t>we</a:t>
            </a:r>
            <a:r>
              <a:rPr lang="zh-CN" altLang="en-US" dirty="0"/>
              <a:t> </a:t>
            </a:r>
            <a:r>
              <a:rPr lang="en-US" altLang="zh-CN" dirty="0"/>
              <a:t>demonstrate</a:t>
            </a:r>
            <a:r>
              <a:rPr lang="zh-CN" altLang="en-US" dirty="0"/>
              <a:t> </a:t>
            </a:r>
            <a:r>
              <a:rPr lang="en-US" altLang="zh-CN" dirty="0"/>
              <a:t>the</a:t>
            </a:r>
            <a:r>
              <a:rPr lang="zh-CN" altLang="en-US" dirty="0"/>
              <a:t> </a:t>
            </a:r>
            <a:r>
              <a:rPr lang="en-US" altLang="zh-CN" dirty="0"/>
              <a:t>experimental</a:t>
            </a:r>
            <a:r>
              <a:rPr lang="zh-CN" altLang="en-US" dirty="0"/>
              <a:t> </a:t>
            </a:r>
            <a:r>
              <a:rPr lang="en-US" altLang="zh-CN" dirty="0"/>
              <a:t>results</a:t>
            </a:r>
            <a:r>
              <a:rPr lang="zh-CN" altLang="en-US" dirty="0"/>
              <a:t> </a:t>
            </a:r>
            <a:r>
              <a:rPr lang="en-US" altLang="zh-CN" dirty="0"/>
              <a:t>by</a:t>
            </a:r>
            <a:r>
              <a:rPr lang="zh-CN" altLang="en-US" dirty="0"/>
              <a:t> </a:t>
            </a:r>
            <a:r>
              <a:rPr lang="en-US" altLang="zh-CN" dirty="0"/>
              <a:t>comparing</a:t>
            </a:r>
            <a:r>
              <a:rPr lang="zh-CN" altLang="en-US" dirty="0"/>
              <a:t> </a:t>
            </a:r>
            <a:r>
              <a:rPr lang="en-US" altLang="zh-CN" dirty="0"/>
              <a:t>our</a:t>
            </a:r>
            <a:r>
              <a:rPr lang="zh-CN" altLang="en-US" dirty="0"/>
              <a:t> </a:t>
            </a:r>
            <a:r>
              <a:rPr lang="en-US" altLang="zh-CN" dirty="0"/>
              <a:t>CNBB</a:t>
            </a:r>
            <a:r>
              <a:rPr lang="zh-CN" altLang="en-US" dirty="0"/>
              <a:t> </a:t>
            </a:r>
            <a:r>
              <a:rPr lang="en-US" altLang="zh-CN" dirty="0"/>
              <a:t>method</a:t>
            </a:r>
            <a:r>
              <a:rPr lang="zh-CN" altLang="en-US" dirty="0"/>
              <a:t> </a:t>
            </a:r>
            <a:r>
              <a:rPr lang="en-US" altLang="zh-CN" dirty="0"/>
              <a:t>with</a:t>
            </a:r>
            <a:r>
              <a:rPr lang="zh-CN" altLang="en-US" dirty="0"/>
              <a:t> </a:t>
            </a:r>
            <a:r>
              <a:rPr lang="en-US" altLang="zh-CN" dirty="0"/>
              <a:t>basic</a:t>
            </a:r>
            <a:r>
              <a:rPr lang="zh-CN" altLang="en-US" dirty="0"/>
              <a:t> </a:t>
            </a:r>
            <a:r>
              <a:rPr lang="en-US" altLang="zh-CN" dirty="0"/>
              <a:t>CNN.</a:t>
            </a:r>
          </a:p>
          <a:p>
            <a:endParaRPr lang="en-US" dirty="0"/>
          </a:p>
          <a:p>
            <a:r>
              <a:rPr lang="en-US" altLang="zh-CN" dirty="0"/>
              <a:t>First,</a:t>
            </a:r>
            <a:r>
              <a:rPr lang="zh-CN" altLang="en-US" dirty="0"/>
              <a:t> </a:t>
            </a:r>
            <a:r>
              <a:rPr lang="en-US" altLang="zh-CN" dirty="0"/>
              <a:t>the</a:t>
            </a:r>
            <a:r>
              <a:rPr lang="zh-CN" altLang="en-US" dirty="0"/>
              <a:t> </a:t>
            </a:r>
            <a:r>
              <a:rPr lang="en-US" altLang="zh-CN" dirty="0"/>
              <a:t>non-</a:t>
            </a:r>
            <a:r>
              <a:rPr lang="en-US" altLang="zh-CN" dirty="0" err="1"/>
              <a:t>iid</a:t>
            </a:r>
            <a:r>
              <a:rPr lang="zh-CN" altLang="en-US" dirty="0"/>
              <a:t> </a:t>
            </a:r>
            <a:r>
              <a:rPr lang="en-US" altLang="zh-CN" dirty="0"/>
              <a:t>setting</a:t>
            </a:r>
            <a:r>
              <a:rPr lang="zh-CN" altLang="en-US" dirty="0"/>
              <a:t> </a:t>
            </a:r>
            <a:r>
              <a:rPr lang="en-US" altLang="zh-CN" dirty="0"/>
              <a:t>is</a:t>
            </a:r>
            <a:r>
              <a:rPr lang="zh-CN" altLang="en-US" dirty="0"/>
              <a:t> </a:t>
            </a:r>
            <a:r>
              <a:rPr lang="en-US" altLang="zh-CN" dirty="0"/>
              <a:t>generated</a:t>
            </a:r>
            <a:r>
              <a:rPr lang="zh-CN" altLang="en-US" dirty="0"/>
              <a:t> </a:t>
            </a:r>
            <a:r>
              <a:rPr lang="en-US" altLang="zh-CN" dirty="0"/>
              <a:t>by</a:t>
            </a:r>
            <a:r>
              <a:rPr lang="zh-CN" altLang="en-US" dirty="0"/>
              <a:t> </a:t>
            </a:r>
            <a:r>
              <a:rPr lang="en-US" altLang="zh-CN" dirty="0"/>
              <a:t>the</a:t>
            </a:r>
            <a:r>
              <a:rPr lang="zh-CN" altLang="en-US" dirty="0"/>
              <a:t> </a:t>
            </a:r>
            <a:r>
              <a:rPr lang="en-US" altLang="zh-CN" dirty="0"/>
              <a:t>minimum</a:t>
            </a:r>
            <a:r>
              <a:rPr lang="zh-CN" altLang="en-US" dirty="0"/>
              <a:t> </a:t>
            </a:r>
            <a:r>
              <a:rPr lang="en-US" altLang="zh-CN" dirty="0"/>
              <a:t>bias,</a:t>
            </a:r>
            <a:r>
              <a:rPr lang="zh-CN" altLang="en-US" dirty="0"/>
              <a:t> </a:t>
            </a:r>
            <a:r>
              <a:rPr lang="en-US" altLang="zh-CN" dirty="0"/>
              <a:t>where</a:t>
            </a:r>
            <a:r>
              <a:rPr lang="zh-CN" altLang="en-US" dirty="0"/>
              <a:t> </a:t>
            </a:r>
            <a:r>
              <a:rPr lang="en-US" altLang="zh-CN" dirty="0"/>
              <a:t>the</a:t>
            </a:r>
            <a:r>
              <a:rPr lang="zh-CN" altLang="en-US" dirty="0"/>
              <a:t> </a:t>
            </a:r>
            <a:r>
              <a:rPr lang="en-US" altLang="zh-CN" dirty="0"/>
              <a:t>training</a:t>
            </a:r>
            <a:r>
              <a:rPr lang="zh-CN" altLang="en-US" dirty="0"/>
              <a:t> </a:t>
            </a:r>
            <a:r>
              <a:rPr lang="en-US" altLang="zh-CN" dirty="0"/>
              <a:t>and</a:t>
            </a:r>
            <a:r>
              <a:rPr lang="zh-CN" altLang="en-US" dirty="0"/>
              <a:t> </a:t>
            </a:r>
            <a:r>
              <a:rPr lang="en-US" altLang="zh-CN" dirty="0"/>
              <a:t>testing</a:t>
            </a:r>
            <a:r>
              <a:rPr lang="zh-CN" altLang="en-US" dirty="0"/>
              <a:t> </a:t>
            </a:r>
            <a:r>
              <a:rPr lang="en-US" altLang="zh-CN" dirty="0"/>
              <a:t>are</a:t>
            </a:r>
            <a:r>
              <a:rPr lang="zh-CN" altLang="en-US" dirty="0"/>
              <a:t> </a:t>
            </a:r>
            <a:r>
              <a:rPr lang="en-US" altLang="zh-CN" dirty="0"/>
              <a:t>randomly</a:t>
            </a:r>
            <a:r>
              <a:rPr lang="zh-CN" altLang="en-US" dirty="0"/>
              <a:t> </a:t>
            </a:r>
            <a:r>
              <a:rPr lang="en-US" altLang="zh-CN" dirty="0"/>
              <a:t>sampled,</a:t>
            </a:r>
            <a:r>
              <a:rPr lang="zh-CN" altLang="en-US" dirty="0"/>
              <a:t> </a:t>
            </a:r>
            <a:r>
              <a:rPr lang="en-US" altLang="zh-CN" dirty="0"/>
              <a:t>it’s</a:t>
            </a:r>
            <a:r>
              <a:rPr lang="zh-CN" altLang="en-US" dirty="0"/>
              <a:t> </a:t>
            </a:r>
            <a:r>
              <a:rPr lang="en-US" altLang="zh-CN" dirty="0"/>
              <a:t>a</a:t>
            </a:r>
            <a:r>
              <a:rPr lang="zh-CN" altLang="en-US" dirty="0"/>
              <a:t> </a:t>
            </a:r>
            <a:r>
              <a:rPr lang="en-US" altLang="zh-CN" dirty="0"/>
              <a:t>nearly</a:t>
            </a:r>
            <a:r>
              <a:rPr lang="zh-CN" altLang="en-US" dirty="0"/>
              <a:t> </a:t>
            </a:r>
            <a:r>
              <a:rPr lang="en-US" altLang="zh-CN" dirty="0"/>
              <a:t>IID</a:t>
            </a:r>
            <a:r>
              <a:rPr lang="zh-CN" altLang="en-US" dirty="0"/>
              <a:t> </a:t>
            </a:r>
            <a:r>
              <a:rPr lang="en-US" altLang="zh-CN" dirty="0"/>
              <a:t>setting.</a:t>
            </a:r>
            <a:r>
              <a:rPr lang="zh-CN" altLang="en-US" dirty="0"/>
              <a:t> </a:t>
            </a:r>
            <a:r>
              <a:rPr lang="en-US" altLang="zh-CN" dirty="0"/>
              <a:t>In</a:t>
            </a:r>
            <a:r>
              <a:rPr lang="zh-CN" altLang="en-US" dirty="0"/>
              <a:t> </a:t>
            </a:r>
            <a:r>
              <a:rPr lang="en-US" altLang="zh-CN" dirty="0"/>
              <a:t>experiments,</a:t>
            </a:r>
            <a:r>
              <a:rPr lang="zh-CN" altLang="en-US" dirty="0"/>
              <a:t> </a:t>
            </a:r>
            <a:r>
              <a:rPr lang="en-US" altLang="zh-CN" dirty="0"/>
              <a:t>we</a:t>
            </a:r>
            <a:r>
              <a:rPr lang="zh-CN" altLang="en-US" dirty="0"/>
              <a:t> </a:t>
            </a:r>
            <a:r>
              <a:rPr lang="en-US" altLang="zh-CN" dirty="0"/>
              <a:t>find</a:t>
            </a:r>
            <a:r>
              <a:rPr lang="zh-CN" altLang="en-US" dirty="0"/>
              <a:t> </a:t>
            </a:r>
            <a:r>
              <a:rPr lang="en-US" altLang="zh-CN" dirty="0"/>
              <a:t>that</a:t>
            </a:r>
            <a:r>
              <a:rPr lang="zh-CN" altLang="en-US" dirty="0"/>
              <a:t> </a:t>
            </a:r>
            <a:r>
              <a:rPr lang="en-US" altLang="zh-CN" dirty="0"/>
              <a:t>with</a:t>
            </a:r>
            <a:r>
              <a:rPr lang="zh-CN" altLang="en-US" dirty="0"/>
              <a:t> </a:t>
            </a:r>
            <a:r>
              <a:rPr lang="en-US" altLang="zh-CN" dirty="0"/>
              <a:t>considering</a:t>
            </a:r>
            <a:r>
              <a:rPr lang="zh-CN" altLang="en-US" dirty="0"/>
              <a:t> </a:t>
            </a:r>
            <a:r>
              <a:rPr lang="en-US" altLang="zh-CN" dirty="0"/>
              <a:t>the</a:t>
            </a:r>
            <a:r>
              <a:rPr lang="zh-CN" altLang="en-US" dirty="0"/>
              <a:t> </a:t>
            </a:r>
            <a:r>
              <a:rPr lang="en-US" altLang="zh-CN" dirty="0"/>
              <a:t>variables</a:t>
            </a:r>
            <a:r>
              <a:rPr lang="zh-CN" altLang="en-US" dirty="0"/>
              <a:t> </a:t>
            </a:r>
            <a:r>
              <a:rPr lang="en-US" altLang="zh-CN" dirty="0"/>
              <a:t>balancing,</a:t>
            </a:r>
            <a:r>
              <a:rPr lang="zh-CN" altLang="en-US" dirty="0"/>
              <a:t> </a:t>
            </a:r>
            <a:r>
              <a:rPr lang="en-US" altLang="zh-CN" dirty="0"/>
              <a:t>our</a:t>
            </a:r>
            <a:r>
              <a:rPr lang="zh-CN" altLang="en-US" dirty="0"/>
              <a:t> </a:t>
            </a:r>
            <a:r>
              <a:rPr lang="en-US" altLang="zh-CN" dirty="0"/>
              <a:t>CNBB</a:t>
            </a:r>
            <a:r>
              <a:rPr lang="zh-CN" altLang="en-US" dirty="0"/>
              <a:t> </a:t>
            </a:r>
            <a:r>
              <a:rPr lang="en-US" altLang="zh-CN" dirty="0"/>
              <a:t>method</a:t>
            </a:r>
            <a:r>
              <a:rPr lang="zh-CN" altLang="en-US" dirty="0"/>
              <a:t> </a:t>
            </a:r>
            <a:r>
              <a:rPr lang="en-US" altLang="zh-CN" dirty="0"/>
              <a:t>can</a:t>
            </a:r>
            <a:r>
              <a:rPr lang="zh-CN" altLang="en-US" dirty="0"/>
              <a:t> </a:t>
            </a:r>
            <a:r>
              <a:rPr lang="en-US" altLang="zh-CN" dirty="0"/>
              <a:t>achieve</a:t>
            </a:r>
            <a:r>
              <a:rPr lang="zh-CN" altLang="en-US" dirty="0"/>
              <a:t> </a:t>
            </a:r>
            <a:r>
              <a:rPr lang="en-US" altLang="zh-CN" dirty="0"/>
              <a:t>better</a:t>
            </a:r>
            <a:r>
              <a:rPr lang="zh-CN" altLang="en-US" dirty="0"/>
              <a:t> </a:t>
            </a:r>
            <a:r>
              <a:rPr lang="en-US" altLang="zh-CN" dirty="0"/>
              <a:t>performance</a:t>
            </a:r>
            <a:r>
              <a:rPr lang="zh-CN" altLang="en-US" dirty="0"/>
              <a:t> </a:t>
            </a:r>
            <a:r>
              <a:rPr lang="en-US" altLang="zh-CN" dirty="0"/>
              <a:t>than</a:t>
            </a:r>
            <a:r>
              <a:rPr lang="zh-CN" altLang="en-US" dirty="0"/>
              <a:t> </a:t>
            </a:r>
            <a:r>
              <a:rPr lang="en-US" altLang="zh-CN" dirty="0"/>
              <a:t>basic</a:t>
            </a:r>
            <a:r>
              <a:rPr lang="zh-CN" altLang="en-US" dirty="0"/>
              <a:t> </a:t>
            </a:r>
            <a:r>
              <a:rPr lang="en-US" altLang="zh-CN" dirty="0"/>
              <a:t>CNN</a:t>
            </a:r>
            <a:r>
              <a:rPr lang="zh-CN" altLang="en-US" dirty="0"/>
              <a:t> </a:t>
            </a:r>
            <a:r>
              <a:rPr lang="en-US" altLang="zh-CN" dirty="0"/>
              <a:t>algorithm.</a:t>
            </a:r>
            <a:r>
              <a:rPr lang="zh-CN" altLang="en-US" dirty="0"/>
              <a:t> </a:t>
            </a:r>
            <a:r>
              <a:rPr lang="en-US" altLang="zh-CN" dirty="0"/>
              <a:t>But</a:t>
            </a:r>
            <a:r>
              <a:rPr lang="zh-CN" altLang="en-US" dirty="0"/>
              <a:t> </a:t>
            </a:r>
            <a:r>
              <a:rPr lang="en-US" altLang="zh-CN" dirty="0"/>
              <a:t>the</a:t>
            </a:r>
            <a:r>
              <a:rPr lang="zh-CN" altLang="en-US" dirty="0"/>
              <a:t> </a:t>
            </a:r>
            <a:r>
              <a:rPr lang="en-US" altLang="zh-CN" dirty="0"/>
              <a:t>average</a:t>
            </a:r>
            <a:r>
              <a:rPr lang="zh-CN" altLang="en-US" dirty="0"/>
              <a:t> </a:t>
            </a:r>
            <a:r>
              <a:rPr lang="en-US" altLang="zh-CN" dirty="0"/>
              <a:t>improvement</a:t>
            </a:r>
            <a:r>
              <a:rPr lang="zh-CN" altLang="en-US" dirty="0"/>
              <a:t> </a:t>
            </a:r>
            <a:r>
              <a:rPr lang="en-US" altLang="zh-CN" dirty="0"/>
              <a:t>is</a:t>
            </a:r>
            <a:r>
              <a:rPr lang="zh-CN" altLang="en-US" dirty="0"/>
              <a:t> </a:t>
            </a:r>
            <a:r>
              <a:rPr lang="en-US" altLang="zh-CN" dirty="0"/>
              <a:t>only</a:t>
            </a:r>
            <a:r>
              <a:rPr lang="zh-CN" altLang="en-US" dirty="0"/>
              <a:t> </a:t>
            </a:r>
            <a:r>
              <a:rPr lang="en-US" altLang="zh-CN" dirty="0"/>
              <a:t>0.33%,</a:t>
            </a:r>
            <a:r>
              <a:rPr lang="zh-CN" altLang="en-US" dirty="0"/>
              <a:t> </a:t>
            </a:r>
            <a:r>
              <a:rPr lang="en-US" altLang="zh-CN" dirty="0"/>
              <a:t>this</a:t>
            </a:r>
            <a:r>
              <a:rPr lang="zh-CN" altLang="en-US" dirty="0"/>
              <a:t> </a:t>
            </a:r>
            <a:r>
              <a:rPr lang="en-US" altLang="zh-CN" dirty="0"/>
              <a:t>is</a:t>
            </a:r>
            <a:r>
              <a:rPr lang="zh-CN" altLang="en-US" dirty="0"/>
              <a:t> </a:t>
            </a:r>
            <a:r>
              <a:rPr lang="en-US" altLang="zh-CN" dirty="0"/>
              <a:t>because</a:t>
            </a:r>
            <a:r>
              <a:rPr lang="zh-CN" altLang="en-US" dirty="0"/>
              <a:t> </a:t>
            </a:r>
            <a:r>
              <a:rPr lang="en-US" altLang="zh-CN" dirty="0"/>
              <a:t>of</a:t>
            </a:r>
            <a:r>
              <a:rPr lang="zh-CN" altLang="en-US" dirty="0"/>
              <a:t> </a:t>
            </a:r>
            <a:r>
              <a:rPr lang="en-US" altLang="zh-CN" dirty="0"/>
              <a:t>the</a:t>
            </a:r>
            <a:r>
              <a:rPr lang="zh-CN" altLang="en-US" dirty="0"/>
              <a:t> </a:t>
            </a:r>
            <a:r>
              <a:rPr lang="en-US" altLang="zh-CN" dirty="0"/>
              <a:t>data</a:t>
            </a:r>
            <a:r>
              <a:rPr lang="zh-CN" altLang="en-US" dirty="0"/>
              <a:t> </a:t>
            </a:r>
            <a:r>
              <a:rPr lang="en-US" altLang="zh-CN" dirty="0"/>
              <a:t>is</a:t>
            </a:r>
            <a:r>
              <a:rPr lang="zh-CN" altLang="en-US" dirty="0"/>
              <a:t> </a:t>
            </a:r>
            <a:r>
              <a:rPr lang="en-US" altLang="zh-CN" dirty="0"/>
              <a:t>nearly</a:t>
            </a:r>
            <a:r>
              <a:rPr lang="zh-CN" altLang="en-US" dirty="0"/>
              <a:t> </a:t>
            </a:r>
            <a:r>
              <a:rPr lang="en-US" altLang="zh-CN" dirty="0" err="1"/>
              <a:t>iid</a:t>
            </a:r>
            <a:r>
              <a:rPr lang="en-US" altLang="zh-CN" dirty="0"/>
              <a:t>.</a:t>
            </a:r>
          </a:p>
          <a:p>
            <a:endParaRPr lang="en-US" altLang="zh-CN" dirty="0"/>
          </a:p>
          <a:p>
            <a:r>
              <a:rPr lang="en-US" altLang="zh-CN" dirty="0"/>
              <a:t>To</a:t>
            </a:r>
            <a:r>
              <a:rPr lang="zh-CN" altLang="en-US" dirty="0"/>
              <a:t> </a:t>
            </a:r>
            <a:r>
              <a:rPr lang="en-US" altLang="zh-CN" dirty="0"/>
              <a:t>make</a:t>
            </a:r>
            <a:r>
              <a:rPr lang="zh-CN" altLang="en-US" dirty="0"/>
              <a:t> </a:t>
            </a:r>
            <a:r>
              <a:rPr lang="en-US" altLang="zh-CN" dirty="0"/>
              <a:t>large</a:t>
            </a:r>
            <a:r>
              <a:rPr lang="zh-CN" altLang="en-US" dirty="0"/>
              <a:t> </a:t>
            </a:r>
            <a:r>
              <a:rPr lang="en-US" altLang="zh-CN" dirty="0"/>
              <a:t>non-</a:t>
            </a:r>
            <a:r>
              <a:rPr lang="en-US" altLang="zh-CN" dirty="0" err="1"/>
              <a:t>iid</a:t>
            </a:r>
            <a:r>
              <a:rPr lang="zh-CN" altLang="en-US" dirty="0"/>
              <a:t> </a:t>
            </a:r>
            <a:r>
              <a:rPr lang="en-US" altLang="zh-CN" dirty="0"/>
              <a:t>ness,</a:t>
            </a:r>
            <a:r>
              <a:rPr lang="zh-CN" altLang="en-US" dirty="0"/>
              <a:t> </a:t>
            </a:r>
            <a:r>
              <a:rPr lang="en-US" altLang="zh-CN" dirty="0"/>
              <a:t>we</a:t>
            </a:r>
            <a:r>
              <a:rPr lang="zh-CN" altLang="en-US" dirty="0"/>
              <a:t> </a:t>
            </a:r>
            <a:r>
              <a:rPr lang="en-US" altLang="zh-CN" dirty="0"/>
              <a:t>use</a:t>
            </a:r>
            <a:r>
              <a:rPr lang="zh-CN" altLang="en-US" dirty="0"/>
              <a:t> </a:t>
            </a:r>
            <a:r>
              <a:rPr lang="en-US" altLang="zh-CN" dirty="0"/>
              <a:t>our</a:t>
            </a:r>
            <a:r>
              <a:rPr lang="zh-CN" altLang="en-US" dirty="0"/>
              <a:t> </a:t>
            </a:r>
            <a:r>
              <a:rPr lang="en-US" altLang="zh-CN" dirty="0"/>
              <a:t>proportional</a:t>
            </a:r>
            <a:r>
              <a:rPr lang="zh-CN" altLang="en-US" dirty="0"/>
              <a:t> </a:t>
            </a:r>
            <a:r>
              <a:rPr lang="en-US" altLang="zh-CN" dirty="0"/>
              <a:t>bias</a:t>
            </a:r>
            <a:r>
              <a:rPr lang="zh-CN" altLang="en-US" dirty="0"/>
              <a:t> </a:t>
            </a:r>
            <a:r>
              <a:rPr lang="en-US" altLang="zh-CN" dirty="0"/>
              <a:t>method</a:t>
            </a:r>
            <a:r>
              <a:rPr lang="zh-CN" altLang="en-US" dirty="0"/>
              <a:t> </a:t>
            </a:r>
            <a:r>
              <a:rPr lang="en-US" altLang="zh-CN" dirty="0"/>
              <a:t>to</a:t>
            </a:r>
            <a:r>
              <a:rPr lang="zh-CN" altLang="en-US" dirty="0"/>
              <a:t> </a:t>
            </a:r>
            <a:r>
              <a:rPr lang="en-US" altLang="zh-CN" dirty="0"/>
              <a:t>generate</a:t>
            </a:r>
            <a:r>
              <a:rPr lang="zh-CN" altLang="en-US" dirty="0"/>
              <a:t> </a:t>
            </a:r>
            <a:r>
              <a:rPr lang="en-US" altLang="zh-CN" dirty="0"/>
              <a:t>a</a:t>
            </a:r>
            <a:r>
              <a:rPr lang="zh-CN" altLang="en-US" dirty="0"/>
              <a:t> </a:t>
            </a:r>
            <a:r>
              <a:rPr lang="en-US" altLang="zh-CN" dirty="0"/>
              <a:t>non-</a:t>
            </a:r>
            <a:r>
              <a:rPr lang="en-US" altLang="zh-CN" dirty="0" err="1"/>
              <a:t>iid</a:t>
            </a:r>
            <a:r>
              <a:rPr lang="zh-CN" altLang="en-US" dirty="0"/>
              <a:t> </a:t>
            </a:r>
            <a:r>
              <a:rPr lang="en-US" altLang="zh-CN" dirty="0"/>
              <a:t>setting</a:t>
            </a:r>
            <a:r>
              <a:rPr lang="zh-CN" altLang="en-US" dirty="0"/>
              <a:t> </a:t>
            </a:r>
            <a:r>
              <a:rPr lang="en-US" altLang="zh-CN" dirty="0"/>
              <a:t>with</a:t>
            </a:r>
            <a:r>
              <a:rPr lang="zh-CN" altLang="en-US" dirty="0"/>
              <a:t> </a:t>
            </a:r>
            <a:r>
              <a:rPr lang="en-US" altLang="zh-CN" dirty="0"/>
              <a:t>larger</a:t>
            </a:r>
            <a:r>
              <a:rPr lang="zh-CN" altLang="en-US" dirty="0"/>
              <a:t> </a:t>
            </a:r>
            <a:r>
              <a:rPr lang="en-US" altLang="zh-CN" dirty="0"/>
              <a:t>NI</a:t>
            </a:r>
            <a:r>
              <a:rPr lang="zh-CN" altLang="en-US" dirty="0"/>
              <a:t> </a:t>
            </a:r>
            <a:r>
              <a:rPr lang="en-US" altLang="zh-CN" dirty="0"/>
              <a:t>value.</a:t>
            </a:r>
            <a:r>
              <a:rPr lang="zh-CN" altLang="en-US" dirty="0"/>
              <a:t> </a:t>
            </a:r>
            <a:r>
              <a:rPr lang="en-US" altLang="zh-CN" dirty="0"/>
              <a:t>You</a:t>
            </a:r>
            <a:r>
              <a:rPr lang="zh-CN" altLang="en-US" dirty="0"/>
              <a:t> </a:t>
            </a:r>
            <a:r>
              <a:rPr lang="en-US" altLang="zh-CN" dirty="0"/>
              <a:t>know,</a:t>
            </a:r>
            <a:r>
              <a:rPr lang="zh-CN" altLang="en-US" dirty="0"/>
              <a:t> </a:t>
            </a:r>
            <a:r>
              <a:rPr lang="en-US" altLang="zh-CN" dirty="0"/>
              <a:t>in</a:t>
            </a:r>
            <a:r>
              <a:rPr lang="zh-CN" altLang="en-US" dirty="0"/>
              <a:t> </a:t>
            </a:r>
            <a:r>
              <a:rPr lang="en-US" altLang="zh-CN" dirty="0"/>
              <a:t>our</a:t>
            </a:r>
            <a:r>
              <a:rPr lang="zh-CN" altLang="en-US" dirty="0"/>
              <a:t> </a:t>
            </a:r>
            <a:r>
              <a:rPr lang="en-US" altLang="zh-CN" dirty="0"/>
              <a:t>proportional</a:t>
            </a:r>
            <a:r>
              <a:rPr lang="zh-CN" altLang="en-US" dirty="0"/>
              <a:t> </a:t>
            </a:r>
            <a:r>
              <a:rPr lang="en-US" altLang="zh-CN" dirty="0"/>
              <a:t>bias</a:t>
            </a:r>
            <a:r>
              <a:rPr lang="zh-CN" altLang="en-US" dirty="0"/>
              <a:t> </a:t>
            </a:r>
            <a:r>
              <a:rPr lang="en-US" altLang="zh-CN" dirty="0"/>
              <a:t>method,</a:t>
            </a:r>
            <a:r>
              <a:rPr lang="zh-CN" altLang="en-US" dirty="0"/>
              <a:t> </a:t>
            </a:r>
            <a:r>
              <a:rPr lang="en-US" altLang="zh-CN" dirty="0"/>
              <a:t>we</a:t>
            </a:r>
            <a:r>
              <a:rPr lang="zh-CN" altLang="en-US" dirty="0"/>
              <a:t> </a:t>
            </a:r>
            <a:r>
              <a:rPr lang="en-US" altLang="zh-CN" dirty="0"/>
              <a:t>use</a:t>
            </a:r>
            <a:r>
              <a:rPr lang="zh-CN" altLang="en-US" dirty="0"/>
              <a:t> </a:t>
            </a:r>
            <a:r>
              <a:rPr lang="en-US" altLang="zh-CN" dirty="0"/>
              <a:t>the</a:t>
            </a:r>
            <a:r>
              <a:rPr lang="zh-CN" altLang="en-US" dirty="0"/>
              <a:t> </a:t>
            </a:r>
            <a:r>
              <a:rPr lang="en-US" altLang="zh-CN" dirty="0"/>
              <a:t>dominate</a:t>
            </a:r>
            <a:r>
              <a:rPr lang="zh-CN" altLang="en-US" dirty="0"/>
              <a:t> </a:t>
            </a:r>
            <a:r>
              <a:rPr lang="en-US" altLang="zh-CN" dirty="0"/>
              <a:t>ratio</a:t>
            </a:r>
            <a:r>
              <a:rPr lang="zh-CN" altLang="en-US" dirty="0"/>
              <a:t> </a:t>
            </a:r>
            <a:r>
              <a:rPr lang="en-US" altLang="zh-CN" dirty="0"/>
              <a:t>to</a:t>
            </a:r>
            <a:r>
              <a:rPr lang="zh-CN" altLang="en-US" dirty="0"/>
              <a:t> </a:t>
            </a:r>
            <a:r>
              <a:rPr lang="en-US" altLang="zh-CN" dirty="0"/>
              <a:t>control</a:t>
            </a:r>
            <a:r>
              <a:rPr lang="zh-CN" altLang="en-US" dirty="0"/>
              <a:t> </a:t>
            </a:r>
            <a:r>
              <a:rPr lang="en-US" altLang="zh-CN" dirty="0"/>
              <a:t>the</a:t>
            </a:r>
            <a:r>
              <a:rPr lang="zh-CN" altLang="en-US" dirty="0"/>
              <a:t> </a:t>
            </a:r>
            <a:r>
              <a:rPr lang="en-US" altLang="zh-CN" dirty="0"/>
              <a:t>NI</a:t>
            </a:r>
            <a:r>
              <a:rPr lang="zh-CN" altLang="en-US" dirty="0"/>
              <a:t> </a:t>
            </a:r>
            <a:r>
              <a:rPr lang="en-US" altLang="zh-CN" dirty="0"/>
              <a:t>value.</a:t>
            </a:r>
            <a:r>
              <a:rPr lang="zh-CN" altLang="en-US" dirty="0"/>
              <a:t> </a:t>
            </a:r>
            <a:r>
              <a:rPr lang="en-US" altLang="zh-CN" dirty="0"/>
              <a:t>In</a:t>
            </a:r>
            <a:r>
              <a:rPr lang="zh-CN" altLang="en-US" dirty="0"/>
              <a:t> </a:t>
            </a:r>
            <a:r>
              <a:rPr lang="en-US" altLang="zh-CN" dirty="0"/>
              <a:t>this</a:t>
            </a:r>
            <a:r>
              <a:rPr lang="zh-CN" altLang="en-US" dirty="0"/>
              <a:t> </a:t>
            </a:r>
            <a:r>
              <a:rPr lang="en-US" altLang="zh-CN" dirty="0"/>
              <a:t>setting,</a:t>
            </a:r>
            <a:r>
              <a:rPr lang="zh-CN" altLang="en-US" dirty="0"/>
              <a:t> </a:t>
            </a:r>
            <a:r>
              <a:rPr lang="en-US" altLang="zh-CN" dirty="0"/>
              <a:t>we</a:t>
            </a:r>
            <a:r>
              <a:rPr lang="zh-CN" altLang="en-US" dirty="0"/>
              <a:t> </a:t>
            </a:r>
            <a:r>
              <a:rPr lang="en-US" altLang="zh-CN" dirty="0"/>
              <a:t>set</a:t>
            </a:r>
            <a:r>
              <a:rPr lang="zh-CN" altLang="en-US" dirty="0"/>
              <a:t> </a:t>
            </a:r>
            <a:r>
              <a:rPr lang="en-US" altLang="zh-CN" dirty="0"/>
              <a:t>the</a:t>
            </a:r>
            <a:r>
              <a:rPr lang="zh-CN" altLang="en-US" dirty="0"/>
              <a:t> </a:t>
            </a:r>
            <a:r>
              <a:rPr lang="en-US" altLang="zh-CN" dirty="0"/>
              <a:t>dominate</a:t>
            </a:r>
            <a:r>
              <a:rPr lang="zh-CN" altLang="en-US" dirty="0"/>
              <a:t> </a:t>
            </a:r>
            <a:r>
              <a:rPr lang="en-US" altLang="zh-CN" dirty="0"/>
              <a:t>ratio</a:t>
            </a:r>
            <a:r>
              <a:rPr lang="zh-CN" altLang="en-US" dirty="0"/>
              <a:t> </a:t>
            </a:r>
            <a:r>
              <a:rPr lang="en-US" altLang="zh-CN" dirty="0"/>
              <a:t>on</a:t>
            </a:r>
            <a:r>
              <a:rPr lang="zh-CN" altLang="en-US" dirty="0"/>
              <a:t> </a:t>
            </a:r>
            <a:r>
              <a:rPr lang="en-US" altLang="zh-CN" dirty="0"/>
              <a:t>training</a:t>
            </a:r>
            <a:r>
              <a:rPr lang="zh-CN" altLang="en-US" dirty="0"/>
              <a:t> </a:t>
            </a:r>
            <a:r>
              <a:rPr lang="en-US" altLang="zh-CN" dirty="0"/>
              <a:t>as</a:t>
            </a:r>
            <a:r>
              <a:rPr lang="zh-CN" altLang="en-US" dirty="0"/>
              <a:t> </a:t>
            </a:r>
            <a:r>
              <a:rPr lang="en-US" altLang="zh-CN" dirty="0"/>
              <a:t>5:1,</a:t>
            </a:r>
            <a:r>
              <a:rPr lang="zh-CN" altLang="en-US" dirty="0"/>
              <a:t> </a:t>
            </a:r>
            <a:r>
              <a:rPr lang="en-US" altLang="zh-CN" dirty="0"/>
              <a:t>but</a:t>
            </a:r>
            <a:r>
              <a:rPr lang="zh-CN" altLang="en-US" dirty="0"/>
              <a:t> </a:t>
            </a:r>
            <a:r>
              <a:rPr lang="en-US" altLang="zh-CN" dirty="0"/>
              <a:t>changing</a:t>
            </a:r>
            <a:r>
              <a:rPr lang="zh-CN" altLang="en-US" dirty="0"/>
              <a:t> </a:t>
            </a:r>
            <a:r>
              <a:rPr lang="en-US" altLang="zh-CN" dirty="0"/>
              <a:t>the</a:t>
            </a:r>
            <a:r>
              <a:rPr lang="zh-CN" altLang="en-US" dirty="0"/>
              <a:t> </a:t>
            </a:r>
            <a:r>
              <a:rPr lang="en-US" altLang="zh-CN" dirty="0"/>
              <a:t>one</a:t>
            </a:r>
            <a:r>
              <a:rPr lang="zh-CN" altLang="en-US" dirty="0"/>
              <a:t> </a:t>
            </a:r>
            <a:r>
              <a:rPr lang="en-US" altLang="zh-CN" dirty="0"/>
              <a:t>on</a:t>
            </a:r>
            <a:r>
              <a:rPr lang="zh-CN" altLang="en-US" dirty="0"/>
              <a:t> </a:t>
            </a:r>
            <a:r>
              <a:rPr lang="en-US" altLang="zh-CN" dirty="0"/>
              <a:t>testing,</a:t>
            </a:r>
            <a:r>
              <a:rPr lang="zh-CN" altLang="en-US" dirty="0"/>
              <a:t> </a:t>
            </a:r>
            <a:r>
              <a:rPr lang="en-US" altLang="zh-CN" dirty="0"/>
              <a:t>and</a:t>
            </a:r>
            <a:r>
              <a:rPr lang="zh-CN" altLang="en-US" dirty="0"/>
              <a:t> </a:t>
            </a:r>
            <a:r>
              <a:rPr lang="en-US" altLang="zh-CN" dirty="0"/>
              <a:t>check</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of</a:t>
            </a:r>
            <a:r>
              <a:rPr lang="zh-CN" altLang="en-US" dirty="0"/>
              <a:t> </a:t>
            </a:r>
            <a:r>
              <a:rPr lang="en-US" altLang="zh-CN" dirty="0"/>
              <a:t>our</a:t>
            </a:r>
            <a:r>
              <a:rPr lang="zh-CN" altLang="en-US" dirty="0"/>
              <a:t> </a:t>
            </a:r>
            <a:r>
              <a:rPr lang="en-US" altLang="zh-CN" dirty="0"/>
              <a:t>method</a:t>
            </a:r>
            <a:r>
              <a:rPr lang="zh-CN" altLang="en-US" dirty="0"/>
              <a:t> </a:t>
            </a:r>
            <a:r>
              <a:rPr lang="en-US" altLang="zh-CN" dirty="0"/>
              <a:t>by</a:t>
            </a:r>
            <a:r>
              <a:rPr lang="zh-CN" altLang="en-US" dirty="0"/>
              <a:t> </a:t>
            </a:r>
            <a:r>
              <a:rPr lang="en-US" altLang="zh-CN" dirty="0"/>
              <a:t>comparing</a:t>
            </a:r>
            <a:r>
              <a:rPr lang="zh-CN" altLang="en-US" dirty="0"/>
              <a:t> </a:t>
            </a:r>
            <a:r>
              <a:rPr lang="en-US" altLang="zh-CN" dirty="0"/>
              <a:t>with</a:t>
            </a:r>
            <a:r>
              <a:rPr lang="zh-CN" altLang="en-US" dirty="0"/>
              <a:t> </a:t>
            </a:r>
            <a:r>
              <a:rPr lang="en-US" altLang="zh-CN" dirty="0"/>
              <a:t>basic</a:t>
            </a:r>
            <a:r>
              <a:rPr lang="zh-CN" altLang="en-US" dirty="0"/>
              <a:t> </a:t>
            </a:r>
            <a:r>
              <a:rPr lang="en-US" altLang="zh-CN" dirty="0"/>
              <a:t>CNN</a:t>
            </a:r>
            <a:r>
              <a:rPr lang="zh-CN" altLang="en-US" dirty="0"/>
              <a:t> </a:t>
            </a:r>
            <a:r>
              <a:rPr lang="en-US" altLang="zh-CN" dirty="0"/>
              <a:t>and</a:t>
            </a:r>
            <a:r>
              <a:rPr lang="zh-CN" altLang="en-US" dirty="0"/>
              <a:t> </a:t>
            </a:r>
            <a:r>
              <a:rPr lang="en-US" altLang="zh-CN" dirty="0"/>
              <a:t>CNN+BN</a:t>
            </a:r>
            <a:r>
              <a:rPr lang="zh-CN" altLang="en-US" dirty="0"/>
              <a:t> </a:t>
            </a:r>
            <a:r>
              <a:rPr lang="en-US" altLang="zh-CN" dirty="0"/>
              <a:t>methods.</a:t>
            </a:r>
          </a:p>
          <a:p>
            <a:endParaRPr lang="en-US" altLang="zh-CN" dirty="0"/>
          </a:p>
          <a:p>
            <a:r>
              <a:rPr lang="en-US" altLang="zh-CN" dirty="0"/>
              <a:t>Here,</a:t>
            </a:r>
            <a:r>
              <a:rPr lang="zh-CN" altLang="en-US" dirty="0"/>
              <a:t> </a:t>
            </a:r>
            <a:endParaRPr lang="en-US" altLang="zh-CN" dirty="0"/>
          </a:p>
          <a:p>
            <a:endParaRPr lang="en-US" dirty="0"/>
          </a:p>
        </p:txBody>
      </p:sp>
      <p:sp>
        <p:nvSpPr>
          <p:cNvPr id="4" name="Slide Number Placeholder 3"/>
          <p:cNvSpPr>
            <a:spLocks noGrp="1"/>
          </p:cNvSpPr>
          <p:nvPr>
            <p:ph type="sldNum" sz="quarter" idx="5"/>
          </p:nvPr>
        </p:nvSpPr>
        <p:spPr/>
        <p:txBody>
          <a:bodyPr/>
          <a:lstStyle/>
          <a:p>
            <a:fld id="{DD7ABDAF-8F53-401B-A31E-6D87F78FC7CB}" type="slidenum">
              <a:rPr lang="zh-CN" altLang="en-US" smtClean="0"/>
              <a:t>190</a:t>
            </a:fld>
            <a:endParaRPr lang="zh-CN" altLang="en-US"/>
          </a:p>
        </p:txBody>
      </p:sp>
    </p:spTree>
    <p:extLst>
      <p:ext uri="{BB962C8B-B14F-4D97-AF65-F5344CB8AC3E}">
        <p14:creationId xmlns:p14="http://schemas.microsoft.com/office/powerpoint/2010/main" val="220056665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202</a:t>
            </a:fld>
            <a:endParaRPr lang="zh-CN" altLang="en-US"/>
          </a:p>
        </p:txBody>
      </p:sp>
    </p:spTree>
    <p:extLst>
      <p:ext uri="{BB962C8B-B14F-4D97-AF65-F5344CB8AC3E}">
        <p14:creationId xmlns:p14="http://schemas.microsoft.com/office/powerpoint/2010/main" val="3450134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To balance the confounders’ distribution between treated and control groups, matching method propose to match each unit </a:t>
            </a:r>
            <a:r>
              <a:rPr lang="en-US" altLang="zh-CN" baseline="0" dirty="0" err="1"/>
              <a:t>i</a:t>
            </a:r>
            <a:r>
              <a:rPr lang="en-US" altLang="zh-CN" baseline="0" dirty="0"/>
              <a:t> with unit j if they have similar features but different treatment status.</a:t>
            </a:r>
            <a:endParaRPr lang="zh-CN" altLang="en-US" dirty="0"/>
          </a:p>
          <a:p>
            <a:endParaRPr lang="en-US" altLang="zh-CN" dirty="0"/>
          </a:p>
          <a:p>
            <a:r>
              <a:rPr lang="en-US" altLang="zh-CN" dirty="0"/>
              <a:t>In the carton example, we use the shape and color to demonstrate the patients’ feature </a:t>
            </a:r>
          </a:p>
          <a:p>
            <a:endParaRPr lang="en-US" altLang="zh-CN" dirty="0"/>
          </a:p>
          <a:p>
            <a:r>
              <a:rPr lang="en-US" altLang="zh-CN" dirty="0"/>
              <a:t>Then,</a:t>
            </a:r>
            <a:r>
              <a:rPr lang="en-US" altLang="zh-CN" baseline="0" dirty="0"/>
              <a:t> f</a:t>
            </a:r>
            <a:r>
              <a:rPr lang="en-US" altLang="zh-CN" dirty="0"/>
              <a:t>or each patient without taking</a:t>
            </a:r>
            <a:r>
              <a:rPr lang="en-US" altLang="zh-CN" baseline="0" dirty="0"/>
              <a:t> medication, we find a patient that taking the medication but has similar</a:t>
            </a:r>
            <a:r>
              <a:rPr lang="zh-CN" altLang="en-US" baseline="0" dirty="0"/>
              <a:t> </a:t>
            </a:r>
            <a:r>
              <a:rPr lang="en-US" altLang="zh-CN" baseline="0" dirty="0"/>
              <a:t>feature to match.</a:t>
            </a:r>
          </a:p>
          <a:p>
            <a:r>
              <a:rPr lang="en-US" altLang="zh-CN" baseline="0" dirty="0"/>
              <a:t>Similarly, for each patient with taking the medication, we find a patient that not taking medication but has similar</a:t>
            </a:r>
            <a:r>
              <a:rPr lang="zh-CN" altLang="en-US" baseline="0" dirty="0"/>
              <a:t> </a:t>
            </a:r>
            <a:r>
              <a:rPr lang="en-US" altLang="zh-CN" baseline="0" dirty="0"/>
              <a:t>feature to match.</a:t>
            </a:r>
          </a:p>
          <a:p>
            <a:endParaRPr lang="en-US" altLang="zh-CN" baseline="0" dirty="0"/>
          </a:p>
          <a:p>
            <a:r>
              <a:rPr lang="en-US" altLang="zh-CN" baseline="0" dirty="0"/>
              <a:t>As for those patients that have no suitable patient to match, we just discard their data.</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41</a:t>
            </a:fld>
            <a:endParaRPr lang="zh-CN" altLang="en-US"/>
          </a:p>
        </p:txBody>
      </p:sp>
    </p:spTree>
    <p:extLst>
      <p:ext uri="{BB962C8B-B14F-4D97-AF65-F5344CB8AC3E}">
        <p14:creationId xmlns:p14="http://schemas.microsoft.com/office/powerpoint/2010/main" val="2518920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above matching process, a </a:t>
            </a:r>
            <a:r>
              <a:rPr lang="en-US" altLang="zh-CN" baseline="0" dirty="0"/>
              <a:t>distance measurement is needed to describe the similarity between units, if their distance is less than epsilon, then we think they are similar and can be matched, otherwise, not.</a:t>
            </a:r>
            <a:endParaRPr lang="en-US" altLang="zh-CN" dirty="0"/>
          </a:p>
          <a:p>
            <a:r>
              <a:rPr lang="en-US" altLang="zh-CN" dirty="0"/>
              <a:t>Then, we</a:t>
            </a:r>
            <a:r>
              <a:rPr lang="en-US" altLang="zh-CN" baseline="0" dirty="0"/>
              <a:t> can identify …</a:t>
            </a:r>
          </a:p>
          <a:p>
            <a:r>
              <a:rPr lang="en-US" altLang="zh-CN" baseline="0" dirty="0"/>
              <a:t>A small threshold epsilon can provide that the everything else between treated and control groups are approximate constant. Hence, we can estimate the average causal effect by comparing their outcome in the paired dataset.</a:t>
            </a:r>
          </a:p>
          <a:p>
            <a:endParaRPr lang="en-US" altLang="zh-CN" baseline="0" dirty="0"/>
          </a:p>
          <a:p>
            <a:r>
              <a:rPr lang="en-US" altLang="zh-CN" baseline="0" dirty="0"/>
              <a:t>Need to note that</a:t>
            </a:r>
          </a:p>
          <a:p>
            <a:r>
              <a:rPr lang="en-US" altLang="zh-CN" baseline="0" dirty="0"/>
              <a:t>In the distance measurement, the threshold \epsilon will affect the bias and variance of estimated causal effect. Smaller \epsilon help to balance confounder better, reducing the bias of causal effect estimation, but will decrease the number of treated and control pairs, leading to high variance of causal effect</a:t>
            </a:r>
            <a:r>
              <a:rPr lang="zh-CN" altLang="en-US" baseline="0" dirty="0"/>
              <a:t> </a:t>
            </a:r>
            <a:r>
              <a:rPr lang="en-US" altLang="zh-CN" baseline="0" dirty="0"/>
              <a:t>estimation.</a:t>
            </a:r>
          </a:p>
          <a:p>
            <a:r>
              <a:rPr lang="en-US" altLang="zh-CN" baseline="0" dirty="0"/>
              <a:t>So we need to carefully set epsilon when using matching methods.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42</a:t>
            </a:fld>
            <a:endParaRPr lang="zh-CN" altLang="en-US"/>
          </a:p>
        </p:txBody>
      </p:sp>
    </p:spTree>
    <p:extLst>
      <p:ext uri="{BB962C8B-B14F-4D97-AF65-F5344CB8AC3E}">
        <p14:creationId xmlns:p14="http://schemas.microsoft.com/office/powerpoint/2010/main" val="602258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set the distance </a:t>
            </a:r>
            <a:r>
              <a:rPr lang="en-US" altLang="zh-CN" baseline="0" dirty="0"/>
              <a:t>measurement as follows. That is only two units with exactly the same features can be matched. This is exactly matching method.</a:t>
            </a:r>
          </a:p>
          <a:p>
            <a:endParaRPr lang="en-US" altLang="zh-CN" baseline="0" dirty="0"/>
          </a:p>
          <a:p>
            <a:r>
              <a:rPr lang="en-US" altLang="zh-CN" baseline="0" dirty="0"/>
              <a:t>Matching methods are easily implemented in real applications, but they are limited to low-dimensional settings. Since in high dimensional settings, we can hardly to find exact matches.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43</a:t>
            </a:fld>
            <a:endParaRPr lang="zh-CN" altLang="en-US"/>
          </a:p>
        </p:txBody>
      </p:sp>
    </p:spTree>
    <p:extLst>
      <p:ext uri="{BB962C8B-B14F-4D97-AF65-F5344CB8AC3E}">
        <p14:creationId xmlns:p14="http://schemas.microsoft.com/office/powerpoint/2010/main" val="3017306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the high dimensional</a:t>
            </a:r>
            <a:r>
              <a:rPr lang="en-US" altLang="zh-CN" baseline="0" dirty="0"/>
              <a:t> challenges, we will introduce propensity score based methods, including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44</a:t>
            </a:fld>
            <a:endParaRPr lang="zh-CN" altLang="en-US"/>
          </a:p>
        </p:txBody>
      </p:sp>
    </p:spTree>
    <p:extLst>
      <p:ext uri="{BB962C8B-B14F-4D97-AF65-F5344CB8AC3E}">
        <p14:creationId xmlns:p14="http://schemas.microsoft.com/office/powerpoint/2010/main" val="67680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r>
              <a:rPr lang="en-US" altLang="zh-CN" baseline="0" dirty="0"/>
              <a:t> the propensity score is defined as the propensity or probability of a unit to be treated. For example, the probability of taking the medication for a patient.</a:t>
            </a:r>
          </a:p>
          <a:p>
            <a:r>
              <a:rPr lang="en-US" altLang="zh-CN" baseline="0" dirty="0"/>
              <a:t>Then, Rubin … That is given propensity score, the treatment will become independently with confounder. With this result, one can easily prove that given the propensity score, the </a:t>
            </a:r>
            <a:r>
              <a:rPr lang="en-US" altLang="zh-CN" baseline="0" dirty="0" err="1"/>
              <a:t>unconfounderness</a:t>
            </a:r>
            <a:r>
              <a:rPr lang="en-US" altLang="zh-CN" baseline="0" dirty="0"/>
              <a:t> assumption is satisfied.</a:t>
            </a:r>
          </a:p>
          <a:p>
            <a:endParaRPr lang="en-US" altLang="zh-CN" baseline="0" dirty="0"/>
          </a:p>
          <a:p>
            <a:r>
              <a:rPr lang="en-US" altLang="zh-CN" baseline="0" dirty="0"/>
              <a:t>In real applications, however, we can hardly know the true</a:t>
            </a:r>
            <a:r>
              <a:rPr lang="zh-CN" altLang="en-US" baseline="0" dirty="0"/>
              <a:t> </a:t>
            </a:r>
            <a:r>
              <a:rPr lang="en-US" altLang="zh-CN" baseline="0" dirty="0"/>
              <a:t>propensity score, so need to estimate it. </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45</a:t>
            </a:fld>
            <a:endParaRPr lang="zh-CN" altLang="en-US"/>
          </a:p>
        </p:txBody>
      </p:sp>
    </p:spTree>
    <p:extLst>
      <p:ext uri="{BB962C8B-B14F-4D97-AF65-F5344CB8AC3E}">
        <p14:creationId xmlns:p14="http://schemas.microsoft.com/office/powerpoint/2010/main" val="2532125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a:t>
            </a:fld>
            <a:endParaRPr lang="zh-CN" altLang="en-US"/>
          </a:p>
        </p:txBody>
      </p:sp>
    </p:spTree>
    <p:extLst>
      <p:ext uri="{BB962C8B-B14F-4D97-AF65-F5344CB8AC3E}">
        <p14:creationId xmlns:p14="http://schemas.microsoft.com/office/powerpoint/2010/main" val="256738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Estimating</a:t>
            </a:r>
            <a:r>
              <a:rPr lang="en-US" altLang="zh-CN" baseline="0" dirty="0"/>
              <a:t> propensity score can be regarded as a supervised learning problem, you know, a classic binary classification problem, estimating the label of treatment T based on the observed variables X.</a:t>
            </a:r>
          </a:p>
          <a:p>
            <a:r>
              <a:rPr lang="en-US" altLang="zh-CN" dirty="0"/>
              <a:t>Logistical regression is the conventional method to estimate propensity score, other</a:t>
            </a:r>
            <a:r>
              <a:rPr lang="en-US" altLang="zh-CN" baseline="0" dirty="0"/>
              <a:t> machine learning methods can also be applied to estimate propensity score.</a:t>
            </a:r>
          </a:p>
          <a:p>
            <a:r>
              <a:rPr lang="en-US" altLang="zh-CN" baseline="0" dirty="0"/>
              <a:t>Based on propensity score, we can define a distance measurement to match treated and control units pair. This is Propensity score matching method.</a:t>
            </a:r>
          </a:p>
          <a:p>
            <a:endParaRPr lang="en-US" altLang="zh-CN" baseline="0" dirty="0"/>
          </a:p>
          <a:p>
            <a:r>
              <a:rPr lang="en-US" altLang="zh-CN" baseline="0" dirty="0"/>
              <a:t>In previous matching method, the main challenge is from high dimensional variables when matching. In PSM, high dimensional challenge is transferred form matching step to propensity score estimation step. And propensity score estimation is a supervised learning methods, many regularizer can be applied to address the high dimensional problem, for example LASSO.</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46</a:t>
            </a:fld>
            <a:endParaRPr lang="zh-CN" altLang="en-US"/>
          </a:p>
        </p:txBody>
      </p:sp>
    </p:spTree>
    <p:extLst>
      <p:ext uri="{BB962C8B-B14F-4D97-AF65-F5344CB8AC3E}">
        <p14:creationId xmlns:p14="http://schemas.microsoft.com/office/powerpoint/2010/main" val="2531112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47</a:t>
            </a:fld>
            <a:endParaRPr lang="zh-CN" altLang="en-US"/>
          </a:p>
        </p:txBody>
      </p:sp>
    </p:spTree>
    <p:extLst>
      <p:ext uri="{BB962C8B-B14F-4D97-AF65-F5344CB8AC3E}">
        <p14:creationId xmlns:p14="http://schemas.microsoft.com/office/powerpoint/2010/main" val="3078468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 a</a:t>
            </a:r>
            <a:r>
              <a:rPr lang="en-US" altLang="zh-CN" baseline="0" dirty="0"/>
              <a:t> widely used propensity score based method, the Inverse of Propensity Weighting method.</a:t>
            </a:r>
          </a:p>
          <a:p>
            <a:r>
              <a:rPr lang="en-US" altLang="zh-CN" baseline="0" dirty="0"/>
              <a:t>IPW was proposed to reweight samples by their inverse of propensity score for confounder balancing.</a:t>
            </a:r>
          </a:p>
          <a:p>
            <a:r>
              <a:rPr lang="en-US" altLang="zh-CN" baseline="0" dirty="0"/>
              <a:t>We will give a toy example to explain why weighting is helpful.</a:t>
            </a:r>
          </a:p>
          <a:p>
            <a:r>
              <a:rPr lang="en-US" altLang="zh-CN" baseline="0" dirty="0"/>
              <a:t>In our example, we have three kinds of units, U1, U2 and U3, and different units with different propensity score to be treated. For example, the Unit U1, its propensity score is 0.7, if we observed 10 units 1 in our data, there would be 7 treated U1 and 3 control U1 ideally. Similarity, for unit U2, there would be 30 treated and 20 control, and for U3, 8 treated and 32 control.</a:t>
            </a:r>
          </a:p>
          <a:p>
            <a:r>
              <a:rPr lang="en-US" altLang="zh-CN" baseline="0" dirty="0"/>
              <a:t>Finally, we will found that the distribution of confounders X will be different between the treated group and control groups, where we observed 7 U1, 30 U2, and 8 U3 in treated group, while we observed 3 U1, 20 U2 and 32 U3 in control group. And this distribution bias is induced by the propensity score.</a:t>
            </a:r>
          </a:p>
          <a:p>
            <a:endParaRPr lang="en-US" altLang="zh-CN" baseline="0" dirty="0"/>
          </a:p>
          <a:p>
            <a:r>
              <a:rPr lang="en-US" altLang="zh-CN" baseline="0" dirty="0"/>
              <a:t>If we know the exactly propensity score of each unit, we can reweight them by the inverse of propensity score, specifically, for a treated unit T=1, we reweight it by the inverse of propensity score, for a control unit, we reweight it by the inverse of 1 minus propensity score. For example, for the treated U1, we weight them by 1 over 0.7, we can obtain 10 treated U1, and for the control U1, we reweight them by 1 over 0.3, we also can get 10 control U1, similarity for U2 and U3. Finally, we would find that the number of each kind of Units are the same between treated and control groups after reweighting.</a:t>
            </a:r>
          </a:p>
          <a:p>
            <a:endParaRPr lang="en-US" altLang="zh-CN" baseline="0" dirty="0"/>
          </a:p>
          <a:p>
            <a:r>
              <a:rPr lang="en-US" altLang="zh-CN" baseline="0" dirty="0"/>
              <a:t>That is by sample reweighting with the inverse of propensity score, we can make the confounders between treated and control groups become the same.</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48</a:t>
            </a:fld>
            <a:endParaRPr lang="zh-CN" altLang="en-US"/>
          </a:p>
        </p:txBody>
      </p:sp>
    </p:spTree>
    <p:extLst>
      <p:ext uri="{BB962C8B-B14F-4D97-AF65-F5344CB8AC3E}">
        <p14:creationId xmlns:p14="http://schemas.microsoft.com/office/powerpoint/2010/main" val="113333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a:t>
            </a:r>
            <a:r>
              <a:rPr lang="en-US" altLang="zh-CN" baseline="0" dirty="0"/>
              <a:t> can estimate the average treatment effect by inverse of propensity weighting as follows. After sample reweighting, the average treatment effect can be estimated by using the weighted mean value of outcome on treated groups to minus that one on control group, where the e hat represents the estimated propensity score, since we can hardly know the exactly propensity score in many real applications.</a:t>
            </a:r>
          </a:p>
          <a:p>
            <a:endParaRPr lang="en-US" altLang="zh-CN" baseline="0" dirty="0"/>
          </a:p>
          <a:p>
            <a:r>
              <a:rPr lang="en-US" altLang="zh-CN" baseline="0" dirty="0"/>
              <a:t>The interpretation of IPW estimation is that, the inverse of propensity weighting creates …</a:t>
            </a:r>
          </a:p>
          <a:p>
            <a:endParaRPr lang="en-US" altLang="zh-CN" baseline="0" dirty="0"/>
          </a:p>
          <a:p>
            <a:r>
              <a:rPr lang="en-US" altLang="zh-CN" baseline="0" dirty="0"/>
              <a:t>In previous toy example we demonstrate why inverse propensity score works, next we will prove that with theoretical analysis. Let’s firstly consider the treated component. </a:t>
            </a:r>
            <a:endParaRPr lang="en-US" altLang="zh-CN" dirty="0"/>
          </a:p>
          <a:p>
            <a:endParaRPr lang="en-US" altLang="zh-CN" dirty="0"/>
          </a:p>
          <a:p>
            <a:r>
              <a:rPr lang="en-US" altLang="zh-CN" dirty="0"/>
              <a:t>\begin{</a:t>
            </a:r>
            <a:r>
              <a:rPr lang="en-US" altLang="zh-CN" dirty="0" err="1"/>
              <a:t>eqnarray</a:t>
            </a:r>
            <a:r>
              <a:rPr lang="en-US" altLang="zh-CN" dirty="0"/>
              <a:t>}ATE = \</a:t>
            </a:r>
            <a:r>
              <a:rPr lang="en-US" altLang="zh-CN" dirty="0" err="1"/>
              <a:t>frac</a:t>
            </a:r>
            <a:r>
              <a:rPr lang="en-US" altLang="zh-CN" dirty="0"/>
              <a:t>{1}{n}\sum_{</a:t>
            </a:r>
            <a:r>
              <a:rPr lang="en-US" altLang="zh-CN" dirty="0" err="1"/>
              <a:t>i</a:t>
            </a:r>
            <a:r>
              <a:rPr lang="en-US" altLang="zh-CN" dirty="0"/>
              <a:t>=1}^{n}\</a:t>
            </a:r>
            <a:r>
              <a:rPr lang="en-US" altLang="zh-CN" dirty="0" err="1"/>
              <a:t>frac</a:t>
            </a:r>
            <a:r>
              <a:rPr lang="en-US" altLang="zh-CN" dirty="0"/>
              <a:t>{</a:t>
            </a:r>
            <a:r>
              <a:rPr lang="en-US" altLang="zh-CN" dirty="0" err="1"/>
              <a:t>T_iY_i</a:t>
            </a:r>
            <a:r>
              <a:rPr lang="en-US" altLang="zh-CN" dirty="0"/>
              <a:t>}{\hat{e}(</a:t>
            </a:r>
            <a:r>
              <a:rPr lang="en-US" altLang="zh-CN" dirty="0" err="1"/>
              <a:t>X_i</a:t>
            </a:r>
            <a:r>
              <a:rPr lang="en-US" altLang="zh-CN" dirty="0"/>
              <a:t>)} - \</a:t>
            </a:r>
            <a:r>
              <a:rPr lang="en-US" altLang="zh-CN" dirty="0" err="1"/>
              <a:t>frac</a:t>
            </a:r>
            <a:r>
              <a:rPr lang="en-US" altLang="zh-CN" dirty="0"/>
              <a:t>{1}{n}\sum_{</a:t>
            </a:r>
            <a:r>
              <a:rPr lang="en-US" altLang="zh-CN" dirty="0" err="1"/>
              <a:t>i</a:t>
            </a:r>
            <a:r>
              <a:rPr lang="en-US" altLang="zh-CN" dirty="0"/>
              <a:t>=1}^{n}\</a:t>
            </a:r>
            <a:r>
              <a:rPr lang="en-US" altLang="zh-CN" dirty="0" err="1"/>
              <a:t>frac</a:t>
            </a:r>
            <a:r>
              <a:rPr lang="en-US" altLang="zh-CN" dirty="0"/>
              <a:t>{(1-T_i)</a:t>
            </a:r>
            <a:r>
              <a:rPr lang="en-US" altLang="zh-CN" dirty="0" err="1"/>
              <a:t>Y_i</a:t>
            </a:r>
            <a:r>
              <a:rPr lang="en-US" altLang="zh-CN" dirty="0"/>
              <a:t>}{1-\hat{e}(</a:t>
            </a:r>
            <a:r>
              <a:rPr lang="en-US" altLang="zh-CN" dirty="0" err="1"/>
              <a:t>X_i</a:t>
            </a:r>
            <a:r>
              <a:rPr lang="en-US" altLang="zh-CN" dirty="0"/>
              <a:t>)}\end{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49</a:t>
            </a:fld>
            <a:endParaRPr lang="zh-CN" altLang="en-US"/>
          </a:p>
        </p:txBody>
      </p:sp>
    </p:spTree>
    <p:extLst>
      <p:ext uri="{BB962C8B-B14F-4D97-AF65-F5344CB8AC3E}">
        <p14:creationId xmlns:p14="http://schemas.microsoft.com/office/powerpoint/2010/main" val="151548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By</a:t>
            </a:r>
            <a:r>
              <a:rPr lang="en-US" altLang="zh-CN" baseline="0" dirty="0"/>
              <a:t> assuming that the estimated propensity score e hat is exactly the true propensity score, then we have following results: </a:t>
            </a:r>
            <a:endParaRPr lang="en-US" altLang="zh-CN" dirty="0"/>
          </a:p>
          <a:p>
            <a:pPr marL="0" indent="0">
              <a:buNone/>
            </a:pPr>
            <a:r>
              <a:rPr lang="en-US" altLang="zh-CN" dirty="0"/>
              <a:t>First,</a:t>
            </a:r>
            <a:r>
              <a:rPr lang="en-US" altLang="zh-CN" baseline="0" dirty="0"/>
              <a:t> from the equation of Y, we have that the expectation of TY over e(X) equals to the expectation of TY1 over e(X)</a:t>
            </a:r>
          </a:p>
          <a:p>
            <a:pPr marL="0" indent="0">
              <a:buNone/>
            </a:pPr>
            <a:r>
              <a:rPr lang="en-US" altLang="zh-CN" baseline="0" dirty="0"/>
              <a:t>Then, with the </a:t>
            </a:r>
            <a:r>
              <a:rPr lang="en-US" altLang="zh-CN" baseline="0" dirty="0" err="1"/>
              <a:t>unconfounderness</a:t>
            </a:r>
            <a:r>
              <a:rPr lang="en-US" altLang="zh-CN" baseline="0" dirty="0"/>
              <a:t> assumption, that given X, T is independent with Y1 and Y0, we have that the expectation of T given Y1 and X equals to the expectation of T given X.</a:t>
            </a:r>
          </a:p>
          <a:p>
            <a:pPr marL="0" indent="0">
              <a:buNone/>
            </a:pPr>
            <a:r>
              <a:rPr lang="en-US" altLang="zh-CN" baseline="0" dirty="0"/>
              <a:t>Finally, by the definition of propensity score e(X), we know the expectation of T given X is the propensity score.</a:t>
            </a:r>
          </a:p>
          <a:p>
            <a:pPr marL="0" indent="0">
              <a:buNone/>
            </a:pPr>
            <a:r>
              <a:rPr lang="en-US" altLang="zh-CN" baseline="0" dirty="0"/>
              <a:t>Hence, we can prove that the expectation of TY over e(X) is exactly the expectation of potential outcome Y1.</a:t>
            </a:r>
          </a:p>
          <a:p>
            <a:pPr marL="0" indent="0">
              <a:buNone/>
            </a:pPr>
            <a:endParaRPr lang="en-US" altLang="zh-CN" baseline="0" dirty="0"/>
          </a:p>
          <a:p>
            <a:pPr marL="0" indent="0">
              <a:buNone/>
            </a:pPr>
            <a:r>
              <a:rPr lang="en-US" altLang="zh-CN" baseline="0" dirty="0"/>
              <a:t>Similarity, we can also prove that the expectation of (1-T)Y over (1-e(X)) equals to the expectation of potential outcome Y0.</a:t>
            </a:r>
          </a:p>
          <a:p>
            <a:pPr marL="0" indent="0">
              <a:buNone/>
            </a:pPr>
            <a:endParaRPr lang="en-US" altLang="zh-CN" dirty="0"/>
          </a:p>
          <a:p>
            <a:pPr marL="0" indent="0">
              <a:buNone/>
            </a:pPr>
            <a:r>
              <a:rPr lang="en-US" altLang="zh-CN" dirty="0"/>
              <a:t>Recall that the average treatment</a:t>
            </a:r>
            <a:r>
              <a:rPr lang="en-US" altLang="zh-CN" baseline="0" dirty="0"/>
              <a:t> effect is defined as the expectation of difference between potential outcome Y1 and Y0, we know that </a:t>
            </a:r>
            <a:endParaRPr lang="en-US" altLang="zh-CN" dirty="0"/>
          </a:p>
          <a:p>
            <a:pPr marL="0" indent="0">
              <a:buNone/>
            </a:pPr>
            <a:endParaRPr lang="en-US" altLang="zh-CN" dirty="0"/>
          </a:p>
          <a:p>
            <a:pPr marL="0" indent="0">
              <a:buNone/>
            </a:pPr>
            <a:endParaRPr lang="en-US" altLang="zh-CN" dirty="0"/>
          </a:p>
          <a:p>
            <a:pPr marL="228600" indent="-228600">
              <a:buAutoNum type="arabicParenBoth"/>
            </a:pPr>
            <a:r>
              <a:rPr lang="en-US" altLang="zh-CN" dirty="0"/>
              <a:t>TY = T{T*Y_1+(1-T)*Y_0} = T^2 * Y_1 + T(1-T)Y_0  (T is binary)</a:t>
            </a:r>
          </a:p>
          <a:p>
            <a:pPr marL="228600" indent="-228600">
              <a:buAutoNum type="arabicParenBoth"/>
            </a:pPr>
            <a:r>
              <a:rPr lang="en-US" altLang="zh-CN" dirty="0" err="1"/>
              <a:t>Ignorability</a:t>
            </a:r>
            <a:r>
              <a:rPr lang="en-US" altLang="zh-CN" dirty="0"/>
              <a:t>:</a:t>
            </a:r>
            <a:r>
              <a:rPr lang="en-US" altLang="zh-CN" baseline="0" dirty="0"/>
              <a:t> (Y_1, Y_0) _||_ T | X</a:t>
            </a:r>
          </a:p>
          <a:p>
            <a:pPr marL="228600" indent="-228600">
              <a:buAutoNum type="arabicParenBoth"/>
            </a:pPr>
            <a:r>
              <a:rPr lang="en-US" altLang="zh-CN" baseline="0" dirty="0"/>
              <a:t>e(X) = E(T|X)</a:t>
            </a:r>
            <a:endParaRPr lang="en-US" altLang="zh-CN" dirty="0"/>
          </a:p>
          <a:p>
            <a:endParaRPr lang="en-US" altLang="zh-CN" dirty="0"/>
          </a:p>
          <a:p>
            <a:endParaRPr lang="en-US" altLang="zh-CN" dirty="0"/>
          </a:p>
          <a:p>
            <a:r>
              <a:rPr lang="en-US" altLang="zh-CN" dirty="0"/>
              <a:t>\begin{</a:t>
            </a:r>
            <a:r>
              <a:rPr lang="en-US" altLang="zh-CN" dirty="0" err="1"/>
              <a:t>eqnarray</a:t>
            </a:r>
            <a:r>
              <a:rPr lang="en-US" altLang="zh-CN" dirty="0"/>
              <a:t>} E\left\{\</a:t>
            </a:r>
            <a:r>
              <a:rPr lang="en-US" altLang="zh-CN" dirty="0" err="1"/>
              <a:t>frac</a:t>
            </a:r>
            <a:r>
              <a:rPr lang="en-US" altLang="zh-CN" dirty="0"/>
              <a:t>{T Y}{e({X})}\right\} &amp;=&amp; E\left\{\</a:t>
            </a:r>
            <a:r>
              <a:rPr lang="en-US" altLang="zh-CN" dirty="0" err="1"/>
              <a:t>frac</a:t>
            </a:r>
            <a:r>
              <a:rPr lang="en-US" altLang="zh-CN" dirty="0"/>
              <a:t>{T Y_{1}}{e({X})}\right\}=E\left[E\left\{\</a:t>
            </a:r>
            <a:r>
              <a:rPr lang="en-US" altLang="zh-CN" dirty="0" err="1"/>
              <a:t>frac</a:t>
            </a:r>
            <a:r>
              <a:rPr lang="en-US" altLang="zh-CN" dirty="0"/>
              <a:t>{T Y_{1}}{e({X})} | Y_{1}, {X}\right\}\right] \\&amp;=&amp;E\left\{\frac{Y_{1}}{e({X})} E(T | Y_{1}, {X})\right\}=E\left\{\</a:t>
            </a:r>
            <a:r>
              <a:rPr lang="en-US" altLang="zh-CN" dirty="0" err="1"/>
              <a:t>frac</a:t>
            </a:r>
            <a:r>
              <a:rPr lang="en-US" altLang="zh-CN" dirty="0"/>
              <a:t>{Y_{1}}{e({X})} E(T | {X})\right\} \\&amp;=&amp;E\left\{\frac{Y_{1}}{e({X})} e({X})\right\}=E\left(Y_{1}\right) \end{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50</a:t>
            </a:fld>
            <a:endParaRPr lang="zh-CN" altLang="en-US"/>
          </a:p>
        </p:txBody>
      </p:sp>
    </p:spTree>
    <p:extLst>
      <p:ext uri="{BB962C8B-B14F-4D97-AF65-F5344CB8AC3E}">
        <p14:creationId xmlns:p14="http://schemas.microsoft.com/office/powerpoint/2010/main" val="173036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the estimated propensity score the exactly the true propensity score,</a:t>
            </a:r>
            <a:r>
              <a:rPr lang="en-US" altLang="zh-CN" baseline="0" dirty="0"/>
              <a:t> then the IPW estimator is unbiased for treatment effect estimation.</a:t>
            </a:r>
          </a:p>
          <a:p>
            <a:r>
              <a:rPr lang="en-US" altLang="zh-CN" dirty="0"/>
              <a:t>The IPW estimator is</a:t>
            </a:r>
            <a:r>
              <a:rPr lang="en-US" altLang="zh-CN" baseline="0" dirty="0"/>
              <a:t> widely</a:t>
            </a:r>
            <a:r>
              <a:rPr lang="zh-CN" altLang="en-US" baseline="0" dirty="0"/>
              <a:t> </a:t>
            </a:r>
            <a:r>
              <a:rPr lang="en-US" altLang="zh-CN" baseline="0" dirty="0"/>
              <a:t>used and achieved good performance in many real applications.</a:t>
            </a:r>
          </a:p>
          <a:p>
            <a:endParaRPr lang="en-US" altLang="zh-CN" baseline="0" dirty="0"/>
          </a:p>
          <a:p>
            <a:r>
              <a:rPr lang="en-US" altLang="zh-CN" baseline="0" dirty="0"/>
              <a:t>But is there any disadvantage or drawback for IPW estimator?</a:t>
            </a:r>
          </a:p>
          <a:p>
            <a:r>
              <a:rPr lang="en-US" altLang="zh-CN" baseline="0" dirty="0"/>
              <a:t>One is that IPW need the estimated propensity score is exactly the true propensity score, so it requires the propensity score model is correct.</a:t>
            </a:r>
          </a:p>
          <a:p>
            <a:r>
              <a:rPr lang="en-US" altLang="zh-CN" baseline="0" dirty="0"/>
              <a:t>Second is that when estimated propensity score</a:t>
            </a:r>
            <a:r>
              <a:rPr lang="zh-CN" altLang="en-US" baseline="0" dirty="0"/>
              <a:t> </a:t>
            </a:r>
            <a:r>
              <a:rPr lang="en-US" altLang="zh-CN" baseline="0" dirty="0"/>
              <a:t>is close to 0 and 1, the weight would be huge, leading to high variance of treatment effect estimation.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51</a:t>
            </a:fld>
            <a:endParaRPr lang="zh-CN" altLang="en-US"/>
          </a:p>
        </p:txBody>
      </p:sp>
    </p:spTree>
    <p:extLst>
      <p:ext uri="{BB962C8B-B14F-4D97-AF65-F5344CB8AC3E}">
        <p14:creationId xmlns:p14="http://schemas.microsoft.com/office/powerpoint/2010/main" val="2389986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52</a:t>
            </a:fld>
            <a:endParaRPr lang="zh-CN" altLang="en-US"/>
          </a:p>
        </p:txBody>
      </p:sp>
    </p:spTree>
    <p:extLst>
      <p:ext uri="{BB962C8B-B14F-4D97-AF65-F5344CB8AC3E}">
        <p14:creationId xmlns:p14="http://schemas.microsoft.com/office/powerpoint/2010/main" val="1275529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en-US" altLang="zh-CN" baseline="0" dirty="0"/>
              <a:t> we will introduce another method based on propensity score,</a:t>
            </a:r>
            <a:r>
              <a:rPr lang="zh-CN" altLang="en-US" baseline="0" dirty="0"/>
              <a:t> </a:t>
            </a:r>
            <a:r>
              <a:rPr lang="en-US" altLang="zh-CN" baseline="0" dirty="0"/>
              <a:t>doubly</a:t>
            </a:r>
            <a:r>
              <a:rPr lang="zh-CN" altLang="en-US" baseline="0" dirty="0"/>
              <a:t> </a:t>
            </a:r>
            <a:r>
              <a:rPr lang="en-US" altLang="zh-CN" baseline="0" dirty="0"/>
              <a:t>robust</a:t>
            </a:r>
            <a:r>
              <a:rPr lang="zh-CN" altLang="en-US" baseline="0" dirty="0"/>
              <a:t> </a:t>
            </a:r>
            <a:r>
              <a:rPr lang="en-US" altLang="zh-CN" baseline="0" dirty="0"/>
              <a:t>method</a:t>
            </a:r>
          </a:p>
          <a:p>
            <a:r>
              <a:rPr lang="en-US" altLang="zh-CN" baseline="0" dirty="0"/>
              <a:t>From the definition of ATE, we know that one can estimate ATE if he knows the potential outcome Y1 and Y0 for each units.</a:t>
            </a:r>
          </a:p>
          <a:p>
            <a:r>
              <a:rPr lang="en-US" altLang="zh-CN" baseline="0" dirty="0"/>
              <a:t>But in observational data, we know only one potential outcome of each unit. A simple way to address this problem is to predict the unobserved potential outcome.</a:t>
            </a:r>
          </a:p>
          <a:p>
            <a:r>
              <a:rPr lang="en-US" altLang="zh-CN" baseline="0" dirty="0"/>
              <a:t>In simple outcome regression, we learn regression model for treated group and control group, respectively.</a:t>
            </a:r>
          </a:p>
          <a:p>
            <a:r>
              <a:rPr lang="en-US" altLang="zh-CN" baseline="0" dirty="0"/>
              <a:t>The simple outcome regression method is unbiased if the regression models are correct.</a:t>
            </a:r>
          </a:p>
          <a:p>
            <a:endParaRPr lang="en-US" altLang="zh-CN" baseline="0" dirty="0"/>
          </a:p>
          <a:p>
            <a:r>
              <a:rPr lang="en-US" altLang="zh-CN" baseline="0" dirty="0"/>
              <a:t>Recap that IPW method we introduced before also need the correct model specification to guarantee the unbiasedness.</a:t>
            </a:r>
          </a:p>
          <a:p>
            <a:endParaRPr lang="en-US" altLang="zh-CN" baseline="0" dirty="0"/>
          </a:p>
          <a:p>
            <a:r>
              <a:rPr lang="en-US" altLang="zh-CN" baseline="0" dirty="0"/>
              <a:t>Then, the doubly robust method was proposed by combining both outcome regression and IPW method in a fortuitous way.</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53</a:t>
            </a:fld>
            <a:endParaRPr lang="zh-CN" altLang="en-US"/>
          </a:p>
        </p:txBody>
      </p:sp>
    </p:spTree>
    <p:extLst>
      <p:ext uri="{BB962C8B-B14F-4D97-AF65-F5344CB8AC3E}">
        <p14:creationId xmlns:p14="http://schemas.microsoft.com/office/powerpoint/2010/main" val="1590549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combining</a:t>
            </a:r>
            <a:r>
              <a:rPr lang="en-US" altLang="zh-CN" baseline="0" dirty="0"/>
              <a:t> regression and IPW method, the doubly robust estimator can be represented as following, where e hat is estimated propensity score, and m1 m0 are outcome regression models.</a:t>
            </a:r>
          </a:p>
          <a:p>
            <a:r>
              <a:rPr lang="en-US" altLang="zh-CN" baseline="0" dirty="0"/>
              <a:t>Either propensity score model or outcome regression model is correct, the doubly robust estimator is unbiased to estimate average causal effect.</a:t>
            </a:r>
            <a:endParaRPr lang="en-US" altLang="zh-CN" dirty="0"/>
          </a:p>
          <a:p>
            <a:r>
              <a:rPr lang="en-US" altLang="zh-CN" dirty="0"/>
              <a:t>This</a:t>
            </a:r>
            <a:r>
              <a:rPr lang="en-US" altLang="zh-CN" baseline="0" dirty="0"/>
              <a:t> property is referred to as double robustness.</a:t>
            </a:r>
            <a:endParaRPr lang="en-US" altLang="zh-CN" dirty="0"/>
          </a:p>
          <a:p>
            <a:endParaRPr lang="en-US" altLang="zh-CN" dirty="0"/>
          </a:p>
          <a:p>
            <a:endParaRPr lang="en-US" altLang="zh-CN" dirty="0"/>
          </a:p>
          <a:p>
            <a:r>
              <a:rPr lang="en-US" altLang="zh-CN" dirty="0"/>
              <a:t>\begin{</a:t>
            </a:r>
            <a:r>
              <a:rPr lang="en-US" altLang="zh-CN" dirty="0" err="1"/>
              <a:t>eqnarray</a:t>
            </a:r>
            <a:r>
              <a:rPr lang="en-US" altLang="zh-CN" dirty="0"/>
              <a:t>}ATE_{DR}&amp;=&amp;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{T_{</a:t>
            </a:r>
            <a:r>
              <a:rPr lang="en-US" altLang="zh-CN" dirty="0" err="1"/>
              <a:t>i</a:t>
            </a:r>
            <a:r>
              <a:rPr lang="en-US" altLang="zh-CN" dirty="0"/>
              <a:t>} Y_{</a:t>
            </a:r>
            <a:r>
              <a:rPr lang="en-US" altLang="zh-CN" dirty="0" err="1"/>
              <a:t>i</a:t>
            </a:r>
            <a:r>
              <a:rPr lang="en-US" altLang="zh-CN" dirty="0"/>
              <a:t>}}{\hat{e}(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)\right\}}{\hat{e}(</a:t>
            </a:r>
            <a:r>
              <a:rPr lang="en-US" altLang="zh-CN" dirty="0" err="1"/>
              <a:t>X_i</a:t>
            </a:r>
            <a:r>
              <a:rPr lang="en-US" altLang="zh-CN" dirty="0"/>
              <a:t>)} \hat{m}_1(</a:t>
            </a:r>
            <a:r>
              <a:rPr lang="en-US" altLang="zh-CN" dirty="0" err="1"/>
              <a:t>X_i</a:t>
            </a:r>
            <a:r>
              <a:rPr lang="en-US" altLang="zh-CN" dirty="0"/>
              <a:t>)\right] \\ &amp;\_&amp; -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{\left(1-T_{</a:t>
            </a:r>
            <a:r>
              <a:rPr lang="en-US" altLang="zh-CN" dirty="0" err="1"/>
              <a:t>i</a:t>
            </a:r>
            <a:r>
              <a:rPr lang="en-US" altLang="zh-CN" dirty="0"/>
              <a:t>}\right) Y_{</a:t>
            </a:r>
            <a:r>
              <a:rPr lang="en-US" altLang="zh-CN" dirty="0" err="1"/>
              <a:t>i</a:t>
            </a:r>
            <a:r>
              <a:rPr lang="en-US" altLang="zh-CN" dirty="0"/>
              <a:t>}}{1-\hat{e}(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)\right\}}{1-\hat{e}(</a:t>
            </a:r>
            <a:r>
              <a:rPr lang="en-US" altLang="zh-CN" dirty="0" err="1"/>
              <a:t>X_i</a:t>
            </a:r>
            <a:r>
              <a:rPr lang="en-US" altLang="zh-CN" dirty="0"/>
              <a:t>)} \hat{m}_{0}(</a:t>
            </a:r>
            <a:r>
              <a:rPr lang="en-US" altLang="zh-CN" dirty="0" err="1"/>
              <a:t>X_i</a:t>
            </a:r>
            <a:r>
              <a:rPr lang="en-US" altLang="zh-CN" dirty="0"/>
              <a:t>)\right] \end{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54</a:t>
            </a:fld>
            <a:endParaRPr lang="zh-CN" altLang="en-US"/>
          </a:p>
        </p:txBody>
      </p:sp>
    </p:spTree>
    <p:extLst>
      <p:ext uri="{BB962C8B-B14F-4D97-AF65-F5344CB8AC3E}">
        <p14:creationId xmlns:p14="http://schemas.microsoft.com/office/powerpoint/2010/main" val="3156825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a:t>
            </a:r>
            <a:r>
              <a:rPr lang="en-US" altLang="zh-CN" baseline="0" dirty="0"/>
              <a:t> give the proof of unbiasedness of doubly robust method. We</a:t>
            </a:r>
            <a:r>
              <a:rPr lang="zh-CN" altLang="en-US" baseline="0" dirty="0"/>
              <a:t> </a:t>
            </a:r>
            <a:r>
              <a:rPr lang="en-US" altLang="zh-CN" baseline="0" dirty="0"/>
              <a:t>firstly proved the treated part equals to the expectation of Y1, since the term in the red rectangle would equal 0 if either e hat equals to true propensity score, or the m1 equals to Y1.</a:t>
            </a:r>
          </a:p>
          <a:p>
            <a:r>
              <a:rPr lang="en-US" altLang="zh-CN" baseline="0" dirty="0"/>
              <a:t>Similarity, we can prove the control part in doubly robust estimator equals the expectation of Y0.</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55</a:t>
            </a:fld>
            <a:endParaRPr lang="zh-CN" altLang="en-US"/>
          </a:p>
        </p:txBody>
      </p:sp>
    </p:spTree>
    <p:extLst>
      <p:ext uri="{BB962C8B-B14F-4D97-AF65-F5344CB8AC3E}">
        <p14:creationId xmlns:p14="http://schemas.microsoft.com/office/powerpoint/2010/main" val="460715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a:t>
            </a:fld>
            <a:endParaRPr lang="zh-CN" altLang="en-US"/>
          </a:p>
        </p:txBody>
      </p:sp>
    </p:spTree>
    <p:extLst>
      <p:ext uri="{BB962C8B-B14F-4D97-AF65-F5344CB8AC3E}">
        <p14:creationId xmlns:p14="http://schemas.microsoft.com/office/powerpoint/2010/main" val="1561022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if both models are incorrect, doubly robust method would be very biased.</a:t>
            </a:r>
          </a:p>
          <a:p>
            <a:endParaRPr lang="en-US" altLang="zh-CN" dirty="0"/>
          </a:p>
          <a:p>
            <a:r>
              <a:rPr lang="en-US" altLang="zh-CN" dirty="0"/>
              <a:t>\begin{</a:t>
            </a:r>
            <a:r>
              <a:rPr lang="en-US" altLang="zh-CN" dirty="0" err="1"/>
              <a:t>eqnarray</a:t>
            </a:r>
            <a:r>
              <a:rPr lang="en-US" altLang="zh-CN" dirty="0"/>
              <a:t>}ATE_{DR}&amp;=&amp;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{T_{</a:t>
            </a:r>
            <a:r>
              <a:rPr lang="en-US" altLang="zh-CN" dirty="0" err="1"/>
              <a:t>i</a:t>
            </a:r>
            <a:r>
              <a:rPr lang="en-US" altLang="zh-CN" dirty="0"/>
              <a:t>} Y_{</a:t>
            </a:r>
            <a:r>
              <a:rPr lang="en-US" altLang="zh-CN" dirty="0" err="1"/>
              <a:t>i</a:t>
            </a:r>
            <a:r>
              <a:rPr lang="en-US" altLang="zh-CN" dirty="0"/>
              <a:t>}}{\hat{e}(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)\right\}}{\hat{e}(</a:t>
            </a:r>
            <a:r>
              <a:rPr lang="en-US" altLang="zh-CN" dirty="0" err="1"/>
              <a:t>X_i</a:t>
            </a:r>
            <a:r>
              <a:rPr lang="en-US" altLang="zh-CN" dirty="0"/>
              <a:t>)} \hat{m}_1(</a:t>
            </a:r>
            <a:r>
              <a:rPr lang="en-US" altLang="zh-CN" dirty="0" err="1"/>
              <a:t>X_i</a:t>
            </a:r>
            <a:r>
              <a:rPr lang="en-US" altLang="zh-CN" dirty="0"/>
              <a:t>)\right] \\ &amp;\_&amp; - \</a:t>
            </a:r>
            <a:r>
              <a:rPr lang="en-US" altLang="zh-CN" dirty="0" err="1"/>
              <a:t>frac</a:t>
            </a:r>
            <a:r>
              <a:rPr lang="en-US" altLang="zh-CN" dirty="0"/>
              <a:t>{1}{n} \sum_{</a:t>
            </a:r>
            <a:r>
              <a:rPr lang="en-US" altLang="zh-CN" dirty="0" err="1"/>
              <a:t>i</a:t>
            </a:r>
            <a:r>
              <a:rPr lang="en-US" altLang="zh-CN" dirty="0"/>
              <a:t>=1}^{n}\left[\</a:t>
            </a:r>
            <a:r>
              <a:rPr lang="en-US" altLang="zh-CN" dirty="0" err="1"/>
              <a:t>frac</a:t>
            </a:r>
            <a:r>
              <a:rPr lang="en-US" altLang="zh-CN" dirty="0"/>
              <a:t>{\left(1-T_{</a:t>
            </a:r>
            <a:r>
              <a:rPr lang="en-US" altLang="zh-CN" dirty="0" err="1"/>
              <a:t>i</a:t>
            </a:r>
            <a:r>
              <a:rPr lang="en-US" altLang="zh-CN" dirty="0"/>
              <a:t>}\right) Y_{</a:t>
            </a:r>
            <a:r>
              <a:rPr lang="en-US" altLang="zh-CN" dirty="0" err="1"/>
              <a:t>i</a:t>
            </a:r>
            <a:r>
              <a:rPr lang="en-US" altLang="zh-CN" dirty="0"/>
              <a:t>}}{1-\hat{e}(</a:t>
            </a:r>
            <a:r>
              <a:rPr lang="en-US" altLang="zh-CN" dirty="0" err="1"/>
              <a:t>X_i</a:t>
            </a:r>
            <a:r>
              <a:rPr lang="en-US" altLang="zh-CN" dirty="0"/>
              <a:t>)}+\</a:t>
            </a:r>
            <a:r>
              <a:rPr lang="en-US" altLang="zh-CN" dirty="0" err="1"/>
              <a:t>frac</a:t>
            </a:r>
            <a:r>
              <a:rPr lang="en-US" altLang="zh-CN" dirty="0"/>
              <a:t>{\left\{T_{</a:t>
            </a:r>
            <a:r>
              <a:rPr lang="en-US" altLang="zh-CN" dirty="0" err="1"/>
              <a:t>i</a:t>
            </a:r>
            <a:r>
              <a:rPr lang="en-US" altLang="zh-CN" dirty="0"/>
              <a:t>}-\hat{e}(</a:t>
            </a:r>
            <a:r>
              <a:rPr lang="en-US" altLang="zh-CN" dirty="0" err="1"/>
              <a:t>X_i</a:t>
            </a:r>
            <a:r>
              <a:rPr lang="en-US" altLang="zh-CN" dirty="0"/>
              <a:t>)\right\}}{1-\hat{e}(</a:t>
            </a:r>
            <a:r>
              <a:rPr lang="en-US" altLang="zh-CN" dirty="0" err="1"/>
              <a:t>X_i</a:t>
            </a:r>
            <a:r>
              <a:rPr lang="en-US" altLang="zh-CN" dirty="0"/>
              <a:t>)} \hat{m}_{0}(</a:t>
            </a:r>
            <a:r>
              <a:rPr lang="en-US" altLang="zh-CN" dirty="0" err="1"/>
              <a:t>X_i</a:t>
            </a:r>
            <a:r>
              <a:rPr lang="en-US" altLang="zh-CN" dirty="0"/>
              <a:t>)\right] \end{</a:t>
            </a:r>
            <a:r>
              <a:rPr lang="en-US" altLang="zh-CN" dirty="0" err="1"/>
              <a:t>eqnarray</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56</a:t>
            </a:fld>
            <a:endParaRPr lang="zh-CN" altLang="en-US"/>
          </a:p>
        </p:txBody>
      </p:sp>
    </p:spTree>
    <p:extLst>
      <p:ext uri="{BB962C8B-B14F-4D97-AF65-F5344CB8AC3E}">
        <p14:creationId xmlns:p14="http://schemas.microsoft.com/office/powerpoint/2010/main" val="2660749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introduced three kinds</a:t>
            </a:r>
            <a:r>
              <a:rPr lang="en-US" altLang="zh-CN" baseline="0" dirty="0"/>
              <a:t> of propensity score based methods, including …</a:t>
            </a:r>
          </a:p>
          <a:p>
            <a:r>
              <a:rPr lang="en-US" altLang="zh-CN" baseline="0" dirty="0"/>
              <a:t>In PSM, we match treated and control pairs by their propensity score. In IPW, we reweight samples by their inverse of propensity score. Doubly robust method combined both IPW estimator and outcome regression method.</a:t>
            </a:r>
          </a:p>
          <a:p>
            <a:r>
              <a:rPr lang="en-US" altLang="zh-CN" baseline="0" dirty="0"/>
              <a:t>All of these propensity score based method need to estimate propensity score, and their performance depends on the accuracy of estimated propensity score.</a:t>
            </a:r>
          </a:p>
          <a:p>
            <a:endParaRPr lang="en-US" altLang="zh-CN" baseline="0" dirty="0"/>
          </a:p>
          <a:p>
            <a:r>
              <a:rPr lang="en-US" altLang="zh-CN" baseline="0" dirty="0"/>
              <a:t>However, all of these methods treat all observed variables as confounder when estimating propensity score. </a:t>
            </a:r>
          </a:p>
          <a:p>
            <a:r>
              <a:rPr lang="en-US" altLang="zh-CN" baseline="0" dirty="0"/>
              <a:t>In practical, especially in big data era, we always observed hundred and thousand variables, but not all of those variables are confounders, only that related to treatment variables and outcome variable are confounders, and some non-confounders are helpful on treatment effect estimation.</a:t>
            </a:r>
          </a:p>
          <a:p>
            <a:r>
              <a:rPr lang="en-US" altLang="zh-CN" baseline="0" dirty="0"/>
              <a:t>Hence, to precisely estimate the average causal effect in high dimensional setting, we need to separate the confounders.</a:t>
            </a:r>
          </a:p>
          <a:p>
            <a:r>
              <a:rPr lang="en-US" altLang="zh-CN" baseline="0" dirty="0"/>
              <a:t>But the question is how to automatically separate the confounders from all observed variables.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57</a:t>
            </a:fld>
            <a:endParaRPr lang="zh-CN" altLang="en-US"/>
          </a:p>
        </p:txBody>
      </p:sp>
    </p:spTree>
    <p:extLst>
      <p:ext uri="{BB962C8B-B14F-4D97-AF65-F5344CB8AC3E}">
        <p14:creationId xmlns:p14="http://schemas.microsoft.com/office/powerpoint/2010/main" val="3886636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introduced three kinds</a:t>
            </a:r>
            <a:r>
              <a:rPr lang="en-US" altLang="zh-CN" baseline="0" dirty="0"/>
              <a:t> of propensity score based methods, including …</a:t>
            </a:r>
          </a:p>
          <a:p>
            <a:r>
              <a:rPr lang="en-US" altLang="zh-CN" baseline="0" dirty="0"/>
              <a:t>In PSM, we match treated and control pairs by their propensity score. In IPW, we reweight samples by their inverse of propensity score. Doubly robust method combined both IPW estimator and outcome regression method.</a:t>
            </a:r>
          </a:p>
          <a:p>
            <a:r>
              <a:rPr lang="en-US" altLang="zh-CN" baseline="0" dirty="0"/>
              <a:t>All of these propensity score based method need to estimate propensity score, and their performance depends on the accuracy of estimated propensity score.</a:t>
            </a:r>
          </a:p>
          <a:p>
            <a:endParaRPr lang="en-US" altLang="zh-CN" baseline="0" dirty="0"/>
          </a:p>
          <a:p>
            <a:r>
              <a:rPr lang="en-US" altLang="zh-CN" baseline="0" dirty="0"/>
              <a:t>However, all of these methods treat all observed variables as confounder when estimating propensity score. </a:t>
            </a:r>
          </a:p>
          <a:p>
            <a:r>
              <a:rPr lang="en-US" altLang="zh-CN" baseline="0" dirty="0"/>
              <a:t>In practical, especially in big data era, we always observed hundred and thousand variables, but not all of those variables are confounders, only that related to treatment variables and outcome variable are confounders, and some non-confounders are helpful on treatment effect estimation.</a:t>
            </a:r>
          </a:p>
          <a:p>
            <a:r>
              <a:rPr lang="en-US" altLang="zh-CN" baseline="0" dirty="0"/>
              <a:t>Hence, to precisely estimate the average causal effect in high dimensional setting, we need to separate the confounders.</a:t>
            </a:r>
          </a:p>
          <a:p>
            <a:r>
              <a:rPr lang="en-US" altLang="zh-CN" baseline="0" dirty="0"/>
              <a:t>But the question is how to automatically separate the confounders from all observed variables.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58</a:t>
            </a:fld>
            <a:endParaRPr lang="zh-CN" altLang="en-US"/>
          </a:p>
        </p:txBody>
      </p:sp>
    </p:spTree>
    <p:extLst>
      <p:ext uri="{BB962C8B-B14F-4D97-AF65-F5344CB8AC3E}">
        <p14:creationId xmlns:p14="http://schemas.microsoft.com/office/powerpoint/2010/main" val="1985126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59</a:t>
            </a:fld>
            <a:endParaRPr lang="zh-CN" altLang="en-US"/>
          </a:p>
        </p:txBody>
      </p:sp>
    </p:spTree>
    <p:extLst>
      <p:ext uri="{BB962C8B-B14F-4D97-AF65-F5344CB8AC3E}">
        <p14:creationId xmlns:p14="http://schemas.microsoft.com/office/powerpoint/2010/main" val="225623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traditional IPW estimator, the all observed variables are regarded as confounder X, and estimate the propensity score with U. With the estimated propensity score, IPW estimate reweights sample and their outcome by the inverse of propensity score, and finally estimate the average causal effect by the expectation of the adjusted outcome.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60</a:t>
            </a:fld>
            <a:endParaRPr lang="zh-CN" altLang="en-US"/>
          </a:p>
        </p:txBody>
      </p:sp>
    </p:spTree>
    <p:extLst>
      <p:ext uri="{BB962C8B-B14F-4D97-AF65-F5344CB8AC3E}">
        <p14:creationId xmlns:p14="http://schemas.microsoft.com/office/powerpoint/2010/main" val="703577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Comparing with previous causal framework, we propose a new causal framework. </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our causal framework,</a:t>
            </a:r>
            <a:r>
              <a:rPr kumimoji="1" lang="en-US" altLang="zh-CN" baseline="0" dirty="0"/>
              <a:t> we assume all the observed variables U can be </a:t>
            </a:r>
            <a:r>
              <a:rPr lang="en-US" altLang="zh-CN" dirty="0"/>
              <a:t>decomposed into three sets: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(1) Confounders X, </a:t>
            </a:r>
            <a:r>
              <a:rPr lang="en-US" altLang="zh-CN" sz="1200" kern="1200" dirty="0">
                <a:solidFill>
                  <a:schemeClr val="tx1"/>
                </a:solidFill>
                <a:effectLst/>
                <a:latin typeface="+mn-lt"/>
                <a:ea typeface="+mn-ea"/>
                <a:cs typeface="+mn-cs"/>
              </a:rPr>
              <a:t>which are associated with the treatment T and may be causally related to the outcome Y.</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(2) Adjustment Variables Z, </a:t>
            </a:r>
            <a:r>
              <a:rPr lang="en-US" altLang="zh-CN" sz="1200" kern="1200" dirty="0">
                <a:solidFill>
                  <a:schemeClr val="tx1"/>
                </a:solidFill>
                <a:effectLst/>
                <a:latin typeface="+mn-lt"/>
                <a:ea typeface="+mn-ea"/>
                <a:cs typeface="+mn-cs"/>
              </a:rPr>
              <a:t>which are causally related to outcome Y , but independent with treatment 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and (3) Irrelevant variables I,</a:t>
            </a:r>
            <a:r>
              <a:rPr lang="en-US" altLang="zh-CN" baseline="0" dirty="0"/>
              <a:t> </a:t>
            </a:r>
            <a:r>
              <a:rPr lang="en-US" altLang="zh-CN" sz="1200" kern="1200" dirty="0">
                <a:solidFill>
                  <a:schemeClr val="tx1"/>
                </a:solidFill>
                <a:effectLst/>
                <a:latin typeface="+mn-lt"/>
                <a:ea typeface="+mn-ea"/>
                <a:cs typeface="+mn-cs"/>
              </a:rPr>
              <a:t>which are independent with both treatment and outcome</a:t>
            </a:r>
            <a:r>
              <a:rPr lang="en-US" altLang="zh-CN" sz="1200" kern="1200" baseline="0" dirty="0">
                <a:solidFill>
                  <a:schemeClr val="tx1"/>
                </a:solidFill>
                <a:effectLst/>
                <a:latin typeface="+mn-lt"/>
                <a:ea typeface="+mn-ea"/>
                <a:cs typeface="+mn-cs"/>
              </a:rPr>
              <a:t> and omitted in our causal framework.</a:t>
            </a:r>
          </a:p>
          <a:p>
            <a:endParaRPr lang="en-US" altLang="zh-CN" baseline="0" dirty="0"/>
          </a:p>
          <a:p>
            <a:r>
              <a:rPr lang="en-US" altLang="zh-CN" baseline="0" dirty="0"/>
              <a:t>With the separated confounder X, we can precisely estimate the propensity score, and with the separated adjustment variables Z, we can regressing Y on them to remove the variance of Y.</a:t>
            </a:r>
          </a:p>
          <a:p>
            <a:r>
              <a:rPr lang="en-US" altLang="zh-CN" baseline="0" dirty="0"/>
              <a:t>Finally, based on our adjusted outcome, we can estimate the average treatment effect by the expectation of adjusted outcome.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61</a:t>
            </a:fld>
            <a:endParaRPr lang="zh-CN" altLang="en-US"/>
          </a:p>
        </p:txBody>
      </p:sp>
    </p:spTree>
    <p:extLst>
      <p:ext uri="{BB962C8B-B14F-4D97-AF65-F5344CB8AC3E}">
        <p14:creationId xmlns:p14="http://schemas.microsoft.com/office/powerpoint/2010/main" val="2462777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a:t>
            </a:r>
            <a:r>
              <a:rPr lang="en-US" altLang="zh-CN" sz="1200" kern="1200" baseline="0" dirty="0">
                <a:solidFill>
                  <a:schemeClr val="tx1"/>
                </a:solidFill>
                <a:effectLst/>
                <a:latin typeface="+mn-lt"/>
                <a:ea typeface="+mn-ea"/>
                <a:cs typeface="+mn-cs"/>
              </a:rPr>
              <a:t> on our causal framework, we proposed an data driven variables decomposition algorithm to jointly optimize confounders separation and ATE estimation.</a:t>
            </a:r>
            <a:endParaRPr lang="zh-CN" altLang="zh-CN" sz="1200" kern="1200" dirty="0">
              <a:solidFill>
                <a:schemeClr val="tx1"/>
              </a:solidFill>
              <a:effectLst/>
              <a:latin typeface="+mn-lt"/>
              <a:ea typeface="+mn-ea"/>
              <a:cs typeface="+mn-cs"/>
            </a:endParaRPr>
          </a:p>
          <a:p>
            <a:endParaRPr lang="en-US" altLang="zh-CN" dirty="0"/>
          </a:p>
          <a:p>
            <a:r>
              <a:rPr lang="en-US" altLang="zh-CN" dirty="0"/>
              <a:t>skip</a:t>
            </a:r>
          </a:p>
          <a:p>
            <a:endParaRPr lang="en-US" altLang="zh-CN" dirty="0"/>
          </a:p>
          <a:p>
            <a:r>
              <a:rPr lang="en-US" altLang="zh-CN" dirty="0"/>
              <a:t>With our adjusted estimator, we can</a:t>
            </a:r>
            <a:r>
              <a:rPr lang="en-US" altLang="zh-CN" baseline="0" dirty="0"/>
              <a:t> estimate the ATE by the expectation of adjusted outcome Y plus.</a:t>
            </a:r>
          </a:p>
          <a:p>
            <a:r>
              <a:rPr lang="en-US" altLang="zh-CN" baseline="0" dirty="0"/>
              <a:t>If we assume the treatment effect is heterogeneous and represented by function h(U), we can obtain the estimated ATE by regression out adjusted outcome Y plus against the variables U and minimizing following objective function.</a:t>
            </a:r>
          </a:p>
          <a:p>
            <a:r>
              <a:rPr lang="en-US" altLang="zh-CN" baseline="0" dirty="0"/>
              <a:t>Then, we can estimate the ATE by the expectation of function h(U).</a:t>
            </a:r>
          </a:p>
          <a:p>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62</a:t>
            </a:fld>
            <a:endParaRPr lang="zh-CN" altLang="en-US"/>
          </a:p>
        </p:txBody>
      </p:sp>
    </p:spTree>
    <p:extLst>
      <p:ext uri="{BB962C8B-B14F-4D97-AF65-F5344CB8AC3E}">
        <p14:creationId xmlns:p14="http://schemas.microsoft.com/office/powerpoint/2010/main" val="1286074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a:t>
            </a:r>
            <a:r>
              <a:rPr lang="en-US" altLang="zh-CN" baseline="0" dirty="0"/>
              <a:t> is the details of our algorithm, where we adopt logistic regression to evaluate the propensity score with coefficient vector \beta, and adopt a linear regression to adjust outcome with coefficient vector \alpha.</a:t>
            </a:r>
            <a:endParaRPr lang="en-US" altLang="zh-CN" dirty="0"/>
          </a:p>
          <a:p>
            <a:r>
              <a:rPr lang="en-US" altLang="zh-CN" dirty="0"/>
              <a:t>Then,</a:t>
            </a:r>
            <a:r>
              <a:rPr lang="en-US" altLang="zh-CN" baseline="0" dirty="0"/>
              <a:t> w</a:t>
            </a:r>
            <a:r>
              <a:rPr lang="en-US" altLang="zh-CN" dirty="0"/>
              <a:t>e employ an </a:t>
            </a:r>
            <a:r>
              <a:rPr lang="en-US" altLang="zh-CN" sz="1800" baseline="0" dirty="0"/>
              <a:t>orthogonal</a:t>
            </a:r>
            <a:r>
              <a:rPr lang="en-US" altLang="zh-CN" dirty="0"/>
              <a:t> </a:t>
            </a:r>
            <a:r>
              <a:rPr lang="en-US" altLang="zh-CN" dirty="0" err="1"/>
              <a:t>regularizer</a:t>
            </a:r>
            <a:r>
              <a:rPr lang="en-US" altLang="zh-CN" dirty="0"/>
              <a:t> on \alpha and \beta for ensuring the separation of confounders and adjustment variables.</a:t>
            </a:r>
            <a:r>
              <a:rPr lang="en-US" altLang="zh-CN" sz="1200" kern="1200" baseline="0" dirty="0">
                <a:solidFill>
                  <a:schemeClr val="tx1"/>
                </a:solidFill>
                <a:effectLst/>
                <a:latin typeface="+mn-lt"/>
                <a:ea typeface="+mn-ea"/>
                <a:cs typeface="+mn-cs"/>
              </a:rPr>
              <a:t> </a:t>
            </a:r>
          </a:p>
          <a:p>
            <a:r>
              <a:rPr lang="en-US" altLang="zh-CN" sz="1200" kern="1200" baseline="0" dirty="0">
                <a:solidFill>
                  <a:schemeClr val="tx1"/>
                </a:solidFill>
                <a:effectLst/>
                <a:latin typeface="+mn-lt"/>
                <a:ea typeface="+mn-ea"/>
                <a:cs typeface="+mn-cs"/>
              </a:rPr>
              <a:t>Finally, with the optimized parameters, we can separate the adjustment variables by parameter \alpha, separate the confounders by parameter \beta, and estimate the ATE by parameter \gamma.</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63</a:t>
            </a:fld>
            <a:endParaRPr lang="zh-CN" altLang="en-US"/>
          </a:p>
        </p:txBody>
      </p:sp>
    </p:spTree>
    <p:extLst>
      <p:ext uri="{BB962C8B-B14F-4D97-AF65-F5344CB8AC3E}">
        <p14:creationId xmlns:p14="http://schemas.microsoft.com/office/powerpoint/2010/main" val="387440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Theoretically,</a:t>
            </a:r>
            <a:r>
              <a:rPr lang="en-US" altLang="zh-CN" baseline="0" dirty="0"/>
              <a:t> we did both bias and variance analysis for our DVD estimator, we proved that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64</a:t>
            </a:fld>
            <a:endParaRPr lang="zh-CN" altLang="en-US"/>
          </a:p>
        </p:txBody>
      </p:sp>
    </p:spTree>
    <p:extLst>
      <p:ext uri="{BB962C8B-B14F-4D97-AF65-F5344CB8AC3E}">
        <p14:creationId xmlns:p14="http://schemas.microsoft.com/office/powerpoint/2010/main" val="1490320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our experiments, we compared our algorithm with following baselines, including …, where Non-separation estimator is a weak version of our algorithm, which has no variables separation.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65</a:t>
            </a:fld>
            <a:endParaRPr lang="zh-CN" altLang="en-US"/>
          </a:p>
        </p:txBody>
      </p:sp>
    </p:spTree>
    <p:extLst>
      <p:ext uri="{BB962C8B-B14F-4D97-AF65-F5344CB8AC3E}">
        <p14:creationId xmlns:p14="http://schemas.microsoft.com/office/powerpoint/2010/main" val="3095333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a:t>
            </a:fld>
            <a:endParaRPr lang="zh-CN" altLang="en-US"/>
          </a:p>
        </p:txBody>
      </p:sp>
    </p:spTree>
    <p:extLst>
      <p:ext uri="{BB962C8B-B14F-4D97-AF65-F5344CB8AC3E}">
        <p14:creationId xmlns:p14="http://schemas.microsoft.com/office/powerpoint/2010/main" val="4088837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show the experiments on synthetic data.</a:t>
            </a:r>
          </a:p>
          <a:p>
            <a:r>
              <a:rPr lang="en-US" altLang="zh-CN" dirty="0"/>
              <a:t>We</a:t>
            </a:r>
            <a:r>
              <a:rPr lang="en-US" altLang="zh-CN" baseline="0" dirty="0"/>
              <a:t> generate the observed variables U with independent Gaussian distribution.</a:t>
            </a:r>
          </a:p>
          <a:p>
            <a:r>
              <a:rPr lang="en-US" altLang="zh-CN" baseline="0" dirty="0"/>
              <a:t>To test the robustness of our estimator, we generate the binary treatment variable T from a logistic function and </a:t>
            </a:r>
            <a:r>
              <a:rPr lang="en-US" altLang="zh-CN" baseline="0" dirty="0" err="1"/>
              <a:t>misspecified</a:t>
            </a:r>
            <a:r>
              <a:rPr lang="en-US" altLang="zh-CN" baseline="0" dirty="0"/>
              <a:t> function.</a:t>
            </a:r>
          </a:p>
          <a:p>
            <a:r>
              <a:rPr lang="en-US" altLang="zh-CN" baseline="0" dirty="0"/>
              <a:t>The outcome Y is generated with linear regression on treatment T,  confounders X and adjustment variables Z.</a:t>
            </a:r>
          </a:p>
          <a:p>
            <a:r>
              <a:rPr lang="en-US" altLang="zh-CN" baseline="0" dirty="0"/>
              <a:t>In the synthetic data, we know the true treatment effect is 1.</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66</a:t>
            </a:fld>
            <a:endParaRPr lang="zh-CN" altLang="en-US"/>
          </a:p>
        </p:txBody>
      </p:sp>
    </p:spTree>
    <p:extLst>
      <p:ext uri="{BB962C8B-B14F-4D97-AF65-F5344CB8AC3E}">
        <p14:creationId xmlns:p14="http://schemas.microsoft.com/office/powerpoint/2010/main" val="369159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show the experiments on synthetic data.</a:t>
            </a:r>
          </a:p>
          <a:p>
            <a:r>
              <a:rPr lang="en-US" altLang="zh-CN" dirty="0"/>
              <a:t>We</a:t>
            </a:r>
            <a:r>
              <a:rPr lang="en-US" altLang="zh-CN" baseline="0" dirty="0"/>
              <a:t> generate the observed variables U with independent Gaussian distribution.</a:t>
            </a:r>
          </a:p>
          <a:p>
            <a:r>
              <a:rPr lang="en-US" altLang="zh-CN" baseline="0" dirty="0"/>
              <a:t>To test the robustness of our estimator, we generate the binary treatment variable T from a logistic function and </a:t>
            </a:r>
            <a:r>
              <a:rPr lang="en-US" altLang="zh-CN" baseline="0" dirty="0" err="1"/>
              <a:t>misspecified</a:t>
            </a:r>
            <a:r>
              <a:rPr lang="en-US" altLang="zh-CN" baseline="0" dirty="0"/>
              <a:t> function.</a:t>
            </a:r>
          </a:p>
          <a:p>
            <a:r>
              <a:rPr lang="en-US" altLang="zh-CN" baseline="0" dirty="0"/>
              <a:t>The outcome Y is generated with linear regression on treatment T,  confounders X and adjustment variables Z.</a:t>
            </a:r>
          </a:p>
          <a:p>
            <a:r>
              <a:rPr lang="en-US" altLang="zh-CN" baseline="0" dirty="0"/>
              <a:t>In the synthetic data, we know the true treatment effect is 1.</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67</a:t>
            </a:fld>
            <a:endParaRPr lang="zh-CN" altLang="en-US"/>
          </a:p>
        </p:txBody>
      </p:sp>
    </p:spTree>
    <p:extLst>
      <p:ext uri="{BB962C8B-B14F-4D97-AF65-F5344CB8AC3E}">
        <p14:creationId xmlns:p14="http://schemas.microsoft.com/office/powerpoint/2010/main" val="1177632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a:t>
            </a:r>
            <a:r>
              <a:rPr lang="en-US" altLang="zh-CN" baseline="0" dirty="0"/>
              <a:t>results of ATE estimation on synthetic dataset. The bias refers to the absolute error between the true and estimated ATE. The smaller bias, SD, MAE and</a:t>
            </a:r>
            <a:r>
              <a:rPr lang="zh-CN" altLang="en-US" baseline="0" dirty="0"/>
              <a:t> </a:t>
            </a:r>
            <a:r>
              <a:rPr lang="en-US" altLang="zh-CN" baseline="0" dirty="0"/>
              <a:t>RMSE, the better. From the results, we have following observations.</a:t>
            </a:r>
          </a:p>
          <a:p>
            <a:r>
              <a:rPr lang="en-US" altLang="zh-CN" baseline="0" dirty="0"/>
              <a:t>1, </a:t>
            </a:r>
            <a:r>
              <a:rPr lang="en-US" altLang="zh-CN" sz="1200" dirty="0"/>
              <a:t>The direct estimator is failed under different setting because</a:t>
            </a:r>
            <a:r>
              <a:rPr lang="en-US" altLang="zh-CN" sz="1200" baseline="0" dirty="0"/>
              <a:t> it did not consider the confounding bias.</a:t>
            </a:r>
          </a:p>
          <a:p>
            <a:r>
              <a:rPr lang="en-US" altLang="zh-CN" sz="1200" baseline="0" dirty="0"/>
              <a:t>2, The IPW and DR estimators is good when treatment T from logistic function, but poor when treatment from a </a:t>
            </a:r>
            <a:r>
              <a:rPr lang="en-US" altLang="zh-CN" sz="1200" baseline="0" dirty="0" err="1"/>
              <a:t>misspecied</a:t>
            </a:r>
            <a:r>
              <a:rPr lang="en-US" altLang="zh-CN" sz="1200" baseline="0" dirty="0"/>
              <a:t> function.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3, The DVD(-) estimator, which has no </a:t>
            </a:r>
            <a:r>
              <a:rPr lang="en-US" altLang="zh-CN" sz="1200" dirty="0"/>
              <a:t>variables separation, get similar results with DR estimator.</a:t>
            </a:r>
          </a:p>
          <a:p>
            <a:r>
              <a:rPr lang="en-US" altLang="zh-CN" dirty="0"/>
              <a:t>4, With considering the variables decomposition, our DVD algorithm</a:t>
            </a:r>
            <a:r>
              <a:rPr lang="en-US" altLang="zh-CN" baseline="0" dirty="0"/>
              <a:t> can improve accuracy and reduce variance for ATE estimation.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68</a:t>
            </a:fld>
            <a:endParaRPr lang="zh-CN" altLang="en-US"/>
          </a:p>
        </p:txBody>
      </p:sp>
    </p:spTree>
    <p:extLst>
      <p:ext uri="{BB962C8B-B14F-4D97-AF65-F5344CB8AC3E}">
        <p14:creationId xmlns:p14="http://schemas.microsoft.com/office/powerpoint/2010/main" val="2804528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a:t>
            </a:r>
            <a:r>
              <a:rPr lang="en-US" altLang="zh-CN" baseline="0" dirty="0"/>
              <a:t>results of ATE estimation on synthetic dataset. The bias refers to the absolute error between the true and estimated ATE. The smaller bias, SD, MAE and</a:t>
            </a:r>
            <a:r>
              <a:rPr lang="zh-CN" altLang="en-US" baseline="0" dirty="0"/>
              <a:t> </a:t>
            </a:r>
            <a:r>
              <a:rPr lang="en-US" altLang="zh-CN" baseline="0" dirty="0"/>
              <a:t>RMSE, the better. From the results, we have following observations.</a:t>
            </a:r>
          </a:p>
          <a:p>
            <a:r>
              <a:rPr lang="en-US" altLang="zh-CN" baseline="0" dirty="0"/>
              <a:t>1, </a:t>
            </a:r>
            <a:r>
              <a:rPr lang="en-US" altLang="zh-CN" sz="1200" dirty="0"/>
              <a:t>The direct estimator is failed under different setting because</a:t>
            </a:r>
            <a:r>
              <a:rPr lang="en-US" altLang="zh-CN" sz="1200" baseline="0" dirty="0"/>
              <a:t> it did not consider the confounding bias.</a:t>
            </a:r>
          </a:p>
          <a:p>
            <a:r>
              <a:rPr lang="en-US" altLang="zh-CN" sz="1200" baseline="0" dirty="0"/>
              <a:t>2, The IPW and DR estimators is good when treatment T from logistic function, but poor when treatment from a </a:t>
            </a:r>
            <a:r>
              <a:rPr lang="en-US" altLang="zh-CN" sz="1200" baseline="0" dirty="0" err="1"/>
              <a:t>misspecied</a:t>
            </a:r>
            <a:r>
              <a:rPr lang="en-US" altLang="zh-CN" sz="1200" baseline="0" dirty="0"/>
              <a:t> function.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3, The DVD(-) estimator, which has no </a:t>
            </a:r>
            <a:r>
              <a:rPr lang="en-US" altLang="zh-CN" sz="1200" dirty="0"/>
              <a:t>variables separation, get similar results with DR estimator.</a:t>
            </a:r>
          </a:p>
          <a:p>
            <a:r>
              <a:rPr lang="en-US" altLang="zh-CN" dirty="0"/>
              <a:t>4, With considering the variables decomposition, our DVD algorithm</a:t>
            </a:r>
            <a:r>
              <a:rPr lang="en-US" altLang="zh-CN" baseline="0" dirty="0"/>
              <a:t> can improve accuracy and reduce variance for ATE estimation.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69</a:t>
            </a:fld>
            <a:endParaRPr lang="zh-CN" altLang="en-US"/>
          </a:p>
        </p:txBody>
      </p:sp>
    </p:spTree>
    <p:extLst>
      <p:ext uri="{BB962C8B-B14F-4D97-AF65-F5344CB8AC3E}">
        <p14:creationId xmlns:p14="http://schemas.microsoft.com/office/powerpoint/2010/main" val="1373270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results of variables decomposition on synthetic data,</a:t>
            </a:r>
            <a:r>
              <a:rPr lang="en-US" altLang="zh-CN" baseline="0" dirty="0"/>
              <a:t> where the TPR means true positive rate and TNR means true negative rate. The closer to 1 of TPR and TNR, the better.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results demonstrate that </a:t>
            </a:r>
            <a:r>
              <a:rPr lang="en-US" altLang="zh-CN" sz="1200" baseline="0" dirty="0"/>
              <a:t>o</a:t>
            </a:r>
            <a:r>
              <a:rPr lang="en-US" altLang="zh-CN" sz="1200" dirty="0"/>
              <a:t>ur D</a:t>
            </a:r>
            <a:r>
              <a:rPr lang="en-US" altLang="zh-CN" sz="1200" baseline="30000" dirty="0"/>
              <a:t>2</a:t>
            </a:r>
            <a:r>
              <a:rPr lang="en-US" altLang="zh-CN" sz="1200" dirty="0"/>
              <a:t>VD algorithm can </a:t>
            </a:r>
            <a:r>
              <a:rPr lang="en-US" altLang="zh-CN" sz="1200" dirty="0">
                <a:solidFill>
                  <a:srgbClr val="FFFF00"/>
                </a:solidFill>
              </a:rPr>
              <a:t>precisely separate </a:t>
            </a:r>
            <a:r>
              <a:rPr lang="en-US" altLang="zh-CN" sz="1200" dirty="0"/>
              <a:t>the </a:t>
            </a:r>
            <a:r>
              <a:rPr lang="en-US" altLang="zh-CN" sz="1200" dirty="0">
                <a:solidFill>
                  <a:srgbClr val="FFFF00"/>
                </a:solidFill>
              </a:rPr>
              <a:t>confounders</a:t>
            </a:r>
            <a:r>
              <a:rPr lang="en-US" altLang="zh-CN" sz="1200" dirty="0"/>
              <a:t> and </a:t>
            </a:r>
            <a:r>
              <a:rPr lang="en-US" altLang="zh-CN" sz="1200" dirty="0">
                <a:solidFill>
                  <a:srgbClr val="FFFF00"/>
                </a:solidFill>
              </a:rPr>
              <a:t>adjustment variables</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70</a:t>
            </a:fld>
            <a:endParaRPr lang="zh-CN" altLang="en-US"/>
          </a:p>
        </p:txBody>
      </p:sp>
    </p:spTree>
    <p:extLst>
      <p:ext uri="{BB962C8B-B14F-4D97-AF65-F5344CB8AC3E}">
        <p14:creationId xmlns:p14="http://schemas.microsoft.com/office/powerpoint/2010/main" val="2114719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We also apply </a:t>
            </a:r>
            <a:r>
              <a:rPr lang="en-US" altLang="zh-CN" baseline="0" dirty="0"/>
              <a:t>our algorithm on real online advertising dataset. The data is about LONGCHAMP handbags campaign, collected from </a:t>
            </a:r>
            <a:r>
              <a:rPr lang="en-US" altLang="zh-CN" baseline="0" dirty="0" err="1"/>
              <a:t>Tencent</a:t>
            </a:r>
            <a:r>
              <a:rPr lang="en-US" altLang="zh-CN" baseline="0" dirty="0"/>
              <a:t> </a:t>
            </a:r>
            <a:r>
              <a:rPr lang="en-US" altLang="zh-CN" baseline="0" dirty="0" err="1"/>
              <a:t>WeChat</a:t>
            </a:r>
            <a:r>
              <a:rPr lang="en-US" altLang="zh-CN" baseline="0" dirty="0"/>
              <a:t> App. This campaign contains over 100,000 users feedback with LIKE and DISLIKE. And for each user, we have 56 features. In our experiments, we set the feedback of users about the ad as outcome, alternative set one user feature as treatment T and set other features as observed variables U. So, we can evaluate the causal effect of each user feature.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71</a:t>
            </a:fld>
            <a:endParaRPr lang="zh-CN" altLang="en-US"/>
          </a:p>
        </p:txBody>
      </p:sp>
    </p:spTree>
    <p:extLst>
      <p:ext uri="{BB962C8B-B14F-4D97-AF65-F5344CB8AC3E}">
        <p14:creationId xmlns:p14="http://schemas.microsoft.com/office/powerpoint/2010/main" val="16969789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result</a:t>
            </a:r>
            <a:r>
              <a:rPr lang="en-US" altLang="zh-CN" baseline="0" dirty="0"/>
              <a:t>s of ATE estimation. From the results, we have following observations.</a:t>
            </a:r>
          </a:p>
          <a:p>
            <a:r>
              <a:rPr lang="en-US" altLang="zh-CN" sz="1200" dirty="0"/>
              <a:t>1. Our D</a:t>
            </a:r>
            <a:r>
              <a:rPr lang="en-US" altLang="zh-CN" sz="1200" baseline="30000" dirty="0"/>
              <a:t>2</a:t>
            </a:r>
            <a:r>
              <a:rPr lang="en-US" altLang="zh-CN" sz="1200" dirty="0"/>
              <a:t>VD estimator evaluate the ATE </a:t>
            </a:r>
            <a:r>
              <a:rPr lang="en-US" altLang="zh-CN" sz="1200" dirty="0">
                <a:solidFill>
                  <a:srgbClr val="FFFF00"/>
                </a:solidFill>
              </a:rPr>
              <a:t>more accuracy</a:t>
            </a:r>
            <a:r>
              <a:rPr lang="en-US" altLang="zh-CN" sz="1200" dirty="0"/>
              <a:t>.</a:t>
            </a:r>
          </a:p>
          <a:p>
            <a:r>
              <a:rPr lang="en-US" altLang="zh-CN" sz="1200" dirty="0"/>
              <a:t>2. Our D</a:t>
            </a:r>
            <a:r>
              <a:rPr lang="en-US" altLang="zh-CN" sz="1200" baseline="30000" dirty="0"/>
              <a:t>2</a:t>
            </a:r>
            <a:r>
              <a:rPr lang="en-US" altLang="zh-CN" sz="1200" dirty="0"/>
              <a:t>VD estimator can </a:t>
            </a:r>
            <a:r>
              <a:rPr lang="en-US" altLang="zh-CN" sz="1200" dirty="0">
                <a:solidFill>
                  <a:srgbClr val="FFFF00"/>
                </a:solidFill>
              </a:rPr>
              <a:t>reduce the variance </a:t>
            </a:r>
            <a:r>
              <a:rPr lang="en-US" altLang="zh-CN" sz="1200" dirty="0"/>
              <a:t>of estimated ATE.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rPr>
              <a:t>3. The ATE of age</a:t>
            </a:r>
            <a:r>
              <a:rPr lang="en-US" altLang="zh-CN" sz="1200" baseline="0" dirty="0">
                <a:solidFill>
                  <a:schemeClr val="bg1"/>
                </a:solidFill>
              </a:rPr>
              <a:t> bigger than 33 and male gender are negative, which indicate that the </a:t>
            </a:r>
            <a:r>
              <a:rPr lang="en-US" altLang="zh-CN" sz="1200" baseline="0" dirty="0">
                <a:solidFill>
                  <a:srgbClr val="FFFF00"/>
                </a:solidFill>
              </a:rPr>
              <a:t>y</a:t>
            </a:r>
            <a:r>
              <a:rPr lang="en-US" altLang="zh-CN" sz="1200" dirty="0">
                <a:solidFill>
                  <a:srgbClr val="FFFF00"/>
                </a:solidFill>
              </a:rPr>
              <a:t>ounger ladies </a:t>
            </a:r>
            <a:r>
              <a:rPr lang="en-US" altLang="zh-CN" sz="1200" dirty="0"/>
              <a:t>are with higher probability to like the LONGCHAMP ads.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72</a:t>
            </a:fld>
            <a:endParaRPr lang="zh-CN" altLang="en-US"/>
          </a:p>
        </p:txBody>
      </p:sp>
    </p:spTree>
    <p:extLst>
      <p:ext uri="{BB962C8B-B14F-4D97-AF65-F5344CB8AC3E}">
        <p14:creationId xmlns:p14="http://schemas.microsoft.com/office/powerpoint/2010/main" val="144316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 we </a:t>
            </a:r>
            <a:r>
              <a:rPr lang="en-US" altLang="zh-CN" baseline="0" dirty="0"/>
              <a:t>show the variables decomposition results when we set feature “Add friend by Shake” as treatment. In the results, the separated confounders are many </a:t>
            </a:r>
            <a:r>
              <a:rPr lang="en-US" altLang="zh-CN" sz="1200" dirty="0"/>
              <a:t>other ways for adding friends on WeChat, and the separated adjustment variables have significant effect on outcome</a:t>
            </a:r>
            <a:r>
              <a:rPr lang="en-US" altLang="zh-CN" sz="1200" baseline="0" dirty="0"/>
              <a:t>.</a:t>
            </a:r>
            <a:r>
              <a:rPr lang="en-US" altLang="zh-CN" sz="1200" dirty="0"/>
              <a:t> The results</a:t>
            </a:r>
            <a:r>
              <a:rPr lang="en-US" altLang="zh-CN" sz="1200" baseline="0" dirty="0"/>
              <a:t> demonstrate that our DVD algorithm can precisely separate the confounders and adjustment variables.</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73</a:t>
            </a:fld>
            <a:endParaRPr lang="zh-CN" altLang="en-US"/>
          </a:p>
        </p:txBody>
      </p:sp>
    </p:spTree>
    <p:extLst>
      <p:ext uri="{BB962C8B-B14F-4D97-AF65-F5344CB8AC3E}">
        <p14:creationId xmlns:p14="http://schemas.microsoft.com/office/powerpoint/2010/main" val="3665819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give a summary on propensity score based methods for treatment effect estimation.</a:t>
            </a:r>
          </a:p>
          <a:p>
            <a:r>
              <a:rPr lang="en-US" altLang="zh-CN" baseline="0" dirty="0"/>
              <a:t>The propensity score is defined as the probability of getting treated for each unit.</a:t>
            </a:r>
          </a:p>
          <a:p>
            <a:r>
              <a:rPr lang="en-US" altLang="zh-CN" baseline="0" dirty="0"/>
              <a:t>Based on propensity score, propensity score matching method match units that are with similar propensity score but different treatment status to guarantee the confounders’ distribution are similar between the treated and control group.</a:t>
            </a:r>
          </a:p>
          <a:p>
            <a:r>
              <a:rPr lang="en-US" altLang="zh-CN" baseline="0" dirty="0"/>
              <a:t>In IPW method, the confounders can be balanced by sample reweighting with their inverse of propensity score.</a:t>
            </a:r>
          </a:p>
          <a:p>
            <a:r>
              <a:rPr lang="en-US" altLang="zh-CN" baseline="0" dirty="0"/>
              <a:t>DR combined IPW and regression model, achieved double robustness.</a:t>
            </a:r>
          </a:p>
          <a:p>
            <a:r>
              <a:rPr lang="en-US" altLang="zh-CN" baseline="0" dirty="0"/>
              <a:t>Traditional propensity score based methods treated all observed variables as confounder when estimating propensity score, leading to bad performance in high dimensional setting.</a:t>
            </a:r>
          </a:p>
          <a:p>
            <a:r>
              <a:rPr lang="en-US" altLang="zh-CN" baseline="0" dirty="0"/>
              <a:t>In practical, not all observed variables are confounders. Hence, the data-driven variable decomposition algorithm proposed to automatically separate the confounders and adjustment variables, where the confounder … and the adjustment variables can be used to regress on outcome for reduce variance.</a:t>
            </a:r>
          </a:p>
          <a:p>
            <a:endParaRPr lang="en-US" altLang="zh-CN" baseline="0" dirty="0"/>
          </a:p>
          <a:p>
            <a:r>
              <a:rPr lang="en-US" altLang="zh-CN" baseline="0" dirty="0"/>
              <a:t>Overall, propensity score based method need to estimate the propensity score, hence requiring the assumed propensity score model is correct.</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74</a:t>
            </a:fld>
            <a:endParaRPr lang="zh-CN" altLang="en-US"/>
          </a:p>
        </p:txBody>
      </p:sp>
    </p:spTree>
    <p:extLst>
      <p:ext uri="{BB962C8B-B14F-4D97-AF65-F5344CB8AC3E}">
        <p14:creationId xmlns:p14="http://schemas.microsoft.com/office/powerpoint/2010/main" val="1822709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a:t>
            </a:r>
            <a:r>
              <a:rPr lang="en-US" altLang="zh-CN" baseline="0" dirty="0"/>
              <a:t> avoid model misspecification on propensity score model, some researchers proposed directly confounder balancing methods for treatment effect estimation, bypassing propensity score estimation.</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75</a:t>
            </a:fld>
            <a:endParaRPr lang="zh-CN" altLang="en-US"/>
          </a:p>
        </p:txBody>
      </p:sp>
    </p:spTree>
    <p:extLst>
      <p:ext uri="{BB962C8B-B14F-4D97-AF65-F5344CB8AC3E}">
        <p14:creationId xmlns:p14="http://schemas.microsoft.com/office/powerpoint/2010/main" val="201729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a:t>
            </a:fld>
            <a:endParaRPr lang="zh-CN" altLang="en-US"/>
          </a:p>
        </p:txBody>
      </p:sp>
    </p:spTree>
    <p:extLst>
      <p:ext uri="{BB962C8B-B14F-4D97-AF65-F5344CB8AC3E}">
        <p14:creationId xmlns:p14="http://schemas.microsoft.com/office/powerpoint/2010/main" val="39532422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a:t>
            </a:r>
            <a:r>
              <a:rPr lang="en-US" altLang="zh-CN" baseline="0" dirty="0"/>
              <a:t> on the definition of ATE, we give the definition of ATT, the average treatment effect on the treated.</a:t>
            </a:r>
          </a:p>
          <a:p>
            <a:r>
              <a:rPr lang="en-US" altLang="zh-CN" baseline="0" dirty="0"/>
              <a:t>Recall that the two key points for estimating causal effect are …</a:t>
            </a:r>
          </a:p>
          <a:p>
            <a:r>
              <a:rPr lang="en-US" altLang="zh-CN" baseline="0" dirty="0"/>
              <a:t>In our observational data, we observed treated units and control units, but the confounder X between treated and control group might be different. Hence, to precisely estimate ATT and ATE, we need to balance confounders between treated and control units.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76</a:t>
            </a:fld>
            <a:endParaRPr lang="zh-CN" altLang="en-US"/>
          </a:p>
        </p:txBody>
      </p:sp>
    </p:spTree>
    <p:extLst>
      <p:ext uri="{BB962C8B-B14F-4D97-AF65-F5344CB8AC3E}">
        <p14:creationId xmlns:p14="http://schemas.microsoft.com/office/powerpoint/2010/main" val="187316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a:t>
            </a:r>
            <a:r>
              <a:rPr lang="en-US" altLang="zh-CN" baseline="0" dirty="0"/>
              <a:t> on the definition of ATE, we give the definition of ATT, the average treatment effect on the treated.</a:t>
            </a:r>
          </a:p>
          <a:p>
            <a:r>
              <a:rPr lang="en-US" altLang="zh-CN" baseline="0" dirty="0"/>
              <a:t>Recall that the two key points for estimating causal effect are …</a:t>
            </a:r>
          </a:p>
          <a:p>
            <a:r>
              <a:rPr lang="en-US" altLang="zh-CN" baseline="0" dirty="0"/>
              <a:t>In our observational data, we observed treated units and control units, but the confounder X between treated and control group might be different. Hence, to precisely estimate ATT and ATE, we need to balance confounders between treated and control units.</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77</a:t>
            </a:fld>
            <a:endParaRPr lang="zh-CN" altLang="en-US"/>
          </a:p>
        </p:txBody>
      </p:sp>
    </p:spTree>
    <p:extLst>
      <p:ext uri="{BB962C8B-B14F-4D97-AF65-F5344CB8AC3E}">
        <p14:creationId xmlns:p14="http://schemas.microsoft.com/office/powerpoint/2010/main" val="2967042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introduced before, propensity</a:t>
            </a:r>
            <a:r>
              <a:rPr lang="en-US" altLang="zh-CN" baseline="0" dirty="0"/>
              <a:t> score can be implied for confounder balancing by sample reweighting.</a:t>
            </a:r>
          </a:p>
          <a:p>
            <a:r>
              <a:rPr lang="en-US" altLang="zh-CN" baseline="0" dirty="0"/>
              <a:t>But those methods need propensity score model is correct, and the inverse of propensity weight would be very large if the estimated propensity score is close to 0 or 1, leading to high variance of estimated causal effect.</a:t>
            </a:r>
          </a:p>
          <a:p>
            <a:endParaRPr lang="en-US" altLang="zh-CN" baseline="0" dirty="0"/>
          </a:p>
          <a:p>
            <a:r>
              <a:rPr lang="en-US" altLang="zh-CN" baseline="0" dirty="0"/>
              <a:t>So, some researchers thought that why we need propensity score, can we just bypass propensity score</a:t>
            </a:r>
            <a:r>
              <a:rPr lang="zh-CN" altLang="en-US" baseline="0" dirty="0"/>
              <a:t> </a:t>
            </a:r>
            <a:r>
              <a:rPr lang="en-US" altLang="zh-CN" baseline="0" dirty="0"/>
              <a:t>estimation, and directly learn a sample weight that can …</a:t>
            </a:r>
          </a:p>
          <a:p>
            <a:endParaRPr lang="en-US" altLang="zh-CN" baseline="0" dirty="0"/>
          </a:p>
          <a:p>
            <a:r>
              <a:rPr lang="en-US" altLang="zh-CN" baseline="0" dirty="0"/>
              <a:t>The answer is YES.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78</a:t>
            </a:fld>
            <a:endParaRPr lang="zh-CN" altLang="en-US"/>
          </a:p>
        </p:txBody>
      </p:sp>
    </p:spTree>
    <p:extLst>
      <p:ext uri="{BB962C8B-B14F-4D97-AF65-F5344CB8AC3E}">
        <p14:creationId xmlns:p14="http://schemas.microsoft.com/office/powerpoint/2010/main" val="3368863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directly confounder balancing is that</a:t>
            </a:r>
            <a:r>
              <a:rPr lang="en-US" altLang="zh-CN" baseline="0" dirty="0"/>
              <a:t> …</a:t>
            </a:r>
          </a:p>
          <a:p>
            <a:r>
              <a:rPr lang="en-US" altLang="zh-CN" baseline="0" dirty="0"/>
              <a:t>Hence, in order to balancing confounders’ distribution, some methods were proposed to learn sample weight by directly balancing confounders’ moments as follows, where X_T bar means the first moments of confounder X on the treated group, and </a:t>
            </a:r>
            <a:r>
              <a:rPr lang="en-US" altLang="zh-CN" baseline="0" dirty="0" err="1"/>
              <a:t>X_c</a:t>
            </a:r>
            <a:r>
              <a:rPr lang="en-US" altLang="zh-CN" baseline="0" dirty="0"/>
              <a:t> transpose W refers to the first moment of X on the control group with sample weight W. </a:t>
            </a:r>
          </a:p>
          <a:p>
            <a:r>
              <a:rPr lang="en-US" altLang="zh-CN" baseline="0" dirty="0"/>
              <a:t>By</a:t>
            </a:r>
            <a:r>
              <a:rPr lang="zh-CN" altLang="en-US" baseline="0" dirty="0"/>
              <a:t> </a:t>
            </a:r>
            <a:r>
              <a:rPr lang="en-US" altLang="zh-CN" baseline="0" dirty="0"/>
              <a:t>minimizing the difference of moments between treated and control groups,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learn</a:t>
            </a:r>
            <a:r>
              <a:rPr lang="zh-CN" altLang="en-US" baseline="0" dirty="0"/>
              <a:t> </a:t>
            </a:r>
            <a:r>
              <a:rPr lang="en-US" altLang="zh-CN" baseline="0" dirty="0"/>
              <a:t>a</a:t>
            </a:r>
            <a:r>
              <a:rPr lang="zh-CN" altLang="en-US" baseline="0" dirty="0"/>
              <a:t> </a:t>
            </a:r>
            <a:r>
              <a:rPr lang="en-US" altLang="zh-CN" baseline="0" dirty="0"/>
              <a:t>sample</a:t>
            </a:r>
            <a:r>
              <a:rPr lang="zh-CN" altLang="en-US" baseline="0" dirty="0"/>
              <a:t> </a:t>
            </a:r>
            <a:r>
              <a:rPr lang="en-US" altLang="zh-CN" baseline="0" dirty="0"/>
              <a:t>weight</a:t>
            </a:r>
            <a:r>
              <a:rPr lang="zh-CN" altLang="en-US" baseline="0" dirty="0"/>
              <a:t> </a:t>
            </a:r>
            <a:r>
              <a:rPr lang="en-US" altLang="zh-CN" baseline="0" dirty="0"/>
              <a:t>that</a:t>
            </a:r>
            <a:r>
              <a:rPr lang="zh-CN" altLang="en-US" baseline="0" dirty="0"/>
              <a:t> </a:t>
            </a:r>
            <a:r>
              <a:rPr lang="en-US" altLang="zh-CN" baseline="0" dirty="0"/>
              <a:t>achieves</a:t>
            </a:r>
            <a:r>
              <a:rPr lang="zh-CN" altLang="en-US" baseline="0" dirty="0"/>
              <a:t> </a:t>
            </a:r>
            <a:r>
              <a:rPr lang="en-US" altLang="zh-CN" baseline="0" dirty="0"/>
              <a:t>the</a:t>
            </a:r>
            <a:r>
              <a:rPr lang="zh-CN" altLang="en-US" baseline="0" dirty="0"/>
              <a:t> </a:t>
            </a:r>
            <a:r>
              <a:rPr lang="en-US" altLang="zh-CN" baseline="0" dirty="0"/>
              <a:t>confounder</a:t>
            </a:r>
            <a:r>
              <a:rPr lang="zh-CN" altLang="en-US" baseline="0" dirty="0"/>
              <a:t> </a:t>
            </a:r>
            <a:r>
              <a:rPr lang="en-US" altLang="zh-CN" baseline="0" dirty="0"/>
              <a:t>balancing.</a:t>
            </a:r>
          </a:p>
          <a:p>
            <a:endParaRPr lang="en-US" altLang="zh-CN" baseline="0" dirty="0"/>
          </a:p>
          <a:p>
            <a:r>
              <a:rPr lang="en-US" altLang="zh-CN" baseline="0" dirty="0"/>
              <a:t>With the learned sample weights W, one can estimate the ATT by comparing weighted outcome between treated and control groups.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79</a:t>
            </a:fld>
            <a:endParaRPr lang="zh-CN" altLang="en-US"/>
          </a:p>
        </p:txBody>
      </p:sp>
    </p:spTree>
    <p:extLst>
      <p:ext uri="{BB962C8B-B14F-4D97-AF65-F5344CB8AC3E}">
        <p14:creationId xmlns:p14="http://schemas.microsoft.com/office/powerpoint/2010/main" val="1612007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directly confounder balancing is that</a:t>
            </a:r>
            <a:r>
              <a:rPr lang="en-US" altLang="zh-CN" baseline="0" dirty="0"/>
              <a:t> …</a:t>
            </a:r>
          </a:p>
          <a:p>
            <a:r>
              <a:rPr lang="en-US" altLang="zh-CN" baseline="0" dirty="0"/>
              <a:t>Hence, in order to balancing confounders’ distribution, some methods were proposed to learn sample weight by directly balancing confounders’ moments as follows, where X_T bar means the first moments of confounder X on the treated group, and </a:t>
            </a:r>
            <a:r>
              <a:rPr lang="en-US" altLang="zh-CN" baseline="0" dirty="0" err="1"/>
              <a:t>X_c</a:t>
            </a:r>
            <a:r>
              <a:rPr lang="en-US" altLang="zh-CN" baseline="0" dirty="0"/>
              <a:t> transpose W refers to the first moment of X on the control group with sample weight W. </a:t>
            </a:r>
          </a:p>
          <a:p>
            <a:r>
              <a:rPr lang="en-US" altLang="zh-CN" baseline="0" dirty="0"/>
              <a:t>By</a:t>
            </a:r>
            <a:r>
              <a:rPr lang="zh-CN" altLang="en-US" baseline="0" dirty="0"/>
              <a:t> </a:t>
            </a:r>
            <a:r>
              <a:rPr lang="en-US" altLang="zh-CN" baseline="0" dirty="0"/>
              <a:t>minimizing the difference of moments between treated and control groups,</a:t>
            </a:r>
            <a:r>
              <a:rPr lang="zh-CN" altLang="en-US" baseline="0" dirty="0"/>
              <a:t> </a:t>
            </a:r>
            <a:r>
              <a:rPr lang="en-US" altLang="zh-CN" baseline="0" dirty="0"/>
              <a:t>we</a:t>
            </a:r>
            <a:r>
              <a:rPr lang="zh-CN" altLang="en-US" baseline="0" dirty="0"/>
              <a:t> </a:t>
            </a:r>
            <a:r>
              <a:rPr lang="en-US" altLang="zh-CN" baseline="0" dirty="0"/>
              <a:t>can</a:t>
            </a:r>
            <a:r>
              <a:rPr lang="zh-CN" altLang="en-US" baseline="0" dirty="0"/>
              <a:t> </a:t>
            </a:r>
            <a:r>
              <a:rPr lang="en-US" altLang="zh-CN" baseline="0" dirty="0"/>
              <a:t>learn</a:t>
            </a:r>
            <a:r>
              <a:rPr lang="zh-CN" altLang="en-US" baseline="0" dirty="0"/>
              <a:t> </a:t>
            </a:r>
            <a:r>
              <a:rPr lang="en-US" altLang="zh-CN" baseline="0" dirty="0"/>
              <a:t>a</a:t>
            </a:r>
            <a:r>
              <a:rPr lang="zh-CN" altLang="en-US" baseline="0" dirty="0"/>
              <a:t> </a:t>
            </a:r>
            <a:r>
              <a:rPr lang="en-US" altLang="zh-CN" baseline="0" dirty="0"/>
              <a:t>sample</a:t>
            </a:r>
            <a:r>
              <a:rPr lang="zh-CN" altLang="en-US" baseline="0" dirty="0"/>
              <a:t> </a:t>
            </a:r>
            <a:r>
              <a:rPr lang="en-US" altLang="zh-CN" baseline="0" dirty="0"/>
              <a:t>weight</a:t>
            </a:r>
            <a:r>
              <a:rPr lang="zh-CN" altLang="en-US" baseline="0" dirty="0"/>
              <a:t> </a:t>
            </a:r>
            <a:r>
              <a:rPr lang="en-US" altLang="zh-CN" baseline="0" dirty="0"/>
              <a:t>that</a:t>
            </a:r>
            <a:r>
              <a:rPr lang="zh-CN" altLang="en-US" baseline="0" dirty="0"/>
              <a:t> </a:t>
            </a:r>
            <a:r>
              <a:rPr lang="en-US" altLang="zh-CN" baseline="0" dirty="0"/>
              <a:t>achieves</a:t>
            </a:r>
            <a:r>
              <a:rPr lang="zh-CN" altLang="en-US" baseline="0" dirty="0"/>
              <a:t> </a:t>
            </a:r>
            <a:r>
              <a:rPr lang="en-US" altLang="zh-CN" baseline="0" dirty="0"/>
              <a:t>the</a:t>
            </a:r>
            <a:r>
              <a:rPr lang="zh-CN" altLang="en-US" baseline="0" dirty="0"/>
              <a:t> </a:t>
            </a:r>
            <a:r>
              <a:rPr lang="en-US" altLang="zh-CN" baseline="0" dirty="0"/>
              <a:t>confounder</a:t>
            </a:r>
            <a:r>
              <a:rPr lang="zh-CN" altLang="en-US" baseline="0" dirty="0"/>
              <a:t> </a:t>
            </a:r>
            <a:r>
              <a:rPr lang="en-US" altLang="zh-CN" baseline="0" dirty="0"/>
              <a:t>balancing.</a:t>
            </a:r>
          </a:p>
          <a:p>
            <a:endParaRPr lang="en-US" altLang="zh-CN" baseline="0" dirty="0"/>
          </a:p>
          <a:p>
            <a:r>
              <a:rPr lang="en-US" altLang="zh-CN" baseline="0" dirty="0"/>
              <a:t>With the learned sample weights W, one can estimate the ATT by comparing weighted outcome between treated and control groups.</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80</a:t>
            </a:fld>
            <a:endParaRPr lang="zh-CN" altLang="en-US"/>
          </a:p>
        </p:txBody>
      </p:sp>
    </p:spTree>
    <p:extLst>
      <p:ext uri="{BB962C8B-B14F-4D97-AF65-F5344CB8AC3E}">
        <p14:creationId xmlns:p14="http://schemas.microsoft.com/office/powerpoint/2010/main" val="38388480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show the objective function of Entropy Balancing method, where they balance confounders based on their first moment by learning sample weights W, they</a:t>
            </a:r>
            <a:r>
              <a:rPr lang="zh-CN" altLang="en-US" baseline="0" dirty="0"/>
              <a:t> </a:t>
            </a:r>
            <a:r>
              <a:rPr lang="en-US" altLang="zh-CN" baseline="0" dirty="0"/>
              <a:t>also maximize the entropy of sample weights.</a:t>
            </a:r>
          </a:p>
          <a:p>
            <a:r>
              <a:rPr lang="en-US" altLang="zh-CN" baseline="0" dirty="0"/>
              <a:t>But, from their confounder balancing term, we know that they treat all observed variables as confounders and balance them equally.</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81</a:t>
            </a:fld>
            <a:endParaRPr lang="zh-CN" altLang="en-US"/>
          </a:p>
        </p:txBody>
      </p:sp>
    </p:spTree>
    <p:extLst>
      <p:ext uri="{BB962C8B-B14F-4D97-AF65-F5344CB8AC3E}">
        <p14:creationId xmlns:p14="http://schemas.microsoft.com/office/powerpoint/2010/main" val="2221666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a:t>
            </a:r>
            <a:r>
              <a:rPr lang="en-US" altLang="zh-CN" baseline="0" dirty="0"/>
              <a:t> for approximate residual balancing method, there are three main steps. In the first step, they also directly balance confounders based on the first moment by learning sample weights W, and minimize the variance of sample weights W with a L2 norm.</a:t>
            </a:r>
          </a:p>
          <a:p>
            <a:r>
              <a:rPr lang="en-US" altLang="zh-CN" baseline="0" dirty="0"/>
              <a:t>In the second step, they apply a regression model to learn the potential outcome Y0, and utilize the LASSO or elastic net regularizer to address the high dimensional challenge.</a:t>
            </a:r>
          </a:p>
          <a:p>
            <a:r>
              <a:rPr lang="en-US" altLang="zh-CN" baseline="0" dirty="0"/>
              <a:t>Finally, based on the sample weights learned in step 1 and regression model in step 2, they estimate the ATT with residual of outcome.</a:t>
            </a:r>
          </a:p>
          <a:p>
            <a:endParaRPr lang="en-US" altLang="zh-CN" baseline="0" dirty="0"/>
          </a:p>
          <a:p>
            <a:r>
              <a:rPr lang="en-US" altLang="zh-CN" baseline="0" dirty="0"/>
              <a:t>Theoretically, we can prove that the approximate residual balancing method is double robustness if the sample weight W can exactly balance confounders or the regression model is correct.</a:t>
            </a:r>
          </a:p>
          <a:p>
            <a:endParaRPr lang="en-US" altLang="zh-CN" baseline="0" dirty="0"/>
          </a:p>
          <a:p>
            <a:r>
              <a:rPr lang="en-US" altLang="zh-CN" baseline="0" dirty="0"/>
              <a:t>But approximate residual balancing method also treats all variables as confounders and balance them equally.</a:t>
            </a:r>
            <a:endParaRPr lang="en-US" altLang="zh-CN" dirty="0"/>
          </a:p>
          <a:p>
            <a:endParaRPr lang="en-US" altLang="zh-CN" dirty="0"/>
          </a:p>
          <a:p>
            <a:endParaRPr lang="en-US" altLang="zh-CN" dirty="0"/>
          </a:p>
          <a:p>
            <a:r>
              <a:rPr lang="en-US" altLang="zh-CN" dirty="0"/>
              <a:t>$$</a:t>
            </a:r>
          </a:p>
          <a:p>
            <a:r>
              <a:rPr lang="en-US" altLang="zh-CN" dirty="0"/>
              <a:t>\</a:t>
            </a:r>
            <a:r>
              <a:rPr lang="en-US" altLang="zh-CN" dirty="0" err="1"/>
              <a:t>widehat</a:t>
            </a:r>
            <a:r>
              <a:rPr lang="en-US" altLang="zh-CN" dirty="0"/>
              <a:t>{ATT} = \sum_{</a:t>
            </a:r>
            <a:r>
              <a:rPr lang="en-US" altLang="zh-CN" dirty="0" err="1"/>
              <a:t>i:T_i</a:t>
            </a:r>
            <a:r>
              <a:rPr lang="en-US" altLang="zh-CN" dirty="0"/>
              <a:t>=1}\</a:t>
            </a:r>
            <a:r>
              <a:rPr lang="en-US" altLang="zh-CN" dirty="0" err="1"/>
              <a:t>frac</a:t>
            </a:r>
            <a:r>
              <a:rPr lang="en-US" altLang="zh-CN" dirty="0"/>
              <a:t>{1}{</a:t>
            </a:r>
            <a:r>
              <a:rPr lang="en-US" altLang="zh-CN" dirty="0" err="1"/>
              <a:t>n_t</a:t>
            </a:r>
            <a:r>
              <a:rPr lang="en-US" altLang="zh-CN" dirty="0"/>
              <a:t>}Y(1) - \sum_{</a:t>
            </a:r>
            <a:r>
              <a:rPr lang="en-US" altLang="zh-CN" dirty="0" err="1"/>
              <a:t>j:T_j</a:t>
            </a:r>
            <a:r>
              <a:rPr lang="en-US" altLang="zh-CN" dirty="0"/>
              <a:t> = 0}</a:t>
            </a:r>
            <a:r>
              <a:rPr lang="en-US" altLang="zh-CN" dirty="0" err="1"/>
              <a:t>W_jY</a:t>
            </a:r>
            <a:r>
              <a:rPr lang="en-US" altLang="zh-CN" dirty="0"/>
              <a:t>(0)</a:t>
            </a:r>
          </a:p>
          <a:p>
            <a:r>
              <a:rPr lang="en-US" altLang="zh-CN" dirty="0"/>
              <a:t>$$</a:t>
            </a:r>
          </a:p>
          <a:p>
            <a:endParaRPr lang="en-US" altLang="zh-CN" dirty="0"/>
          </a:p>
          <a:p>
            <a:r>
              <a:rPr lang="en-US" altLang="zh-CN" dirty="0"/>
              <a:t>\begin{equation}</a:t>
            </a:r>
          </a:p>
          <a:p>
            <a:r>
              <a:rPr lang="en-US" altLang="zh-CN" dirty="0"/>
              <a:t>\</a:t>
            </a:r>
            <a:r>
              <a:rPr lang="en-US" altLang="zh-CN" dirty="0" err="1"/>
              <a:t>nonumber</a:t>
            </a:r>
            <a:r>
              <a:rPr lang="en-US" altLang="zh-CN" dirty="0"/>
              <a:t> W=\</a:t>
            </a:r>
            <a:r>
              <a:rPr lang="en-US" altLang="zh-CN" dirty="0" err="1"/>
              <a:t>operatorname</a:t>
            </a:r>
            <a:r>
              <a:rPr lang="en-US" altLang="zh-CN" dirty="0"/>
              <a:t>{</a:t>
            </a:r>
            <a:r>
              <a:rPr lang="en-US" altLang="zh-CN" dirty="0" err="1"/>
              <a:t>argmin</a:t>
            </a:r>
            <a:r>
              <a:rPr lang="en-US" altLang="zh-CN" dirty="0"/>
              <a:t>}_{W}\left\{(1-\zeta)\|W\|_{2}^{2}+\zeta\left\|\</a:t>
            </a:r>
            <a:r>
              <a:rPr lang="en-US" altLang="zh-CN" dirty="0" err="1"/>
              <a:t>overline</a:t>
            </a:r>
            <a:r>
              <a:rPr lang="en-US" altLang="zh-CN" dirty="0"/>
              <a:t>{X}_{\</a:t>
            </a:r>
            <a:r>
              <a:rPr lang="en-US" altLang="zh-CN" dirty="0" err="1"/>
              <a:t>mathrm</a:t>
            </a:r>
            <a:r>
              <a:rPr lang="en-US" altLang="zh-CN" dirty="0"/>
              <a:t>{t}}-\</a:t>
            </a:r>
            <a:r>
              <a:rPr lang="en-US" altLang="zh-CN" dirty="0" err="1"/>
              <a:t>mathbf</a:t>
            </a:r>
            <a:r>
              <a:rPr lang="en-US" altLang="zh-CN" dirty="0"/>
              <a:t>{X}_{\</a:t>
            </a:r>
            <a:r>
              <a:rPr lang="en-US" altLang="zh-CN" dirty="0" err="1"/>
              <a:t>mathrm</a:t>
            </a:r>
            <a:r>
              <a:rPr lang="en-US" altLang="zh-CN" dirty="0"/>
              <a:t>{c}}^{\top} W\right\|_{\</a:t>
            </a:r>
            <a:r>
              <a:rPr lang="en-US" altLang="zh-CN" dirty="0" err="1"/>
              <a:t>infty</a:t>
            </a:r>
            <a:r>
              <a:rPr lang="en-US" altLang="zh-CN" dirty="0"/>
              <a:t>}^{2} \text { </a:t>
            </a:r>
            <a:r>
              <a:rPr lang="en-US" altLang="zh-CN" dirty="0" err="1"/>
              <a:t>s.t.</a:t>
            </a:r>
            <a:r>
              <a:rPr lang="en-US" altLang="zh-CN" dirty="0"/>
              <a:t> } \sum_{\left\{</a:t>
            </a:r>
            <a:r>
              <a:rPr lang="en-US" altLang="zh-CN" dirty="0" err="1"/>
              <a:t>i</a:t>
            </a:r>
            <a:r>
              <a:rPr lang="en-US" altLang="zh-CN" dirty="0"/>
              <a:t> : T_{</a:t>
            </a:r>
            <a:r>
              <a:rPr lang="en-US" altLang="zh-CN" dirty="0" err="1"/>
              <a:t>i</a:t>
            </a:r>
            <a:r>
              <a:rPr lang="en-US" altLang="zh-CN" dirty="0"/>
              <a:t>}=0\right\}} W_{</a:t>
            </a:r>
            <a:r>
              <a:rPr lang="en-US" altLang="zh-CN" dirty="0" err="1"/>
              <a:t>i</a:t>
            </a:r>
            <a:r>
              <a:rPr lang="en-US" altLang="zh-CN" dirty="0"/>
              <a:t>}=1 \text{ and } W_{</a:t>
            </a:r>
            <a:r>
              <a:rPr lang="en-US" altLang="zh-CN" dirty="0" err="1"/>
              <a:t>i</a:t>
            </a:r>
            <a:r>
              <a:rPr lang="en-US" altLang="zh-CN" dirty="0"/>
              <a:t>} \</a:t>
            </a:r>
            <a:r>
              <a:rPr lang="en-US" altLang="zh-CN" dirty="0" err="1"/>
              <a:t>geq</a:t>
            </a:r>
            <a:r>
              <a:rPr lang="en-US" altLang="zh-CN" dirty="0"/>
              <a:t> 0\right\}</a:t>
            </a:r>
          </a:p>
          <a:p>
            <a:r>
              <a:rPr lang="en-US" altLang="zh-CN" dirty="0"/>
              <a:t>\end{equation}</a:t>
            </a:r>
          </a:p>
          <a:p>
            <a:endParaRPr lang="en-US" altLang="zh-CN" dirty="0"/>
          </a:p>
          <a:p>
            <a:r>
              <a:rPr lang="en-US" altLang="zh-CN" dirty="0"/>
              <a:t>\begin{equation}</a:t>
            </a:r>
          </a:p>
          <a:p>
            <a:r>
              <a:rPr lang="en-US" altLang="zh-CN" dirty="0"/>
              <a:t>\</a:t>
            </a:r>
            <a:r>
              <a:rPr lang="en-US" altLang="zh-CN" dirty="0" err="1"/>
              <a:t>nonumber</a:t>
            </a:r>
            <a:r>
              <a:rPr lang="en-US" altLang="zh-CN" dirty="0"/>
              <a:t> \hat{\beta}_{\</a:t>
            </a:r>
            <a:r>
              <a:rPr lang="en-US" altLang="zh-CN" dirty="0" err="1"/>
              <a:t>mathrm</a:t>
            </a:r>
            <a:r>
              <a:rPr lang="en-US" altLang="zh-CN" dirty="0"/>
              <a:t>{c}}=\</a:t>
            </a:r>
            <a:r>
              <a:rPr lang="en-US" altLang="zh-CN" dirty="0" err="1"/>
              <a:t>operatorname</a:t>
            </a:r>
            <a:r>
              <a:rPr lang="en-US" altLang="zh-CN" dirty="0"/>
              <a:t>{</a:t>
            </a:r>
            <a:r>
              <a:rPr lang="en-US" altLang="zh-CN" dirty="0" err="1"/>
              <a:t>argmin</a:t>
            </a:r>
            <a:r>
              <a:rPr lang="en-US" altLang="zh-CN" dirty="0"/>
              <a:t>}_{\beta}\left\{\sum_{\left\{</a:t>
            </a:r>
            <a:r>
              <a:rPr lang="en-US" altLang="zh-CN" dirty="0" err="1"/>
              <a:t>i</a:t>
            </a:r>
            <a:r>
              <a:rPr lang="en-US" altLang="zh-CN" dirty="0"/>
              <a:t> : W_{</a:t>
            </a:r>
            <a:r>
              <a:rPr lang="en-US" altLang="zh-CN" dirty="0" err="1"/>
              <a:t>i</a:t>
            </a:r>
            <a:r>
              <a:rPr lang="en-US" altLang="zh-CN" dirty="0"/>
              <a:t>}=0\right\}}\left(Y_{</a:t>
            </a:r>
            <a:r>
              <a:rPr lang="en-US" altLang="zh-CN" dirty="0" err="1"/>
              <a:t>i</a:t>
            </a:r>
            <a:r>
              <a:rPr lang="en-US" altLang="zh-CN" dirty="0"/>
              <a:t>}^{\</a:t>
            </a:r>
            <a:r>
              <a:rPr lang="en-US" altLang="zh-CN" dirty="0" err="1"/>
              <a:t>mathrm</a:t>
            </a:r>
            <a:r>
              <a:rPr lang="en-US" altLang="zh-CN" dirty="0"/>
              <a:t>{</a:t>
            </a:r>
            <a:r>
              <a:rPr lang="en-US" altLang="zh-CN" dirty="0" err="1"/>
              <a:t>obs</a:t>
            </a:r>
            <a:r>
              <a:rPr lang="en-US" altLang="zh-CN" dirty="0"/>
              <a:t>}}-X_{</a:t>
            </a:r>
            <a:r>
              <a:rPr lang="en-US" altLang="zh-CN" dirty="0" err="1"/>
              <a:t>i</a:t>
            </a:r>
            <a:r>
              <a:rPr lang="en-US" altLang="zh-CN" dirty="0"/>
              <a:t>} \</a:t>
            </a:r>
            <a:r>
              <a:rPr lang="en-US" altLang="zh-CN" dirty="0" err="1"/>
              <a:t>cdot</a:t>
            </a:r>
            <a:r>
              <a:rPr lang="en-US" altLang="zh-CN" dirty="0"/>
              <a:t> \beta\right)^{2}+\lambda\left((1-\alpha)\|\beta\|_{2}^{2}+\alpha\|\beta\|_{1}\right)\right\}</a:t>
            </a:r>
          </a:p>
          <a:p>
            <a:r>
              <a:rPr lang="en-US" altLang="zh-CN" dirty="0"/>
              <a:t>\end{equation}</a:t>
            </a:r>
          </a:p>
          <a:p>
            <a:endParaRPr lang="en-US" altLang="zh-CN" dirty="0"/>
          </a:p>
          <a:p>
            <a:r>
              <a:rPr lang="en-US" altLang="zh-CN" dirty="0"/>
              <a:t>\begin{equation}</a:t>
            </a:r>
          </a:p>
          <a:p>
            <a:r>
              <a:rPr lang="en-US" altLang="zh-CN" dirty="0"/>
              <a:t>\</a:t>
            </a:r>
            <a:r>
              <a:rPr lang="en-US" altLang="zh-CN" dirty="0" err="1"/>
              <a:t>nonumber</a:t>
            </a:r>
            <a:r>
              <a:rPr lang="en-US" altLang="zh-CN" dirty="0"/>
              <a:t> \</a:t>
            </a:r>
            <a:r>
              <a:rPr lang="en-US" altLang="zh-CN" dirty="0" err="1"/>
              <a:t>widehat</a:t>
            </a:r>
            <a:r>
              <a:rPr lang="en-US" altLang="zh-CN" dirty="0"/>
              <a:t>{ATT}=\</a:t>
            </a:r>
            <a:r>
              <a:rPr lang="en-US" altLang="zh-CN" dirty="0" err="1"/>
              <a:t>overline</a:t>
            </a:r>
            <a:r>
              <a:rPr lang="en-US" altLang="zh-CN" dirty="0"/>
              <a:t>{Y}_{t}-\left(\</a:t>
            </a:r>
            <a:r>
              <a:rPr lang="en-US" altLang="zh-CN" dirty="0" err="1"/>
              <a:t>overline</a:t>
            </a:r>
            <a:r>
              <a:rPr lang="en-US" altLang="zh-CN" dirty="0"/>
              <a:t>{X}_{t} \</a:t>
            </a:r>
            <a:r>
              <a:rPr lang="en-US" altLang="zh-CN" dirty="0" err="1"/>
              <a:t>cdot</a:t>
            </a:r>
            <a:r>
              <a:rPr lang="en-US" altLang="zh-CN" dirty="0"/>
              <a:t> \hat{\beta}_{c}+\sum_{\left\{</a:t>
            </a:r>
            <a:r>
              <a:rPr lang="en-US" altLang="zh-CN" dirty="0" err="1"/>
              <a:t>i</a:t>
            </a:r>
            <a:r>
              <a:rPr lang="en-US" altLang="zh-CN" dirty="0"/>
              <a:t> : T_{</a:t>
            </a:r>
            <a:r>
              <a:rPr lang="en-US" altLang="zh-CN" dirty="0" err="1"/>
              <a:t>i</a:t>
            </a:r>
            <a:r>
              <a:rPr lang="en-US" altLang="zh-CN" dirty="0"/>
              <a:t>}=0\right\}} W_{</a:t>
            </a:r>
            <a:r>
              <a:rPr lang="en-US" altLang="zh-CN" dirty="0" err="1"/>
              <a:t>i</a:t>
            </a:r>
            <a:r>
              <a:rPr lang="en-US" altLang="zh-CN" dirty="0"/>
              <a:t>}\left(Y_{</a:t>
            </a:r>
            <a:r>
              <a:rPr lang="en-US" altLang="zh-CN" dirty="0" err="1"/>
              <a:t>i</a:t>
            </a:r>
            <a:r>
              <a:rPr lang="en-US" altLang="zh-CN" dirty="0"/>
              <a:t>}^{\</a:t>
            </a:r>
            <a:r>
              <a:rPr lang="en-US" altLang="zh-CN" dirty="0" err="1"/>
              <a:t>mathrm</a:t>
            </a:r>
            <a:r>
              <a:rPr lang="en-US" altLang="zh-CN" dirty="0"/>
              <a:t>{</a:t>
            </a:r>
            <a:r>
              <a:rPr lang="en-US" altLang="zh-CN" dirty="0" err="1"/>
              <a:t>obs</a:t>
            </a:r>
            <a:r>
              <a:rPr lang="en-US" altLang="zh-CN" dirty="0"/>
              <a:t>}}-X_{</a:t>
            </a:r>
            <a:r>
              <a:rPr lang="en-US" altLang="zh-CN" dirty="0" err="1"/>
              <a:t>i</a:t>
            </a:r>
            <a:r>
              <a:rPr lang="en-US" altLang="zh-CN" dirty="0"/>
              <a:t>} \</a:t>
            </a:r>
            <a:r>
              <a:rPr lang="en-US" altLang="zh-CN" dirty="0" err="1"/>
              <a:t>cdot</a:t>
            </a:r>
            <a:r>
              <a:rPr lang="en-US" altLang="zh-CN" dirty="0"/>
              <a:t> \hat{\beta}_{\</a:t>
            </a:r>
            <a:r>
              <a:rPr lang="en-US" altLang="zh-CN" dirty="0" err="1"/>
              <a:t>mathrm</a:t>
            </a:r>
            <a:r>
              <a:rPr lang="en-US" altLang="zh-CN" dirty="0"/>
              <a:t>{c}}\right)\right)</a:t>
            </a:r>
          </a:p>
          <a:p>
            <a:r>
              <a:rPr lang="en-US" altLang="zh-CN" dirty="0"/>
              <a:t>\end{equation}</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82</a:t>
            </a:fld>
            <a:endParaRPr lang="zh-CN" altLang="en-US"/>
          </a:p>
        </p:txBody>
      </p:sp>
    </p:spTree>
    <p:extLst>
      <p:ext uri="{BB962C8B-B14F-4D97-AF65-F5344CB8AC3E}">
        <p14:creationId xmlns:p14="http://schemas.microsoft.com/office/powerpoint/2010/main" val="3362235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a:t>
            </a:r>
            <a:r>
              <a:rPr lang="en-US" altLang="zh-CN" baseline="0" dirty="0"/>
              <a:t> have introduced two main methods for directly confounder balancing, including entropy balancing and approximate residual balancing. Their motivation is that moments uniquely determine the variables’ distribution, hence the confounder can be balanced by learning sample weight to minimize the distance of moments between treated and control groups.</a:t>
            </a:r>
          </a:p>
          <a:p>
            <a:endParaRPr lang="en-US" altLang="zh-CN" baseline="0" dirty="0"/>
          </a:p>
          <a:p>
            <a:r>
              <a:rPr lang="en-US" altLang="zh-CN" baseline="0" dirty="0"/>
              <a:t>But these method treat all variables as confounders and balance them equally. While, in real application, not all observed variables are confounders and different confounder make different confounding bias.</a:t>
            </a:r>
          </a:p>
          <a:p>
            <a:r>
              <a:rPr lang="en-US" altLang="zh-CN" baseline="0" dirty="0"/>
              <a:t>How to differentiated confounders and their bias is still a problem.</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83</a:t>
            </a:fld>
            <a:endParaRPr lang="zh-CN" altLang="en-US"/>
          </a:p>
        </p:txBody>
      </p:sp>
    </p:spTree>
    <p:extLst>
      <p:ext uri="{BB962C8B-B14F-4D97-AF65-F5344CB8AC3E}">
        <p14:creationId xmlns:p14="http://schemas.microsoft.com/office/powerpoint/2010/main" val="1518200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a:t>
            </a:r>
            <a:r>
              <a:rPr lang="en-US" altLang="zh-CN" baseline="0" dirty="0"/>
              <a:t> have introduced two main methods for directly confounder balancing, including entropy balancing and approximate residual balancing. Their motivation is that moments uniquely determine the variables’ distribution, hence the confounder can be balanced by learning sample weight to minimize the distance of moments between treated and control groups.</a:t>
            </a:r>
          </a:p>
          <a:p>
            <a:endParaRPr lang="en-US" altLang="zh-CN" baseline="0" dirty="0"/>
          </a:p>
          <a:p>
            <a:r>
              <a:rPr lang="en-US" altLang="zh-CN" baseline="0" dirty="0"/>
              <a:t>But these method treat all variables as confounders and balance them equally. While, in real application, not all observed variables are confounders and different confounder make different confounding bias.</a:t>
            </a:r>
          </a:p>
          <a:p>
            <a:r>
              <a:rPr lang="en-US" altLang="zh-CN" baseline="0" dirty="0"/>
              <a:t>How to differentiated confounders and their bias is still a problem.</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84</a:t>
            </a:fld>
            <a:endParaRPr lang="zh-CN" altLang="en-US"/>
          </a:p>
        </p:txBody>
      </p:sp>
    </p:spTree>
    <p:extLst>
      <p:ext uri="{BB962C8B-B14F-4D97-AF65-F5344CB8AC3E}">
        <p14:creationId xmlns:p14="http://schemas.microsoft.com/office/powerpoint/2010/main" val="1567805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this problem</a:t>
            </a:r>
            <a:r>
              <a:rPr lang="en-US" altLang="zh-CN" baseline="0" dirty="0"/>
              <a:t>, </a:t>
            </a:r>
            <a:r>
              <a:rPr lang="en-US" altLang="zh-CN" dirty="0"/>
              <a:t>we propose a</a:t>
            </a:r>
            <a:r>
              <a:rPr lang="zh-CN" altLang="en-US" dirty="0"/>
              <a:t> </a:t>
            </a:r>
            <a:r>
              <a:rPr lang="en-US" altLang="zh-CN" dirty="0"/>
              <a:t>differentiated</a:t>
            </a:r>
            <a:r>
              <a:rPr lang="en-US" altLang="zh-CN" baseline="0" dirty="0"/>
              <a:t> confounder balancing algorithm</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85</a:t>
            </a:fld>
            <a:endParaRPr lang="zh-CN" altLang="en-US"/>
          </a:p>
        </p:txBody>
      </p:sp>
    </p:spTree>
    <p:extLst>
      <p:ext uri="{BB962C8B-B14F-4D97-AF65-F5344CB8AC3E}">
        <p14:creationId xmlns:p14="http://schemas.microsoft.com/office/powerpoint/2010/main" val="317153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3200" dirty="0"/>
              <a:t>Two key points for causal effect estimation:</a:t>
            </a:r>
          </a:p>
          <a:p>
            <a:pPr lvl="1"/>
            <a:r>
              <a:rPr lang="en-US" altLang="zh-CN" sz="2800" dirty="0"/>
              <a:t>Changing T</a:t>
            </a:r>
          </a:p>
          <a:p>
            <a:pPr lvl="1"/>
            <a:r>
              <a:rPr lang="en-US" altLang="zh-CN" sz="2800" dirty="0"/>
              <a:t>Keeping everything else constant</a:t>
            </a:r>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25</a:t>
            </a:fld>
            <a:endParaRPr lang="zh-CN" altLang="en-US"/>
          </a:p>
        </p:txBody>
      </p:sp>
    </p:spTree>
    <p:extLst>
      <p:ext uri="{BB962C8B-B14F-4D97-AF65-F5344CB8AC3E}">
        <p14:creationId xmlns:p14="http://schemas.microsoft.com/office/powerpoint/2010/main" val="18375561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a:t>
            </a:r>
            <a:r>
              <a:rPr lang="zh-CN" altLang="en-US" baseline="0" dirty="0"/>
              <a:t> </a:t>
            </a:r>
            <a:r>
              <a:rPr lang="en-US" altLang="zh-CN" baseline="0" dirty="0"/>
              <a:t>out</a:t>
            </a:r>
            <a:r>
              <a:rPr lang="zh-CN" altLang="en-US" baseline="0" dirty="0"/>
              <a:t> </a:t>
            </a:r>
            <a:r>
              <a:rPr lang="en-US" altLang="zh-CN" baseline="0" dirty="0"/>
              <a:t>differentiated</a:t>
            </a:r>
            <a:r>
              <a:rPr lang="zh-CN" altLang="en-US" baseline="0" dirty="0"/>
              <a:t> </a:t>
            </a:r>
            <a:r>
              <a:rPr lang="en-US" altLang="zh-CN" baseline="0" dirty="0"/>
              <a:t>confounder</a:t>
            </a:r>
            <a:r>
              <a:rPr lang="zh-CN" altLang="en-US" baseline="0" dirty="0"/>
              <a:t> </a:t>
            </a:r>
            <a:r>
              <a:rPr lang="en-US" altLang="zh-CN" baseline="0" dirty="0"/>
              <a:t>balancing</a:t>
            </a:r>
            <a:r>
              <a:rPr lang="zh-CN" altLang="en-US" baseline="0" dirty="0"/>
              <a:t> </a:t>
            </a:r>
            <a:r>
              <a:rPr lang="en-US" altLang="zh-CN" baseline="0" dirty="0"/>
              <a:t>algorithm</a:t>
            </a:r>
            <a:r>
              <a:rPr lang="zh-CN" altLang="en-US" baseline="0" dirty="0"/>
              <a:t> </a:t>
            </a:r>
            <a:r>
              <a:rPr lang="en-US" altLang="zh-CN" baseline="0" dirty="0"/>
              <a:t>we</a:t>
            </a:r>
            <a:r>
              <a:rPr lang="zh-CN" altLang="en-US" baseline="0" dirty="0"/>
              <a:t> </a:t>
            </a:r>
            <a:r>
              <a:rPr lang="en-US" altLang="zh-CN" baseline="0" dirty="0"/>
              <a:t>propose</a:t>
            </a:r>
            <a:r>
              <a:rPr lang="zh-CN" altLang="en-US" baseline="0" dirty="0"/>
              <a:t> </a:t>
            </a:r>
            <a:r>
              <a:rPr lang="en-US" altLang="zh-CN" baseline="0" dirty="0"/>
              <a:t>to simultaneously learn confounder weights beta and sample weights W, where the confounder weight determine which variable is confounder and its contribution on confounding bias, the sample weights W are designed for confounder</a:t>
            </a:r>
            <a:r>
              <a:rPr lang="zh-CN" altLang="en-US" baseline="0" dirty="0"/>
              <a:t> </a:t>
            </a:r>
            <a:r>
              <a:rPr lang="en-US" altLang="zh-CN" baseline="0" dirty="0"/>
              <a:t>balancing.</a:t>
            </a:r>
          </a:p>
          <a:p>
            <a:r>
              <a:rPr lang="en-US" altLang="zh-CN" baseline="0" dirty="0"/>
              <a:t>But how to learn these weights?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86</a:t>
            </a:fld>
            <a:endParaRPr lang="zh-CN" altLang="en-US"/>
          </a:p>
        </p:txBody>
      </p:sp>
    </p:spTree>
    <p:extLst>
      <p:ext uri="{BB962C8B-B14F-4D97-AF65-F5344CB8AC3E}">
        <p14:creationId xmlns:p14="http://schemas.microsoft.com/office/powerpoint/2010/main" val="2553634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First,</a:t>
            </a:r>
            <a:r>
              <a:rPr lang="zh-CN" altLang="en-US" baseline="0" dirty="0"/>
              <a:t> </a:t>
            </a:r>
            <a:r>
              <a:rPr lang="en-US" altLang="zh-CN" baseline="0" dirty="0"/>
              <a:t>confounder</a:t>
            </a:r>
            <a:r>
              <a:rPr lang="zh-CN" altLang="en-US" baseline="0" dirty="0"/>
              <a:t> </a:t>
            </a:r>
            <a:r>
              <a:rPr lang="en-US" altLang="zh-CN" baseline="0" dirty="0"/>
              <a:t>weights</a:t>
            </a:r>
            <a:r>
              <a:rPr lang="zh-CN" altLang="en-US" baseline="0" dirty="0"/>
              <a:t> </a:t>
            </a:r>
            <a:r>
              <a:rPr lang="en-US" altLang="zh-CN" baseline="0" dirty="0"/>
              <a:t>learning.</a:t>
            </a:r>
            <a:r>
              <a:rPr lang="zh-CN" altLang="en-US" baseline="0" dirty="0"/>
              <a:t> </a:t>
            </a:r>
            <a:r>
              <a:rPr lang="en-US" altLang="zh-CN" dirty="0"/>
              <a:t>In the causal framework, the general relationship</a:t>
            </a:r>
            <a:r>
              <a:rPr lang="en-US" altLang="zh-CN" baseline="0" dirty="0"/>
              <a:t> among X, T, and Y can be represented as following, where we can obtain the real treatment effect ATT. With general function f(X), we find that there is a bias term between the</a:t>
            </a:r>
            <a:r>
              <a:rPr lang="zh-CN" altLang="en-US" baseline="0" dirty="0"/>
              <a:t> </a:t>
            </a:r>
            <a:r>
              <a:rPr lang="en-US" altLang="zh-CN" baseline="0" dirty="0"/>
              <a:t>real</a:t>
            </a:r>
            <a:r>
              <a:rPr lang="zh-CN" altLang="en-US" baseline="0" dirty="0"/>
              <a:t> </a:t>
            </a:r>
            <a:r>
              <a:rPr lang="en-US" altLang="zh-CN" baseline="0" dirty="0"/>
              <a:t>and estimated ATT</a:t>
            </a:r>
            <a:r>
              <a:rPr lang="zh-CN" altLang="en-US" baseline="0" dirty="0"/>
              <a:t> </a:t>
            </a:r>
            <a:r>
              <a:rPr lang="en-US" altLang="zh-CN" baseline="0" dirty="0"/>
              <a:t>on theory.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And the bias term can be decomposed as confounding bias of each augmented variable </a:t>
            </a:r>
            <a:r>
              <a:rPr lang="en-US" altLang="zh-CN" baseline="0" dirty="0" err="1"/>
              <a:t>M_k</a:t>
            </a:r>
            <a:r>
              <a:rPr lang="en-US" altLang="zh-CN" baseline="0" dirty="0"/>
              <a:t>, and a corresponding confounder weights </a:t>
            </a:r>
            <a:r>
              <a:rPr lang="en-US" altLang="zh-CN" baseline="0" dirty="0" err="1"/>
              <a:t>alpha_k</a:t>
            </a:r>
            <a:r>
              <a:rPr lang="en-US" altLang="zh-CN" baseline="0" dirty="0"/>
              <a:t>.  From the deviation, we know that…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also find that the confounder weights </a:t>
            </a:r>
            <a:r>
              <a:rPr lang="en-US" altLang="zh-CN" baseline="0" dirty="0" err="1"/>
              <a:t>alpha_k</a:t>
            </a:r>
            <a:r>
              <a:rPr lang="en-US" altLang="zh-CN" baseline="0" dirty="0"/>
              <a:t> is exactly the coefficient of </a:t>
            </a:r>
            <a:r>
              <a:rPr lang="en-US" altLang="zh-CN" baseline="0" dirty="0" err="1"/>
              <a:t>M_k</a:t>
            </a:r>
            <a:r>
              <a:rPr lang="en-US" altLang="zh-CN" baseline="0" dirty="0"/>
              <a:t> in function f(X).</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87</a:t>
            </a:fld>
            <a:endParaRPr lang="zh-CN" altLang="en-US"/>
          </a:p>
        </p:txBody>
      </p:sp>
    </p:spTree>
    <p:extLst>
      <p:ext uri="{BB962C8B-B14F-4D97-AF65-F5344CB8AC3E}">
        <p14:creationId xmlns:p14="http://schemas.microsoft.com/office/powerpoint/2010/main" val="12130413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Therefore,</a:t>
            </a:r>
            <a:r>
              <a:rPr lang="en-US" altLang="zh-CN" baseline="0" dirty="0"/>
              <a:t> we give following</a:t>
            </a:r>
            <a:r>
              <a:rPr lang="zh-CN" altLang="en-US" baseline="0" dirty="0"/>
              <a:t> </a:t>
            </a:r>
            <a:r>
              <a:rPr lang="en-US" altLang="zh-CN" baseline="0" dirty="0"/>
              <a:t>propositions for confounder weights learning that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88</a:t>
            </a:fld>
            <a:endParaRPr lang="zh-CN" altLang="en-US"/>
          </a:p>
        </p:txBody>
      </p:sp>
    </p:spTree>
    <p:extLst>
      <p:ext uri="{BB962C8B-B14F-4D97-AF65-F5344CB8AC3E}">
        <p14:creationId xmlns:p14="http://schemas.microsoft.com/office/powerpoint/2010/main" val="10381339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Second,</a:t>
            </a:r>
            <a:r>
              <a:rPr lang="zh-CN" altLang="en-US" dirty="0"/>
              <a:t> </a:t>
            </a:r>
            <a:r>
              <a:rPr lang="en-US" altLang="zh-CN" dirty="0"/>
              <a:t>sample</a:t>
            </a:r>
            <a:r>
              <a:rPr lang="zh-CN" altLang="en-US" dirty="0"/>
              <a:t> </a:t>
            </a:r>
            <a:r>
              <a:rPr lang="en-US" altLang="zh-CN" dirty="0"/>
              <a:t>weights</a:t>
            </a:r>
            <a:r>
              <a:rPr lang="zh-CN" altLang="en-US" baseline="0" dirty="0"/>
              <a:t> </a:t>
            </a:r>
            <a:r>
              <a:rPr lang="en-US" altLang="zh-CN" baseline="0" dirty="0"/>
              <a:t>learning.</a:t>
            </a:r>
            <a:r>
              <a:rPr lang="zh-CN" altLang="en-US" baseline="0" dirty="0"/>
              <a:t> </a:t>
            </a:r>
            <a:r>
              <a:rPr lang="en-US" altLang="zh-CN" dirty="0"/>
              <a:t>From Wikipedia,</a:t>
            </a:r>
            <a:r>
              <a:rPr lang="en-US" altLang="zh-CN" baseline="0" dirty="0"/>
              <a:t> we know …</a:t>
            </a:r>
          </a:p>
          <a:p>
            <a:r>
              <a:rPr lang="en-US" altLang="zh-CN" baseline="0" dirty="0"/>
              <a:t>Inspired by this, we propose to learn the sample weights W by directly confounder balancing with confounders’ moments as following, where the </a:t>
            </a:r>
            <a:r>
              <a:rPr lang="en-US" altLang="zh-CN" baseline="0" dirty="0" err="1"/>
              <a:t>M_t</a:t>
            </a:r>
            <a:r>
              <a:rPr lang="en-US" altLang="zh-CN" baseline="0" dirty="0"/>
              <a:t> means the …, and </a:t>
            </a:r>
            <a:r>
              <a:rPr lang="en-US" altLang="zh-CN" baseline="0" dirty="0" err="1"/>
              <a:t>M_c</a:t>
            </a:r>
            <a:r>
              <a:rPr lang="en-US" altLang="zh-CN" baseline="0" dirty="0"/>
              <a:t> times W means the …</a:t>
            </a:r>
          </a:p>
          <a:p>
            <a:r>
              <a:rPr lang="en-US" altLang="zh-CN" baseline="0" dirty="0"/>
              <a:t>Therefore, with the help of moments, the sample weights can be learned by directly confounder balancing without any model specification.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89</a:t>
            </a:fld>
            <a:endParaRPr lang="zh-CN" altLang="en-US"/>
          </a:p>
        </p:txBody>
      </p:sp>
    </p:spTree>
    <p:extLst>
      <p:ext uri="{BB962C8B-B14F-4D97-AF65-F5344CB8AC3E}">
        <p14:creationId xmlns:p14="http://schemas.microsoft.com/office/powerpoint/2010/main" val="25719809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 is the final objective function of our</a:t>
            </a:r>
            <a:r>
              <a:rPr lang="en-US" altLang="zh-CN" baseline="0" dirty="0"/>
              <a:t> differentiated confounder balancing algorithm, where the red part is for sample weights learning by directly confounder balancing, and the green part is for confounder weights learning by regressing outcome Y</a:t>
            </a:r>
            <a:r>
              <a:rPr lang="zh-CN" altLang="en-US" baseline="0" dirty="0"/>
              <a:t> </a:t>
            </a:r>
            <a:r>
              <a:rPr lang="en-US" altLang="zh-CN" baseline="0" dirty="0"/>
              <a:t>on</a:t>
            </a:r>
            <a:r>
              <a:rPr lang="zh-CN" altLang="en-US" baseline="0" dirty="0"/>
              <a:t> </a:t>
            </a:r>
            <a:r>
              <a:rPr lang="en-US" altLang="zh-CN" baseline="0" dirty="0"/>
              <a:t>augmented variables 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Actually,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Therefore, </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90</a:t>
            </a:fld>
            <a:endParaRPr lang="zh-CN" altLang="en-US"/>
          </a:p>
        </p:txBody>
      </p:sp>
    </p:spTree>
    <p:extLst>
      <p:ext uri="{BB962C8B-B14F-4D97-AF65-F5344CB8AC3E}">
        <p14:creationId xmlns:p14="http://schemas.microsoft.com/office/powerpoint/2010/main" val="674075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aseline="0" dirty="0"/>
              <a:t>Here</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details</a:t>
            </a:r>
            <a:r>
              <a:rPr lang="zh-CN" altLang="en-US" baseline="0" dirty="0"/>
              <a:t> </a:t>
            </a:r>
            <a:r>
              <a:rPr lang="en-US" altLang="zh-CN" baseline="0" dirty="0"/>
              <a:t>of</a:t>
            </a:r>
            <a:r>
              <a:rPr lang="zh-CN" altLang="en-US" baseline="0" dirty="0"/>
              <a:t> </a:t>
            </a:r>
            <a:r>
              <a:rPr lang="en-US" altLang="zh-CN" baseline="0" dirty="0"/>
              <a:t>our</a:t>
            </a:r>
            <a:r>
              <a:rPr lang="zh-CN" altLang="en-US" baseline="0" dirty="0"/>
              <a:t> </a:t>
            </a:r>
            <a:r>
              <a:rPr lang="en-US" altLang="zh-CN" baseline="0" dirty="0"/>
              <a:t>DCB</a:t>
            </a:r>
            <a:r>
              <a:rPr lang="zh-CN" altLang="en-US" baseline="0" dirty="0"/>
              <a:t> </a:t>
            </a:r>
            <a:r>
              <a:rPr lang="en-US" altLang="zh-CN" baseline="0" dirty="0"/>
              <a:t>algorithm.</a:t>
            </a:r>
            <a:r>
              <a:rPr lang="zh-CN" altLang="en-US" baseline="0" dirty="0"/>
              <a:t> </a:t>
            </a:r>
            <a:r>
              <a:rPr lang="en-US" altLang="zh-CN" baseline="0" dirty="0"/>
              <a:t>The</a:t>
            </a:r>
            <a:r>
              <a:rPr lang="zh-CN" altLang="en-US" baseline="0" dirty="0"/>
              <a:t> </a:t>
            </a:r>
            <a:r>
              <a:rPr lang="en-US" altLang="zh-CN" baseline="0" dirty="0"/>
              <a:t>time complexity</a:t>
            </a:r>
            <a:r>
              <a:rPr lang="zh-CN" altLang="en-US" baseline="0" dirty="0"/>
              <a:t> </a:t>
            </a:r>
            <a:r>
              <a:rPr lang="en-US" altLang="zh-CN" baseline="0" dirty="0"/>
              <a:t>of</a:t>
            </a:r>
            <a:r>
              <a:rPr lang="zh-CN" altLang="en-US" baseline="0" dirty="0"/>
              <a:t> </a:t>
            </a:r>
            <a:r>
              <a:rPr lang="en-US" altLang="zh-CN" baseline="0"/>
              <a:t>our</a:t>
            </a:r>
            <a:r>
              <a:rPr lang="zh-CN" altLang="en-US" baseline="0"/>
              <a:t> </a:t>
            </a:r>
            <a:r>
              <a:rPr lang="en-US" altLang="zh-CN" baseline="0"/>
              <a:t>algorithm</a:t>
            </a:r>
            <a:r>
              <a:rPr lang="zh-CN" altLang="en-US" baseline="0"/>
              <a:t> </a:t>
            </a:r>
            <a:r>
              <a:rPr lang="en-US" altLang="zh-CN" baseline="0"/>
              <a:t>i </a:t>
            </a:r>
            <a:r>
              <a:rPr lang="en-US" altLang="zh-CN" baseline="0" dirty="0"/>
              <a:t>is O(np), where n is the sample size and p is the dimensions of variables.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91</a:t>
            </a:fld>
            <a:endParaRPr lang="zh-CN" altLang="en-US"/>
          </a:p>
        </p:txBody>
      </p:sp>
    </p:spTree>
    <p:extLst>
      <p:ext uri="{BB962C8B-B14F-4D97-AF65-F5344CB8AC3E}">
        <p14:creationId xmlns:p14="http://schemas.microsoft.com/office/powerpoint/2010/main" val="31976614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 experiments,</a:t>
            </a:r>
            <a:r>
              <a:rPr lang="en-US" altLang="zh-CN" baseline="0" dirty="0"/>
              <a:t> we check the performance of our DCB algorithm from three aspects. Firstly, robustness test under high dimensional and noisy data scenarios. Secondly, accuracy test on real world data for treatment effect estimation. Thirdly, predictive power test on a real online advertising application.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92</a:t>
            </a:fld>
            <a:endParaRPr lang="zh-CN" altLang="en-US"/>
          </a:p>
        </p:txBody>
      </p:sp>
    </p:spTree>
    <p:extLst>
      <p:ext uri="{BB962C8B-B14F-4D97-AF65-F5344CB8AC3E}">
        <p14:creationId xmlns:p14="http://schemas.microsoft.com/office/powerpoint/2010/main" val="3165582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compared our algorithm </a:t>
            </a:r>
            <a:r>
              <a:rPr kumimoji="1" lang="en-US" altLang="zh-CN" baseline="0" dirty="0"/>
              <a:t>with following methods.</a:t>
            </a:r>
          </a:p>
          <a:p>
            <a:r>
              <a:rPr kumimoji="1" lang="en-US" altLang="zh-CN" dirty="0"/>
              <a:t>The evaluation metric</a:t>
            </a:r>
            <a:r>
              <a:rPr kumimoji="1" lang="en-US" altLang="zh-CN" baseline="0" dirty="0"/>
              <a:t> contains Bias, SD, MAE and RMSE.</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93</a:t>
            </a:fld>
            <a:endParaRPr lang="zh-CN" altLang="en-US"/>
          </a:p>
        </p:txBody>
      </p:sp>
    </p:spTree>
    <p:extLst>
      <p:ext uri="{BB962C8B-B14F-4D97-AF65-F5344CB8AC3E}">
        <p14:creationId xmlns:p14="http://schemas.microsoft.com/office/powerpoint/2010/main" val="42386840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Firstly, to test</a:t>
            </a:r>
            <a:r>
              <a:rPr kumimoji="1" lang="en-US" altLang="zh-CN" baseline="0" dirty="0"/>
              <a:t> the robustness of our algorithm, we conducted extensive experiments on synthetic data, where we generate high dimensional and noisy data under different features dependence settings, including logistic and </a:t>
            </a:r>
            <a:r>
              <a:rPr kumimoji="1" lang="en-US" altLang="zh-CN" baseline="0" dirty="0" err="1"/>
              <a:t>misspecified</a:t>
            </a:r>
            <a:r>
              <a:rPr kumimoji="1" lang="en-US" altLang="zh-CN" baseline="0" dirty="0"/>
              <a:t> function on treatment T, linear and nonlinear function on outcome Y.</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2997D-B31A-42F7-A4C5-82AF6E21849A}" type="slidenum">
              <a:rPr lang="zh-CN" altLang="en-US" smtClean="0"/>
              <a:t>94</a:t>
            </a:fld>
            <a:endParaRPr lang="zh-CN" altLang="en-US"/>
          </a:p>
        </p:txBody>
      </p:sp>
    </p:spTree>
    <p:extLst>
      <p:ext uri="{BB962C8B-B14F-4D97-AF65-F5344CB8AC3E}">
        <p14:creationId xmlns:p14="http://schemas.microsoft.com/office/powerpoint/2010/main" val="2379325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Here,</a:t>
            </a:r>
            <a:r>
              <a:rPr lang="en-US" altLang="zh-CN" baseline="0" dirty="0"/>
              <a:t> </a:t>
            </a:r>
            <a:r>
              <a:rPr lang="en-US" altLang="zh-CN" dirty="0"/>
              <a:t>we report a</a:t>
            </a:r>
            <a:r>
              <a:rPr lang="zh-CN" altLang="en-US" dirty="0"/>
              <a:t> </a:t>
            </a:r>
            <a:r>
              <a:rPr lang="en-US" altLang="zh-CN" dirty="0"/>
              <a:t>small</a:t>
            </a:r>
            <a:r>
              <a:rPr lang="zh-CN" altLang="en-US" dirty="0"/>
              <a:t> </a:t>
            </a:r>
            <a:r>
              <a:rPr lang="en-US" altLang="zh-CN" dirty="0"/>
              <a:t>part</a:t>
            </a:r>
            <a:r>
              <a:rPr lang="zh-CN" altLang="en-US" dirty="0"/>
              <a:t> </a:t>
            </a:r>
            <a:r>
              <a:rPr lang="en-US" altLang="zh-CN" dirty="0"/>
              <a:t>of</a:t>
            </a:r>
            <a:r>
              <a:rPr lang="zh-CN" altLang="en-US" dirty="0"/>
              <a:t> </a:t>
            </a:r>
            <a:r>
              <a:rPr lang="en-US" altLang="zh-CN" baseline="0" dirty="0"/>
              <a:t>results of all estimators under linear</a:t>
            </a:r>
            <a:r>
              <a:rPr lang="zh-CN" altLang="en-US" baseline="0" dirty="0"/>
              <a:t> </a:t>
            </a:r>
            <a:r>
              <a:rPr lang="en-US" altLang="zh-CN" baseline="0" dirty="0"/>
              <a:t>setting.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More results are reported in our paper!</a:t>
            </a:r>
            <a:endParaRPr lang="zh-CN" altLang="en-US" dirty="0">
              <a:latin typeface="Times New Roman" panose="02020603050405020304" pitchFamily="18" charset="0"/>
              <a:cs typeface="Times New Roman" panose="02020603050405020304" pitchFamily="18" charset="0"/>
            </a:endParaRPr>
          </a:p>
          <a:p>
            <a:r>
              <a:rPr lang="en-US" altLang="zh-CN" dirty="0"/>
              <a:t>From the results,</a:t>
            </a:r>
            <a:r>
              <a:rPr lang="en-US" altLang="zh-CN" baseline="0" dirty="0"/>
              <a:t> we find that the Directly estimator fails in all settings </a:t>
            </a:r>
            <a:r>
              <a:rPr lang="mr-IN" altLang="zh-CN" baseline="0"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95</a:t>
            </a:fld>
            <a:endParaRPr lang="zh-CN" altLang="en-US"/>
          </a:p>
        </p:txBody>
      </p:sp>
    </p:spTree>
    <p:extLst>
      <p:ext uri="{BB962C8B-B14F-4D97-AF65-F5344CB8AC3E}">
        <p14:creationId xmlns:p14="http://schemas.microsoft.com/office/powerpoint/2010/main" val="3780607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32</a:t>
            </a:fld>
            <a:endParaRPr lang="zh-CN" altLang="en-US"/>
          </a:p>
        </p:txBody>
      </p:sp>
    </p:spTree>
    <p:extLst>
      <p:ext uri="{BB962C8B-B14F-4D97-AF65-F5344CB8AC3E}">
        <p14:creationId xmlns:p14="http://schemas.microsoft.com/office/powerpoint/2010/main" val="33975551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Times New Roman" panose="02020603050405020304" pitchFamily="18" charset="0"/>
                <a:cs typeface="Times New Roman" panose="02020603050405020304" pitchFamily="18" charset="0"/>
              </a:rPr>
              <a:t>By jointly optimize confounder weights and sample weights</a:t>
            </a:r>
            <a:r>
              <a:rPr lang="en-US" altLang="zh-CN" sz="1200" baseline="0" dirty="0">
                <a:solidFill>
                  <a:schemeClr val="tx1"/>
                </a:solidFill>
                <a:latin typeface="Times New Roman" panose="02020603050405020304" pitchFamily="18" charset="0"/>
                <a:cs typeface="Times New Roman" panose="02020603050405020304" pitchFamily="18" charset="0"/>
              </a:rPr>
              <a:t>, our DCB estimator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a:solidFill>
                <a:schemeClr val="tx1"/>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solidFill>
                  <a:schemeClr val="tx1"/>
                </a:solidFill>
                <a:latin typeface="Times New Roman" panose="02020603050405020304" pitchFamily="18" charset="0"/>
                <a:cs typeface="Times New Roman" panose="02020603050405020304" pitchFamily="18" charset="0"/>
              </a:rPr>
              <a:t>Y is linear</a:t>
            </a:r>
            <a:endParaRPr lang="en-US" altLang="zh-CN" sz="1200" dirty="0">
              <a:solidFill>
                <a:schemeClr val="tx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492997D-B31A-42F7-A4C5-82AF6E21849A}" type="slidenum">
              <a:rPr lang="zh-CN" altLang="en-US" smtClean="0"/>
              <a:t>96</a:t>
            </a:fld>
            <a:endParaRPr lang="zh-CN" altLang="en-US"/>
          </a:p>
        </p:txBody>
      </p:sp>
    </p:spTree>
    <p:extLst>
      <p:ext uri="{BB962C8B-B14F-4D97-AF65-F5344CB8AC3E}">
        <p14:creationId xmlns:p14="http://schemas.microsoft.com/office/powerpoint/2010/main" val="1565665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a:t>
            </a:r>
            <a:r>
              <a:rPr lang="en-US" altLang="zh-CN" baseline="0" dirty="0"/>
              <a:t> deeply show the robustness of our estimator, </a:t>
            </a:r>
            <a:r>
              <a:rPr lang="en-US" altLang="zh-CN" dirty="0"/>
              <a:t>we vary the sample size, dimension of variables, confounding rate and confounding strength for experiments</a:t>
            </a:r>
            <a:r>
              <a:rPr lang="en-US" altLang="zh-CN"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Here, we show the results when varying the dimension of variables. The X-axis is the dimension of variables in data, and the Y-axis is the mean absolute error between estimated and real treatment effect. The sub-figure on the top left corner is zoom form the dashed part.</a:t>
            </a:r>
          </a:p>
          <a:p>
            <a:r>
              <a:rPr lang="en-US" altLang="zh-CN" baseline="0" dirty="0"/>
              <a:t>From this figure, we find that as the increasing the dimension of variables, the MAE of our DCB estimator is consistent stable and small,</a:t>
            </a:r>
            <a:r>
              <a:rPr lang="zh-CN" altLang="en-US" baseline="0" dirty="0"/>
              <a:t> </a:t>
            </a:r>
            <a:r>
              <a:rPr lang="en-US" altLang="zh-CN" baseline="0" dirty="0"/>
              <a:t>while</a:t>
            </a:r>
            <a:r>
              <a:rPr lang="zh-CN" altLang="en-US" baseline="0" dirty="0"/>
              <a:t> </a:t>
            </a:r>
            <a:r>
              <a:rPr lang="en-US" altLang="zh-CN" baseline="0" dirty="0"/>
              <a:t>the</a:t>
            </a:r>
            <a:r>
              <a:rPr lang="zh-CN" altLang="en-US" baseline="0" dirty="0"/>
              <a:t> </a:t>
            </a:r>
            <a:r>
              <a:rPr lang="en-US" altLang="zh-CN" baseline="0" dirty="0"/>
              <a:t>MAE</a:t>
            </a:r>
            <a:r>
              <a:rPr lang="zh-CN" altLang="en-US" baseline="0" dirty="0"/>
              <a:t> </a:t>
            </a:r>
            <a:r>
              <a:rPr lang="en-US" altLang="zh-CN" baseline="0" dirty="0"/>
              <a:t>of</a:t>
            </a:r>
            <a:r>
              <a:rPr lang="zh-CN" altLang="en-US" baseline="0" dirty="0"/>
              <a:t> </a:t>
            </a:r>
            <a:r>
              <a:rPr lang="en-US" altLang="zh-CN" baseline="0" dirty="0"/>
              <a:t>other</a:t>
            </a:r>
            <a:r>
              <a:rPr lang="zh-CN" altLang="en-US" baseline="0" dirty="0"/>
              <a:t> </a:t>
            </a:r>
            <a:r>
              <a:rPr lang="en-US" altLang="zh-CN" baseline="0" dirty="0"/>
              <a:t>methods</a:t>
            </a:r>
            <a:r>
              <a:rPr lang="zh-CN" altLang="en-US" baseline="0" dirty="0"/>
              <a:t> </a:t>
            </a:r>
            <a:r>
              <a:rPr lang="en-US" altLang="zh-CN" baseline="0" dirty="0"/>
              <a:t>are</a:t>
            </a:r>
            <a:r>
              <a:rPr lang="zh-CN" altLang="en-US" baseline="0" dirty="0"/>
              <a:t> </a:t>
            </a:r>
            <a:r>
              <a:rPr lang="en-US" altLang="zh-CN" baseline="0" dirty="0"/>
              <a:t>increasing</a:t>
            </a:r>
            <a:r>
              <a:rPr lang="zh-CN" altLang="en-US" baseline="0" dirty="0"/>
              <a:t> </a:t>
            </a:r>
            <a:r>
              <a:rPr lang="en-US" altLang="zh-CN" baseline="0" dirty="0"/>
              <a:t>continuously.</a:t>
            </a:r>
          </a:p>
        </p:txBody>
      </p:sp>
      <p:sp>
        <p:nvSpPr>
          <p:cNvPr id="4" name="灯片编号占位符 3"/>
          <p:cNvSpPr>
            <a:spLocks noGrp="1"/>
          </p:cNvSpPr>
          <p:nvPr>
            <p:ph type="sldNum" sz="quarter" idx="10"/>
          </p:nvPr>
        </p:nvSpPr>
        <p:spPr/>
        <p:txBody>
          <a:bodyPr/>
          <a:lstStyle/>
          <a:p>
            <a:fld id="{5492997D-B31A-42F7-A4C5-82AF6E21849A}" type="slidenum">
              <a:rPr lang="zh-CN" altLang="en-US" smtClean="0"/>
              <a:t>97</a:t>
            </a:fld>
            <a:endParaRPr lang="zh-CN" altLang="en-US"/>
          </a:p>
        </p:txBody>
      </p:sp>
    </p:spTree>
    <p:extLst>
      <p:ext uri="{BB962C8B-B14F-4D97-AF65-F5344CB8AC3E}">
        <p14:creationId xmlns:p14="http://schemas.microsoft.com/office/powerpoint/2010/main" val="27053894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Varying</a:t>
            </a:r>
            <a:r>
              <a:rPr lang="en-US" altLang="zh-CN" baseline="0" dirty="0"/>
              <a:t> the other three parameters, we can get the similar results. The all above experiments demonstrate that our DCB algorithm is very robust for treatment effect estimation.</a:t>
            </a:r>
            <a:endParaRPr lang="en-US" altLang="zh-CN"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98</a:t>
            </a:fld>
            <a:endParaRPr lang="zh-CN" altLang="en-US"/>
          </a:p>
        </p:txBody>
      </p:sp>
    </p:spTree>
    <p:extLst>
      <p:ext uri="{BB962C8B-B14F-4D97-AF65-F5344CB8AC3E}">
        <p14:creationId xmlns:p14="http://schemas.microsoft.com/office/powerpoint/2010/main" val="32876873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 show the accuracy of our</a:t>
            </a:r>
            <a:r>
              <a:rPr lang="en-US" altLang="zh-CN" baseline="0" dirty="0"/>
              <a:t> algorithm,</a:t>
            </a:r>
            <a:r>
              <a:rPr lang="en-US" altLang="zh-CN" dirty="0"/>
              <a:t> we </a:t>
            </a:r>
            <a:r>
              <a:rPr lang="en-US" altLang="zh-CN" baseline="0" dirty="0"/>
              <a:t>experiment on a real world dataset, the </a:t>
            </a:r>
            <a:r>
              <a:rPr lang="en-US" altLang="zh-CN" baseline="0" dirty="0" err="1"/>
              <a:t>LaLonde</a:t>
            </a:r>
            <a:r>
              <a:rPr lang="en-US" altLang="zh-CN" baseline="0" dirty="0"/>
              <a:t> Dataset. The data contains two parts. The first part comes from a randomized experiments, which provide the ground truth of ATT. The second part is the observational data with confounding bias, where we estimate the ATT using all estimators.</a:t>
            </a:r>
          </a:p>
          <a:p>
            <a:r>
              <a:rPr lang="en-US" altLang="zh-CN" baseline="0" dirty="0"/>
              <a:t>We conduct the experiments on two variables set, V_RAW and V_INTERACTION, where the V_RAW setting refers to experiment with</a:t>
            </a:r>
            <a:r>
              <a:rPr lang="zh-CN" altLang="en-US" baseline="0" dirty="0"/>
              <a:t> </a:t>
            </a:r>
            <a:r>
              <a:rPr lang="en-US" altLang="zh-CN" baseline="0" dirty="0"/>
              <a:t>only the 10 raw observed variables, while the V_INTERACTION setting contains not only 10 raw observed variables, but also their interactions.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99</a:t>
            </a:fld>
            <a:endParaRPr lang="zh-CN" altLang="en-US"/>
          </a:p>
        </p:txBody>
      </p:sp>
    </p:spTree>
    <p:extLst>
      <p:ext uri="{BB962C8B-B14F-4D97-AF65-F5344CB8AC3E}">
        <p14:creationId xmlns:p14="http://schemas.microsoft.com/office/powerpoint/2010/main" val="2823228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Here is the results of ATT</a:t>
            </a:r>
            <a:r>
              <a:rPr kumimoji="1" lang="en-US" altLang="zh-CN" baseline="0" dirty="0"/>
              <a:t> estimation. From the results, we find our DCB estimator achieves the best performance compared with the baselines. We also find that our estimator gets</a:t>
            </a:r>
            <a:r>
              <a:rPr kumimoji="1" lang="zh-CN" altLang="en-US" baseline="0" dirty="0"/>
              <a:t> </a:t>
            </a:r>
            <a:r>
              <a:rPr kumimoji="1" lang="en-US" altLang="zh-CN" baseline="0" dirty="0"/>
              <a:t>a more accurate ATT estimation under V_INTEACTION setting than V_RAW setting, which</a:t>
            </a:r>
            <a:r>
              <a:rPr kumimoji="1" lang="zh-CN" altLang="en-US" baseline="0" dirty="0"/>
              <a:t> </a:t>
            </a:r>
            <a:r>
              <a:rPr kumimoji="1" lang="en-US" altLang="zh-CN" baseline="0" dirty="0"/>
              <a:t>means our estimator can achieve a better confounder balancing with considering the high order terms of observed variables.</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2997D-B31A-42F7-A4C5-82AF6E21849A}" type="slidenum">
              <a:rPr lang="zh-CN" altLang="en-US" smtClean="0"/>
              <a:t>100</a:t>
            </a:fld>
            <a:endParaRPr lang="zh-CN" altLang="en-US"/>
          </a:p>
        </p:txBody>
      </p:sp>
    </p:spTree>
    <p:extLst>
      <p:ext uri="{BB962C8B-B14F-4D97-AF65-F5344CB8AC3E}">
        <p14:creationId xmlns:p14="http://schemas.microsoft.com/office/powerpoint/2010/main" val="16627821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also</a:t>
            </a:r>
            <a:r>
              <a:rPr kumimoji="1" lang="en-US" altLang="zh-CN" baseline="0" dirty="0"/>
              <a:t> report the confounder weights ranking under the V_RAW setting. From the table, we know that confounder Earnings and Education status highly affect the treatment</a:t>
            </a:r>
            <a:r>
              <a:rPr kumimoji="1" lang="zh-CN" altLang="en-US" baseline="0" dirty="0"/>
              <a:t> </a:t>
            </a:r>
            <a:r>
              <a:rPr kumimoji="1" lang="en-US" altLang="zh-CN" baseline="0" dirty="0"/>
              <a:t>effect, but Black and Hispanic have few effects.</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2997D-B31A-42F7-A4C5-82AF6E21849A}" type="slidenum">
              <a:rPr lang="zh-CN" altLang="en-US" smtClean="0"/>
              <a:t>101</a:t>
            </a:fld>
            <a:endParaRPr lang="zh-CN" altLang="en-US"/>
          </a:p>
        </p:txBody>
      </p:sp>
    </p:spTree>
    <p:extLst>
      <p:ext uri="{BB962C8B-B14F-4D97-AF65-F5344CB8AC3E}">
        <p14:creationId xmlns:p14="http://schemas.microsoft.com/office/powerpoint/2010/main" val="136733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To show</a:t>
            </a:r>
            <a:r>
              <a:rPr lang="en-US" altLang="zh-CN" baseline="0" dirty="0"/>
              <a:t> the predictive power of our algorithm, </a:t>
            </a:r>
            <a:r>
              <a:rPr lang="en-US" altLang="zh-CN" dirty="0"/>
              <a:t>we conduct</a:t>
            </a:r>
            <a:r>
              <a:rPr lang="en-US" altLang="zh-CN" baseline="0" dirty="0"/>
              <a:t> the experiments on a real online advertising dataset. </a:t>
            </a:r>
            <a:endParaRPr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data contains over 100,000 users feedback with LIKE and DISLIKE. And for each user, we have 56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 our experiments, we set the users’ feedback as outcome, alternatively estimate the causal effect of each user feature on the behaviors, and select the top-k features with high causal effect to predict the users’ behaviors.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102</a:t>
            </a:fld>
            <a:endParaRPr lang="zh-CN" altLang="en-US"/>
          </a:p>
        </p:txBody>
      </p:sp>
    </p:spTree>
    <p:extLst>
      <p:ext uri="{BB962C8B-B14F-4D97-AF65-F5344CB8AC3E}">
        <p14:creationId xmlns:p14="http://schemas.microsoft.com/office/powerpoint/2010/main" val="1456329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Here is the results</a:t>
            </a:r>
            <a:r>
              <a:rPr lang="en-US" altLang="zh-CN" baseline="0" dirty="0"/>
              <a:t> of prediction. From the results, we find that our DCB algorithm achieves the best prediction accuracy. The main reason is that with differentiating the confounders, our algorithm</a:t>
            </a:r>
            <a:r>
              <a:rPr lang="zh-CN" altLang="en-US" baseline="0" dirty="0"/>
              <a:t> </a:t>
            </a:r>
            <a:r>
              <a:rPr lang="en-US" altLang="zh-CN" baseline="0" dirty="0"/>
              <a:t>can estimate the causal effect of each user feature more precise by better confounder balancing. We also compare our algorithm with two classical correlation based feature selection methods, we find that the performance of these methods are worse than our algorithm</a:t>
            </a:r>
            <a:r>
              <a:rPr lang="zh-CN" altLang="en-US" baseline="0" dirty="0"/>
              <a:t> </a:t>
            </a:r>
            <a:r>
              <a:rPr lang="en-US" altLang="zh-CN" baseline="0" dirty="0"/>
              <a:t>and even</a:t>
            </a:r>
            <a:r>
              <a:rPr lang="zh-CN" altLang="en-US" baseline="0" dirty="0"/>
              <a:t> </a:t>
            </a:r>
            <a:r>
              <a:rPr lang="en-US" altLang="zh-CN" baseline="0" dirty="0"/>
              <a:t>worse</a:t>
            </a:r>
            <a:r>
              <a:rPr lang="zh-CN" altLang="en-US" baseline="0" dirty="0"/>
              <a:t> </a:t>
            </a:r>
            <a:r>
              <a:rPr lang="en-US" altLang="zh-CN" baseline="0" dirty="0"/>
              <a:t>than the other causal baselines. Which</a:t>
            </a:r>
            <a:r>
              <a:rPr lang="zh-CN" altLang="en-US" baseline="0" dirty="0"/>
              <a:t> </a:t>
            </a:r>
            <a:r>
              <a:rPr lang="en-US" altLang="zh-CN" baseline="0" dirty="0"/>
              <a:t>means</a:t>
            </a:r>
            <a:r>
              <a:rPr lang="zh-CN" altLang="en-US" baseline="0" dirty="0"/>
              <a:t> </a:t>
            </a:r>
            <a:r>
              <a:rPr lang="en-US" altLang="zh-CN" baseline="0" dirty="0"/>
              <a:t>the treatment effect estimation can significantly help to improve the prediction performance.</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103</a:t>
            </a:fld>
            <a:endParaRPr lang="zh-CN" altLang="en-US"/>
          </a:p>
        </p:txBody>
      </p:sp>
    </p:spTree>
    <p:extLst>
      <p:ext uri="{BB962C8B-B14F-4D97-AF65-F5344CB8AC3E}">
        <p14:creationId xmlns:p14="http://schemas.microsoft.com/office/powerpoint/2010/main" val="36192101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Peng</a:t>
            </a:r>
            <a:r>
              <a:rPr lang="en-US" altLang="zh-CN" baseline="0" dirty="0"/>
              <a:t> have shown the slide before to demonstrate the can and cannot of todays’ predictive models. Here, we explain the reasons of cannot</a:t>
            </a:r>
            <a:r>
              <a:rPr lang="zh-CN" altLang="en-US" baseline="0" dirty="0"/>
              <a:t> </a:t>
            </a:r>
            <a:r>
              <a:rPr lang="en-US" altLang="zh-CN" baseline="0" dirty="0"/>
              <a:t>of todays’ predictive models and proposed a causally regularized predictive model to address the cannot.</a:t>
            </a:r>
          </a:p>
          <a:p>
            <a:endParaRPr lang="en-US" altLang="zh-CN" baseline="0" dirty="0"/>
          </a:p>
          <a:p>
            <a:r>
              <a:rPr lang="en-US" altLang="zh-CN" baseline="0" dirty="0"/>
              <a:t>In a image classification, we want to recognize whether a picture contains a dog or not. But if the training data is very biased, for example most of the dogs are on the grass in the training data, that is the grass is highly correlated with dog, then the feature related to the grass would be learned as important predictors in traditional predictive models. </a:t>
            </a:r>
          </a:p>
          <a:p>
            <a:endParaRPr lang="en-US" altLang="zh-CN" baseline="0" dirty="0"/>
          </a:p>
          <a:p>
            <a:r>
              <a:rPr lang="en-US" altLang="zh-CN" baseline="0" dirty="0"/>
              <a:t>For the testing data in the future, we actually have no prior knowledge on their distributions, they might be the dog on the grass, dog on the </a:t>
            </a:r>
            <a:r>
              <a:rPr lang="en-US" sz="1200" b="0" i="0" u="none" strike="noStrike" kern="1200" dirty="0">
                <a:solidFill>
                  <a:schemeClr val="tx1"/>
                </a:solidFill>
                <a:effectLst/>
                <a:latin typeface="+mn-lt"/>
                <a:ea typeface="+mn-ea"/>
                <a:cs typeface="+mn-cs"/>
              </a:rPr>
              <a:t>sand beach</a:t>
            </a:r>
            <a:r>
              <a:rPr lang="en-US" altLang="zh-CN" baseline="0" dirty="0"/>
              <a:t>, dog in the water or others. As for the predictive model trained based on the biased training data,</a:t>
            </a:r>
            <a:r>
              <a:rPr lang="zh-CN" altLang="en-US" baseline="0" dirty="0"/>
              <a:t> </a:t>
            </a:r>
            <a:r>
              <a:rPr lang="en-US" altLang="zh-CN" baseline="0" dirty="0"/>
              <a:t>the</a:t>
            </a:r>
            <a:r>
              <a:rPr lang="zh-CN" altLang="en-US" baseline="0" dirty="0"/>
              <a:t> </a:t>
            </a:r>
            <a:r>
              <a:rPr lang="en-US" altLang="zh-CN" baseline="0" dirty="0"/>
              <a:t>features</a:t>
            </a:r>
            <a:r>
              <a:rPr lang="zh-CN" altLang="en-US" baseline="0" dirty="0"/>
              <a:t> </a:t>
            </a:r>
            <a:r>
              <a:rPr lang="en-US" altLang="zh-CN" baseline="0" dirty="0"/>
              <a:t>related</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grass</a:t>
            </a:r>
            <a:r>
              <a:rPr lang="zh-CN" altLang="en-US" baseline="0" dirty="0"/>
              <a:t> </a:t>
            </a:r>
            <a:r>
              <a:rPr lang="en-US" altLang="zh-CN" baseline="0" dirty="0"/>
              <a:t>would</a:t>
            </a:r>
            <a:r>
              <a:rPr lang="zh-CN" altLang="en-US" baseline="0" dirty="0"/>
              <a:t> </a:t>
            </a:r>
            <a:r>
              <a:rPr lang="en-US" altLang="zh-CN" baseline="0" dirty="0"/>
              <a:t>be</a:t>
            </a:r>
            <a:r>
              <a:rPr lang="zh-CN" altLang="en-US" baseline="0" dirty="0"/>
              <a:t> </a:t>
            </a:r>
            <a:r>
              <a:rPr lang="en-US" altLang="zh-CN" baseline="0" dirty="0"/>
              <a:t>learned</a:t>
            </a:r>
            <a:r>
              <a:rPr lang="zh-CN" altLang="en-US" baseline="0" dirty="0"/>
              <a:t> </a:t>
            </a:r>
            <a:r>
              <a:rPr lang="en-US" altLang="zh-CN" baseline="0" dirty="0"/>
              <a:t>as</a:t>
            </a:r>
            <a:r>
              <a:rPr lang="zh-CN" altLang="en-US" baseline="0" dirty="0"/>
              <a:t> </a:t>
            </a:r>
            <a:r>
              <a:rPr lang="en-US" altLang="zh-CN" baseline="0" dirty="0"/>
              <a:t>important</a:t>
            </a:r>
            <a:r>
              <a:rPr lang="zh-CN" altLang="en-US" baseline="0" dirty="0"/>
              <a:t> </a:t>
            </a:r>
            <a:r>
              <a:rPr lang="en-US" altLang="zh-CN" baseline="0" dirty="0"/>
              <a:t>predictors,</a:t>
            </a:r>
            <a:r>
              <a:rPr lang="zh-CN" altLang="en-US" baseline="0" dirty="0"/>
              <a:t> </a:t>
            </a:r>
            <a:r>
              <a:rPr lang="en-US" altLang="zh-CN" baseline="0" dirty="0"/>
              <a:t>hence they will work very good if the testing data is dog on the grass, and maybe work for the image of dog on the </a:t>
            </a:r>
            <a:r>
              <a:rPr lang="en-US" sz="1200" b="0" i="0" u="none" strike="noStrike" kern="1200" dirty="0">
                <a:solidFill>
                  <a:schemeClr val="tx1"/>
                </a:solidFill>
                <a:effectLst/>
                <a:latin typeface="+mn-lt"/>
                <a:ea typeface="+mn-ea"/>
                <a:cs typeface="+mn-cs"/>
              </a:rPr>
              <a:t>sand beach</a:t>
            </a:r>
            <a:r>
              <a:rPr lang="en-US" altLang="zh-CN" baseline="0" dirty="0"/>
              <a:t>, but would fail if the testing image is the dog in the water.</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108</a:t>
            </a:fld>
            <a:endParaRPr lang="zh-CN" altLang="en-US"/>
          </a:p>
        </p:txBody>
      </p:sp>
    </p:spTree>
    <p:extLst>
      <p:ext uri="{BB962C8B-B14F-4D97-AF65-F5344CB8AC3E}">
        <p14:creationId xmlns:p14="http://schemas.microsoft.com/office/powerpoint/2010/main" val="6975676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Why they</a:t>
            </a:r>
            <a:r>
              <a:rPr lang="en-US" altLang="zh-CN" baseline="0" dirty="0"/>
              <a:t> fail? We think this is the fault of Data. Since the distribution of testing data in the future would be different with the training data. While most of todays’ predictive models are proposed based on the IID hypothesis, that is the testing data and training data are drawn from the same distribution. But in our real application, the IID hypothesis would be violated by sample selection bias, leading to the distribution shift between training and testing data, and the distribution shift will be more serious in small sample learning.</a:t>
            </a:r>
          </a:p>
          <a:p>
            <a:endParaRPr lang="en-US" altLang="zh-CN" baseline="0" dirty="0"/>
          </a:p>
          <a:p>
            <a:r>
              <a:rPr lang="en-US" altLang="zh-CN" baseline="0" dirty="0"/>
              <a:t>Although we know it is the fault of the Data, we can not control the generation of the testing data in the future.</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109</a:t>
            </a:fld>
            <a:endParaRPr lang="zh-CN" altLang="en-US"/>
          </a:p>
        </p:txBody>
      </p:sp>
    </p:spTree>
    <p:extLst>
      <p:ext uri="{BB962C8B-B14F-4D97-AF65-F5344CB8AC3E}">
        <p14:creationId xmlns:p14="http://schemas.microsoft.com/office/powerpoint/2010/main" val="2723569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introduced before, under potential outcome framework,</a:t>
            </a:r>
            <a:r>
              <a:rPr lang="en-US" altLang="zh-CN" baseline="0" dirty="0"/>
              <a:t> the average causal effect or average treatment effect can be defined as the mean difference between the potential outcome of units under treated and control status, where the Y(1) and Y(0) represent the potential outcome of units with treatment status as treated T=1 and control T=1, respectively.</a:t>
            </a:r>
          </a:p>
          <a:p>
            <a:r>
              <a:rPr lang="en-US" altLang="zh-CN" baseline="0" dirty="0"/>
              <a:t>For example, we want to estimate the causal effect of a particular medication, where treated status means taking that medication, control status means not taking any medications, then the ATE represents the causal effect of that medication.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34</a:t>
            </a:fld>
            <a:endParaRPr lang="zh-CN" altLang="en-US"/>
          </a:p>
        </p:txBody>
      </p:sp>
    </p:spTree>
    <p:extLst>
      <p:ext uri="{BB962C8B-B14F-4D97-AF65-F5344CB8AC3E}">
        <p14:creationId xmlns:p14="http://schemas.microsoft.com/office/powerpoint/2010/main" val="42590354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let come</a:t>
            </a:r>
            <a:r>
              <a:rPr lang="en-US" altLang="zh-CN" baseline="0" dirty="0"/>
              <a:t> down to the model. As we all know, most of todays predictive model are correlation based. </a:t>
            </a:r>
          </a:p>
          <a:p>
            <a:r>
              <a:rPr lang="en-US" altLang="zh-CN" baseline="0" dirty="0"/>
              <a:t>While the correlation we observed from data might have three sources, including causation, confounding and selection bias. In the three sources, only the correlation induced by causation is invariant across dataset, can be utilize for stable prediction, such as the features of dog can stably and robustly used to predict whether a image contains dog or not.</a:t>
            </a:r>
          </a:p>
          <a:p>
            <a:r>
              <a:rPr lang="en-US" altLang="zh-CN" baseline="0" dirty="0"/>
              <a:t>However, the correlation induced by confounding and selection bias is changeable across dataset, for example, by sample selection, we can make the grass positively correlated with the dog, and also can make them become negative correlated. Actually, the correlation induced by the confounding and selection bias is called as spurious correlation.</a:t>
            </a:r>
          </a:p>
          <a:p>
            <a:r>
              <a:rPr lang="en-US" altLang="zh-CN" baseline="0" dirty="0"/>
              <a:t>Hence, traditional correlation based predictive model might utilize the spurious correlation for prediction, leading to unstable prediction.</a:t>
            </a:r>
          </a:p>
          <a:p>
            <a:endParaRPr lang="en-US" altLang="zh-CN" baseline="0" dirty="0"/>
          </a:p>
          <a:p>
            <a:r>
              <a:rPr lang="en-US" altLang="zh-CN" baseline="0" dirty="0"/>
              <a:t>To address this problem, we propose to recover the causation from observed correlation, and use the invariant causation for prediction. That is our idea, causally regularized stable learning.</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110</a:t>
            </a:fld>
            <a:endParaRPr lang="zh-CN" altLang="en-US"/>
          </a:p>
        </p:txBody>
      </p:sp>
    </p:spTree>
    <p:extLst>
      <p:ext uri="{BB962C8B-B14F-4D97-AF65-F5344CB8AC3E}">
        <p14:creationId xmlns:p14="http://schemas.microsoft.com/office/powerpoint/2010/main" val="27793266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define the stable</a:t>
            </a:r>
            <a:r>
              <a:rPr lang="en-US" baseline="0" dirty="0"/>
              <a:t> prediction as follows:</a:t>
            </a:r>
          </a:p>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112</a:t>
            </a:fld>
            <a:endParaRPr lang="zh-CN" altLang="en-US"/>
          </a:p>
        </p:txBody>
      </p:sp>
    </p:spTree>
    <p:extLst>
      <p:ext uri="{BB962C8B-B14F-4D97-AF65-F5344CB8AC3E}">
        <p14:creationId xmlns:p14="http://schemas.microsoft.com/office/powerpoint/2010/main" val="2616806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But</a:t>
            </a:r>
            <a:r>
              <a:rPr lang="zh-CN" altLang="en-US" dirty="0"/>
              <a:t> </a:t>
            </a:r>
            <a:r>
              <a:rPr lang="en-US" altLang="zh-CN" dirty="0"/>
              <a:t>why</a:t>
            </a:r>
            <a:r>
              <a:rPr lang="zh-CN" altLang="en-US" dirty="0"/>
              <a:t> </a:t>
            </a:r>
            <a:r>
              <a:rPr lang="en-US" altLang="zh-CN" dirty="0"/>
              <a:t>would</a:t>
            </a:r>
            <a:r>
              <a:rPr lang="zh-CN" altLang="en-US" dirty="0"/>
              <a:t> </a:t>
            </a:r>
            <a:r>
              <a:rPr lang="en-US" altLang="zh-CN" dirty="0"/>
              <a:t>a</a:t>
            </a:r>
            <a:r>
              <a:rPr lang="zh-CN" altLang="en-US" dirty="0"/>
              <a:t> </a:t>
            </a:r>
            <a:r>
              <a:rPr lang="en-US" altLang="zh-CN" dirty="0"/>
              <a:t>predictive</a:t>
            </a:r>
            <a:r>
              <a:rPr lang="zh-CN" altLang="en-US" dirty="0"/>
              <a:t> </a:t>
            </a:r>
            <a:r>
              <a:rPr lang="en-US" altLang="zh-CN" dirty="0"/>
              <a:t>model</a:t>
            </a:r>
            <a:r>
              <a:rPr lang="zh-CN" altLang="en-US" dirty="0"/>
              <a:t> </a:t>
            </a:r>
            <a:r>
              <a:rPr lang="en-US" altLang="zh-CN" dirty="0"/>
              <a:t>not</a:t>
            </a:r>
            <a:r>
              <a:rPr lang="zh-CN" altLang="en-US" dirty="0"/>
              <a:t> </a:t>
            </a:r>
            <a:r>
              <a:rPr lang="en-US" altLang="zh-CN" dirty="0"/>
              <a:t>be</a:t>
            </a:r>
            <a:r>
              <a:rPr lang="zh-CN" altLang="en-US" dirty="0"/>
              <a:t> </a:t>
            </a:r>
            <a:r>
              <a:rPr lang="en-US" altLang="zh-CN" dirty="0"/>
              <a:t>stable?</a:t>
            </a:r>
            <a:endParaRPr lang="en-US" dirty="0"/>
          </a:p>
          <a:p>
            <a:r>
              <a:rPr lang="en-US" altLang="zh-CN" dirty="0"/>
              <a:t>Here</a:t>
            </a:r>
            <a:r>
              <a:rPr lang="zh-CN" altLang="en-US" dirty="0"/>
              <a:t> </a:t>
            </a:r>
            <a:r>
              <a:rPr lang="en-US" altLang="zh-CN" dirty="0"/>
              <a:t>we</a:t>
            </a:r>
            <a:r>
              <a:rPr lang="zh-CN" altLang="en-US" dirty="0"/>
              <a:t> </a:t>
            </a:r>
            <a:r>
              <a:rPr lang="en-US" dirty="0"/>
              <a:t>mathematically describe the </a:t>
            </a:r>
            <a:r>
              <a:rPr lang="en-US" altLang="zh-CN" dirty="0"/>
              <a:t>problem</a:t>
            </a:r>
            <a:r>
              <a:rPr lang="en-US" dirty="0"/>
              <a:t>, we denote </a:t>
            </a:r>
            <a:r>
              <a:rPr lang="en-US" altLang="zh-CN" dirty="0"/>
              <a:t>all</a:t>
            </a:r>
            <a:r>
              <a:rPr lang="zh-CN" altLang="en-US" dirty="0"/>
              <a:t> </a:t>
            </a:r>
            <a:r>
              <a:rPr lang="en-US" altLang="zh-CN" dirty="0"/>
              <a:t>observed</a:t>
            </a:r>
            <a:r>
              <a:rPr lang="en-US" dirty="0"/>
              <a:t> features as X,</a:t>
            </a:r>
            <a:r>
              <a:rPr lang="zh-CN" altLang="en-US" dirty="0"/>
              <a:t> </a:t>
            </a:r>
            <a:r>
              <a:rPr lang="en-US" altLang="zh-CN" dirty="0"/>
              <a:t>contains</a:t>
            </a:r>
            <a:r>
              <a:rPr lang="zh-CN" altLang="en-US" dirty="0"/>
              <a:t> </a:t>
            </a:r>
            <a:r>
              <a:rPr lang="en-US" altLang="zh-CN" dirty="0"/>
              <a:t>a</a:t>
            </a:r>
            <a:r>
              <a:rPr lang="zh-CN" altLang="en-US" dirty="0"/>
              <a:t> </a:t>
            </a:r>
            <a:r>
              <a:rPr lang="en-US" altLang="zh-CN" dirty="0"/>
              <a:t>dog</a:t>
            </a:r>
            <a:r>
              <a:rPr lang="zh-CN" altLang="en-US" dirty="0"/>
              <a:t> </a:t>
            </a:r>
            <a:r>
              <a:rPr lang="en-US" altLang="zh-CN" dirty="0"/>
              <a:t>or</a:t>
            </a:r>
            <a:r>
              <a:rPr lang="zh-CN" altLang="en-US" dirty="0"/>
              <a:t> </a:t>
            </a:r>
            <a:r>
              <a:rPr lang="en-US" altLang="zh-CN" dirty="0"/>
              <a:t>not</a:t>
            </a:r>
            <a:r>
              <a:rPr lang="en-US" dirty="0"/>
              <a:t> as outcome</a:t>
            </a:r>
            <a:r>
              <a:rPr lang="zh-CN" altLang="en-US" dirty="0"/>
              <a:t> </a:t>
            </a:r>
            <a:r>
              <a:rPr lang="en-US" dirty="0"/>
              <a:t>Y. We define the environment as the jointly distribution of X and Y. Supposing that X can be decomposed as S and V, and</a:t>
            </a:r>
            <a:r>
              <a:rPr lang="zh-CN" altLang="en-US" dirty="0"/>
              <a:t> </a:t>
            </a:r>
            <a:r>
              <a:rPr lang="en-US" altLang="zh-CN" dirty="0"/>
              <a:t>Y</a:t>
            </a:r>
            <a:r>
              <a:rPr lang="zh-CN" altLang="en-US" dirty="0"/>
              <a:t> </a:t>
            </a:r>
            <a:r>
              <a:rPr lang="en-US" altLang="zh-CN" dirty="0"/>
              <a:t>is</a:t>
            </a:r>
            <a:r>
              <a:rPr lang="zh-CN" altLang="en-US" dirty="0"/>
              <a:t> </a:t>
            </a:r>
            <a:r>
              <a:rPr lang="en-US" altLang="zh-CN" dirty="0"/>
              <a:t>a</a:t>
            </a:r>
            <a:r>
              <a:rPr lang="zh-CN" altLang="en-US" dirty="0"/>
              <a:t> </a:t>
            </a:r>
            <a:r>
              <a:rPr lang="en-US" altLang="zh-CN" dirty="0"/>
              <a:t>function</a:t>
            </a:r>
            <a:r>
              <a:rPr lang="zh-CN" altLang="en-US" dirty="0"/>
              <a:t> </a:t>
            </a:r>
            <a:r>
              <a:rPr lang="en-US" altLang="zh-CN" dirty="0"/>
              <a:t>of</a:t>
            </a:r>
            <a:r>
              <a:rPr lang="zh-CN" altLang="en-US" dirty="0"/>
              <a:t> </a:t>
            </a:r>
            <a:r>
              <a:rPr lang="en-US" altLang="zh-CN" dirty="0"/>
              <a:t>S</a:t>
            </a:r>
            <a:r>
              <a:rPr lang="en-US" dirty="0"/>
              <a:t>. Then, we define the S as stable features</a:t>
            </a:r>
            <a:r>
              <a:rPr lang="zh-CN" altLang="en-US" dirty="0"/>
              <a:t> </a:t>
            </a:r>
            <a:r>
              <a:rPr lang="en-US" altLang="zh-CN" dirty="0"/>
              <a:t>or</a:t>
            </a:r>
            <a:r>
              <a:rPr lang="zh-CN" altLang="en-US" dirty="0"/>
              <a:t> </a:t>
            </a:r>
            <a:r>
              <a:rPr lang="en-US" altLang="zh-CN" dirty="0"/>
              <a:t>causal</a:t>
            </a:r>
            <a:r>
              <a:rPr lang="zh-CN" altLang="en-US" dirty="0"/>
              <a:t> </a:t>
            </a:r>
            <a:r>
              <a:rPr lang="en-US" altLang="zh-CN" dirty="0"/>
              <a:t>features,</a:t>
            </a:r>
            <a:r>
              <a:rPr lang="zh-CN" altLang="en-US" dirty="0"/>
              <a:t> </a:t>
            </a:r>
            <a:r>
              <a:rPr lang="en-US" altLang="zh-CN" dirty="0"/>
              <a:t>such</a:t>
            </a:r>
            <a:r>
              <a:rPr lang="zh-CN" altLang="en-US" dirty="0"/>
              <a:t> </a:t>
            </a:r>
            <a:r>
              <a:rPr lang="en-US" altLang="zh-CN" dirty="0"/>
              <a:t>as</a:t>
            </a:r>
            <a:r>
              <a:rPr lang="zh-CN" altLang="en-US" dirty="0"/>
              <a:t> </a:t>
            </a:r>
            <a:r>
              <a:rPr lang="en-US" altLang="zh-CN" dirty="0"/>
              <a:t>the</a:t>
            </a:r>
            <a:r>
              <a:rPr lang="en-US" dirty="0"/>
              <a:t> </a:t>
            </a:r>
            <a:r>
              <a:rPr lang="en-US" altLang="zh-CN" dirty="0"/>
              <a:t>features</a:t>
            </a:r>
            <a:r>
              <a:rPr lang="zh-CN" altLang="en-US" dirty="0"/>
              <a:t> </a:t>
            </a:r>
            <a:r>
              <a:rPr lang="en-US" altLang="zh-CN" dirty="0"/>
              <a:t>related</a:t>
            </a:r>
            <a:r>
              <a:rPr lang="zh-CN" altLang="en-US" dirty="0"/>
              <a:t> </a:t>
            </a:r>
            <a:r>
              <a:rPr lang="en-US" altLang="zh-CN" dirty="0"/>
              <a:t>to</a:t>
            </a:r>
            <a:r>
              <a:rPr lang="zh-CN" altLang="en-US" dirty="0"/>
              <a:t> </a:t>
            </a:r>
            <a:r>
              <a:rPr lang="en-US" altLang="zh-CN" dirty="0"/>
              <a:t>the</a:t>
            </a:r>
            <a:r>
              <a:rPr lang="zh-CN" altLang="en-US" dirty="0"/>
              <a:t> </a:t>
            </a:r>
            <a:r>
              <a:rPr lang="en-US" altLang="zh-CN" dirty="0"/>
              <a:t>dog</a:t>
            </a:r>
            <a:r>
              <a:rPr lang="en-US" dirty="0"/>
              <a:t>, define V as noisy features, which have no direct effect on Y, such as </a:t>
            </a:r>
            <a:r>
              <a:rPr lang="en-US" altLang="zh-CN" dirty="0"/>
              <a:t>the</a:t>
            </a:r>
            <a:r>
              <a:rPr lang="zh-CN" altLang="en-US" dirty="0"/>
              <a:t> </a:t>
            </a:r>
            <a:r>
              <a:rPr lang="en-US" altLang="zh-CN" dirty="0"/>
              <a:t>grass</a:t>
            </a:r>
            <a:r>
              <a:rPr lang="en-US" dirty="0"/>
              <a:t>. </a:t>
            </a:r>
            <a:r>
              <a:rPr lang="en-US" altLang="zh-CN" dirty="0"/>
              <a:t>To</a:t>
            </a:r>
            <a:r>
              <a:rPr lang="zh-CN" altLang="en-US" dirty="0"/>
              <a:t> </a:t>
            </a:r>
            <a:r>
              <a:rPr lang="en-US" altLang="zh-CN" dirty="0"/>
              <a:t>make</a:t>
            </a:r>
            <a:r>
              <a:rPr lang="zh-CN" altLang="en-US" dirty="0"/>
              <a:t> </a:t>
            </a:r>
            <a:r>
              <a:rPr lang="en-US" altLang="zh-CN" dirty="0"/>
              <a:t>stable</a:t>
            </a:r>
            <a:r>
              <a:rPr lang="zh-CN" altLang="en-US" dirty="0"/>
              <a:t> </a:t>
            </a:r>
            <a:r>
              <a:rPr lang="en-US" altLang="zh-CN" dirty="0"/>
              <a:t>prediction,</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assume</a:t>
            </a:r>
            <a:r>
              <a:rPr lang="zh-CN" altLang="en-US" dirty="0"/>
              <a:t> </a:t>
            </a:r>
            <a:r>
              <a:rPr lang="en-US" dirty="0"/>
              <a:t>the underlying predictive mechanism is the same </a:t>
            </a:r>
            <a:r>
              <a:rPr lang="en-US" altLang="zh-CN" dirty="0"/>
              <a:t>in</a:t>
            </a:r>
            <a:r>
              <a:rPr lang="zh-CN" altLang="en-US" dirty="0"/>
              <a:t> </a:t>
            </a:r>
            <a:r>
              <a:rPr lang="en-US" altLang="zh-CN" dirty="0"/>
              <a:t>different</a:t>
            </a:r>
            <a:r>
              <a:rPr lang="en-US" dirty="0"/>
              <a:t> </a:t>
            </a:r>
            <a:r>
              <a:rPr lang="en-US" altLang="zh-CN" dirty="0"/>
              <a:t>datasets,</a:t>
            </a:r>
            <a:r>
              <a:rPr lang="zh-CN" altLang="en-US" dirty="0"/>
              <a:t> </a:t>
            </a:r>
            <a:r>
              <a:rPr lang="en-US" dirty="0"/>
              <a:t>that</a:t>
            </a:r>
            <a:r>
              <a:rPr lang="zh-CN" altLang="en-US" dirty="0"/>
              <a:t> </a:t>
            </a:r>
            <a:r>
              <a:rPr lang="en-US" altLang="zh-CN" dirty="0"/>
              <a:t>is,</a:t>
            </a:r>
            <a:r>
              <a:rPr lang="en-US" dirty="0"/>
              <a:t> the conditional distribution P(Y|S) is stable across environments.</a:t>
            </a:r>
          </a:p>
          <a:p>
            <a:r>
              <a:rPr lang="en-US" dirty="0"/>
              <a:t>Then, why would a predictive model not be stable? Two main </a:t>
            </a:r>
            <a:r>
              <a:rPr lang="en-US" altLang="zh-CN" dirty="0"/>
              <a:t>issues</a:t>
            </a:r>
            <a:r>
              <a:rPr lang="en-US" dirty="0"/>
              <a:t>:</a:t>
            </a:r>
          </a:p>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113</a:t>
            </a:fld>
            <a:endParaRPr lang="zh-CN" altLang="en-US"/>
          </a:p>
        </p:txBody>
      </p:sp>
    </p:spTree>
    <p:extLst>
      <p:ext uri="{BB962C8B-B14F-4D97-AF65-F5344CB8AC3E}">
        <p14:creationId xmlns:p14="http://schemas.microsoft.com/office/powerpoint/2010/main" val="914797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altLang="zh-CN" dirty="0"/>
              <a:t>deeply</a:t>
            </a:r>
            <a:r>
              <a:rPr lang="zh-CN" altLang="en-US" dirty="0"/>
              <a:t> </a:t>
            </a:r>
            <a:r>
              <a:rPr lang="en-US" dirty="0"/>
              <a:t>analyze the dependence issue, we show all </a:t>
            </a:r>
            <a:r>
              <a:rPr lang="en-US" altLang="zh-CN" dirty="0"/>
              <a:t>three</a:t>
            </a:r>
            <a:r>
              <a:rPr lang="zh-CN" altLang="en-US" dirty="0"/>
              <a:t> </a:t>
            </a:r>
            <a:r>
              <a:rPr lang="en-US" dirty="0"/>
              <a:t>possible diagrams among va</a:t>
            </a:r>
            <a:r>
              <a:rPr lang="en-US" altLang="zh-CN" dirty="0"/>
              <a:t>riables</a:t>
            </a:r>
            <a:r>
              <a:rPr lang="zh-CN" altLang="en-US" dirty="0"/>
              <a:t> </a:t>
            </a:r>
            <a:r>
              <a:rPr lang="en-US" dirty="0"/>
              <a:t>S, V and Y, where in diagram </a:t>
            </a:r>
            <a:r>
              <a:rPr lang="en-US" altLang="zh-CN" dirty="0"/>
              <a:t>b</a:t>
            </a:r>
            <a:r>
              <a:rPr lang="zh-CN" altLang="en-US" dirty="0"/>
              <a:t> </a:t>
            </a:r>
            <a:r>
              <a:rPr lang="en-US" altLang="zh-CN" dirty="0"/>
              <a:t>and</a:t>
            </a:r>
            <a:r>
              <a:rPr lang="zh-CN" altLang="en-US" dirty="0"/>
              <a:t> </a:t>
            </a:r>
            <a:r>
              <a:rPr lang="en-US" altLang="zh-CN" dirty="0"/>
              <a:t>c,</a:t>
            </a:r>
            <a:r>
              <a:rPr lang="zh-CN" altLang="en-US" dirty="0"/>
              <a:t> </a:t>
            </a:r>
            <a:r>
              <a:rPr lang="en-US" altLang="zh-CN" dirty="0"/>
              <a:t>Y</a:t>
            </a:r>
            <a:r>
              <a:rPr lang="en-US" dirty="0"/>
              <a:t> is not independent with V</a:t>
            </a:r>
            <a:r>
              <a:rPr lang="en-US" altLang="zh-CN" dirty="0"/>
              <a:t>.</a:t>
            </a:r>
            <a:r>
              <a:rPr lang="en-US" dirty="0"/>
              <a:t> </a:t>
            </a:r>
            <a:r>
              <a:rPr lang="en-US" altLang="zh-CN" dirty="0"/>
              <a:t>I</a:t>
            </a:r>
            <a:r>
              <a:rPr lang="en-US" dirty="0"/>
              <a:t>n diagram a, Y is independent with V, but the selection bias would </a:t>
            </a:r>
            <a:r>
              <a:rPr lang="en-US" altLang="zh-CN" dirty="0"/>
              <a:t>let</a:t>
            </a:r>
            <a:r>
              <a:rPr lang="zh-CN" altLang="en-US" dirty="0"/>
              <a:t> </a:t>
            </a:r>
            <a:r>
              <a:rPr lang="en-US" altLang="zh-CN" dirty="0"/>
              <a:t>them</a:t>
            </a:r>
            <a:r>
              <a:rPr lang="zh-CN" altLang="en-US" dirty="0"/>
              <a:t> </a:t>
            </a:r>
            <a:r>
              <a:rPr lang="en-US" altLang="zh-CN" dirty="0"/>
              <a:t>highly</a:t>
            </a:r>
            <a:r>
              <a:rPr lang="zh-CN" altLang="en-US" dirty="0"/>
              <a:t> </a:t>
            </a:r>
            <a:r>
              <a:rPr lang="en-US" altLang="zh-CN" dirty="0"/>
              <a:t>correlated</a:t>
            </a:r>
            <a:r>
              <a:rPr lang="en-US" dirty="0"/>
              <a:t>. Therefore, </a:t>
            </a:r>
            <a:r>
              <a:rPr lang="en-US" altLang="zh-CN" dirty="0"/>
              <a:t>dependence</a:t>
            </a:r>
            <a:r>
              <a:rPr lang="zh-CN" altLang="en-US" dirty="0"/>
              <a:t> </a:t>
            </a:r>
            <a:r>
              <a:rPr lang="en-US" altLang="zh-CN" dirty="0"/>
              <a:t>between</a:t>
            </a:r>
            <a:r>
              <a:rPr lang="zh-CN" altLang="en-US" dirty="0"/>
              <a:t> </a:t>
            </a:r>
            <a:r>
              <a:rPr lang="en-US" altLang="zh-CN" dirty="0"/>
              <a:t>V</a:t>
            </a:r>
            <a:r>
              <a:rPr lang="zh-CN" altLang="en-US" dirty="0"/>
              <a:t> </a:t>
            </a:r>
            <a:r>
              <a:rPr lang="en-US" altLang="zh-CN" dirty="0"/>
              <a:t>and</a:t>
            </a:r>
            <a:r>
              <a:rPr lang="zh-CN" altLang="en-US" dirty="0"/>
              <a:t> </a:t>
            </a:r>
            <a:r>
              <a:rPr lang="en-US" altLang="zh-CN" dirty="0"/>
              <a:t>Y</a:t>
            </a:r>
            <a:r>
              <a:rPr lang="zh-CN" altLang="en-US" dirty="0"/>
              <a:t> </a:t>
            </a:r>
            <a:r>
              <a:rPr lang="en-US" altLang="zh-CN" dirty="0"/>
              <a:t>could</a:t>
            </a:r>
            <a:r>
              <a:rPr lang="zh-CN" altLang="en-US" dirty="0"/>
              <a:t> </a:t>
            </a:r>
            <a:r>
              <a:rPr lang="en-US" altLang="zh-CN" dirty="0"/>
              <a:t>make</a:t>
            </a:r>
            <a:r>
              <a:rPr lang="zh-CN" altLang="en-US" dirty="0"/>
              <a:t> </a:t>
            </a:r>
            <a:r>
              <a:rPr lang="en-US" dirty="0"/>
              <a:t>some noisy features</a:t>
            </a:r>
            <a:r>
              <a:rPr lang="zh-CN" altLang="en-US" dirty="0"/>
              <a:t> </a:t>
            </a:r>
            <a:r>
              <a:rPr lang="en-US" altLang="zh-CN" dirty="0"/>
              <a:t>v</a:t>
            </a:r>
            <a:r>
              <a:rPr lang="en-US" dirty="0"/>
              <a:t> </a:t>
            </a:r>
            <a:r>
              <a:rPr lang="en-US" altLang="zh-CN" dirty="0"/>
              <a:t>become</a:t>
            </a:r>
            <a:r>
              <a:rPr lang="zh-CN" altLang="en-US" dirty="0"/>
              <a:t> </a:t>
            </a:r>
            <a:r>
              <a:rPr lang="en-US" dirty="0"/>
              <a:t>important predictors.</a:t>
            </a:r>
          </a:p>
          <a:p>
            <a:r>
              <a:rPr lang="en-US" dirty="0"/>
              <a:t>The environments shift means the jointly distribution </a:t>
            </a:r>
            <a:r>
              <a:rPr lang="en-US" altLang="zh-CN" dirty="0"/>
              <a:t>of</a:t>
            </a:r>
            <a:r>
              <a:rPr lang="en-US" dirty="0"/>
              <a:t> X and Y are different between training and testing, since we assume the P(Y|S) is stable, </a:t>
            </a:r>
            <a:r>
              <a:rPr lang="en-US" altLang="zh-CN" dirty="0"/>
              <a:t>so</a:t>
            </a:r>
            <a:r>
              <a:rPr lang="zh-CN" altLang="en-US" dirty="0"/>
              <a:t> </a:t>
            </a:r>
            <a:r>
              <a:rPr lang="en-US" altLang="zh-CN" dirty="0"/>
              <a:t>the</a:t>
            </a:r>
            <a:r>
              <a:rPr lang="zh-CN" altLang="en-US" dirty="0"/>
              <a:t> </a:t>
            </a:r>
            <a:r>
              <a:rPr lang="en-US" altLang="zh-CN" dirty="0"/>
              <a:t>difference</a:t>
            </a:r>
            <a:r>
              <a:rPr lang="zh-CN" altLang="en-US" dirty="0"/>
              <a:t> </a:t>
            </a:r>
            <a:r>
              <a:rPr lang="en-US" altLang="zh-CN" dirty="0"/>
              <a:t>is</a:t>
            </a:r>
            <a:r>
              <a:rPr lang="zh-CN" altLang="en-US" dirty="0"/>
              <a:t> </a:t>
            </a:r>
            <a:r>
              <a:rPr lang="en-US" altLang="zh-CN" dirty="0"/>
              <a:t>only</a:t>
            </a:r>
            <a:r>
              <a:rPr lang="zh-CN" altLang="en-US" dirty="0"/>
              <a:t> </a:t>
            </a:r>
            <a:r>
              <a:rPr lang="en-US" altLang="zh-CN" dirty="0"/>
              <a:t>from</a:t>
            </a:r>
            <a:r>
              <a:rPr lang="zh-CN" altLang="en-US" dirty="0"/>
              <a:t> </a:t>
            </a:r>
            <a:r>
              <a:rPr lang="en-US" dirty="0"/>
              <a:t>the distributions of X. With</a:t>
            </a:r>
            <a:r>
              <a:rPr lang="zh-CN" altLang="en-US" dirty="0"/>
              <a:t> </a:t>
            </a:r>
            <a:r>
              <a:rPr lang="en-US" altLang="zh-CN" dirty="0"/>
              <a:t>considering</a:t>
            </a:r>
            <a:r>
              <a:rPr lang="zh-CN" altLang="en-US" dirty="0"/>
              <a:t> </a:t>
            </a:r>
            <a:r>
              <a:rPr lang="en-US" altLang="zh-CN" dirty="0"/>
              <a:t>that</a:t>
            </a:r>
            <a:r>
              <a:rPr lang="zh-CN" altLang="en-US" dirty="0"/>
              <a:t> </a:t>
            </a:r>
            <a:r>
              <a:rPr lang="en-US" altLang="zh-CN" dirty="0"/>
              <a:t>the</a:t>
            </a:r>
            <a:r>
              <a:rPr lang="zh-CN" altLang="en-US" dirty="0"/>
              <a:t> </a:t>
            </a:r>
            <a:r>
              <a:rPr lang="en-US" altLang="zh-CN" dirty="0"/>
              <a:t>Y</a:t>
            </a:r>
            <a:r>
              <a:rPr lang="zh-CN" altLang="en-US" dirty="0"/>
              <a:t> </a:t>
            </a:r>
            <a:r>
              <a:rPr lang="en-US" altLang="zh-CN" dirty="0"/>
              <a:t>is</a:t>
            </a:r>
            <a:r>
              <a:rPr lang="zh-CN" altLang="en-US" dirty="0"/>
              <a:t> </a:t>
            </a:r>
            <a:r>
              <a:rPr lang="en-US" altLang="zh-CN" dirty="0"/>
              <a:t>not</a:t>
            </a:r>
            <a:r>
              <a:rPr lang="zh-CN" altLang="en-US" dirty="0"/>
              <a:t> </a:t>
            </a:r>
            <a:r>
              <a:rPr lang="en-US" altLang="zh-CN" dirty="0"/>
              <a:t>independent</a:t>
            </a:r>
            <a:r>
              <a:rPr lang="zh-CN" altLang="en-US" dirty="0"/>
              <a:t> </a:t>
            </a:r>
            <a:r>
              <a:rPr lang="en-US" altLang="zh-CN" dirty="0"/>
              <a:t>with</a:t>
            </a:r>
            <a:r>
              <a:rPr lang="zh-CN" altLang="en-US" dirty="0"/>
              <a:t> </a:t>
            </a:r>
            <a:r>
              <a:rPr lang="en-US" altLang="zh-CN" dirty="0"/>
              <a:t>V,</a:t>
            </a:r>
            <a:r>
              <a:rPr lang="zh-CN" altLang="en-US" dirty="0"/>
              <a:t> </a:t>
            </a:r>
            <a:r>
              <a:rPr lang="en-US" altLang="zh-CN" dirty="0"/>
              <a:t>then</a:t>
            </a:r>
            <a:r>
              <a:rPr lang="zh-CN" altLang="en-US" dirty="0"/>
              <a:t> </a:t>
            </a:r>
            <a:r>
              <a:rPr lang="en-US" altLang="zh-CN" dirty="0"/>
              <a:t>the</a:t>
            </a:r>
            <a:r>
              <a:rPr lang="zh-CN" altLang="en-US" dirty="0"/>
              <a:t> </a:t>
            </a:r>
            <a:r>
              <a:rPr lang="en-US" altLang="zh-CN" dirty="0"/>
              <a:t>environment</a:t>
            </a:r>
            <a:r>
              <a:rPr lang="zh-CN" altLang="en-US" dirty="0"/>
              <a:t> </a:t>
            </a:r>
            <a:r>
              <a:rPr lang="en-US" altLang="zh-CN" dirty="0"/>
              <a:t>shift</a:t>
            </a:r>
            <a:r>
              <a:rPr lang="zh-CN" altLang="en-US" dirty="0"/>
              <a:t> </a:t>
            </a:r>
            <a:r>
              <a:rPr lang="en-US" altLang="zh-CN" dirty="0"/>
              <a:t>issue</a:t>
            </a:r>
            <a:r>
              <a:rPr lang="zh-CN" altLang="en-US" dirty="0"/>
              <a:t> </a:t>
            </a:r>
            <a:r>
              <a:rPr lang="en-US" altLang="zh-CN" dirty="0"/>
              <a:t>can</a:t>
            </a:r>
            <a:r>
              <a:rPr lang="zh-CN" altLang="en-US" dirty="0"/>
              <a:t> </a:t>
            </a:r>
            <a:r>
              <a:rPr lang="en-US" altLang="zh-CN" dirty="0"/>
              <a:t>be</a:t>
            </a:r>
            <a:r>
              <a:rPr lang="zh-CN" altLang="en-US" dirty="0"/>
              <a:t> </a:t>
            </a:r>
            <a:r>
              <a:rPr lang="en-US" altLang="zh-CN" dirty="0"/>
              <a:t>represented</a:t>
            </a:r>
            <a:r>
              <a:rPr lang="zh-CN" altLang="en-US" dirty="0"/>
              <a:t> </a:t>
            </a:r>
            <a:r>
              <a:rPr lang="en-US" altLang="zh-CN" dirty="0"/>
              <a:t>as</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V</a:t>
            </a:r>
            <a:r>
              <a:rPr lang="zh-CN" altLang="en-US" dirty="0"/>
              <a:t> </a:t>
            </a:r>
            <a:r>
              <a:rPr lang="en-US" altLang="zh-CN" dirty="0"/>
              <a:t>and</a:t>
            </a:r>
            <a:r>
              <a:rPr lang="zh-CN" altLang="en-US" dirty="0"/>
              <a:t> </a:t>
            </a:r>
            <a:r>
              <a:rPr lang="en-US" altLang="zh-CN" dirty="0"/>
              <a:t>Y</a:t>
            </a:r>
            <a:r>
              <a:rPr lang="zh-CN" altLang="en-US" dirty="0"/>
              <a:t> </a:t>
            </a:r>
            <a:r>
              <a:rPr lang="en-US" altLang="zh-CN" dirty="0"/>
              <a:t>are</a:t>
            </a:r>
            <a:r>
              <a:rPr lang="zh-CN" altLang="en-US" dirty="0"/>
              <a:t> </a:t>
            </a:r>
            <a:r>
              <a:rPr lang="en-US" altLang="zh-CN" dirty="0"/>
              <a:t>very</a:t>
            </a:r>
            <a:r>
              <a:rPr lang="zh-CN" altLang="en-US" dirty="0"/>
              <a:t> </a:t>
            </a:r>
            <a:r>
              <a:rPr lang="en-US" altLang="zh-CN" dirty="0"/>
              <a:t>different</a:t>
            </a:r>
            <a:r>
              <a:rPr lang="zh-CN" altLang="en-US" dirty="0"/>
              <a:t> </a:t>
            </a:r>
            <a:r>
              <a:rPr lang="en-US" altLang="zh-CN" dirty="0"/>
              <a:t>between</a:t>
            </a:r>
            <a:r>
              <a:rPr lang="zh-CN" altLang="en-US" dirty="0"/>
              <a:t> </a:t>
            </a:r>
            <a:r>
              <a:rPr lang="en-US" altLang="zh-CN" dirty="0"/>
              <a:t>training</a:t>
            </a:r>
            <a:r>
              <a:rPr lang="zh-CN" altLang="en-US" dirty="0"/>
              <a:t> </a:t>
            </a:r>
            <a:r>
              <a:rPr lang="en-US" altLang="zh-CN" dirty="0"/>
              <a:t>and</a:t>
            </a:r>
            <a:r>
              <a:rPr lang="zh-CN" altLang="en-US" dirty="0"/>
              <a:t> </a:t>
            </a:r>
            <a:r>
              <a:rPr lang="en-US" altLang="zh-CN" dirty="0"/>
              <a:t>testing.</a:t>
            </a:r>
          </a:p>
          <a:p>
            <a:endParaRPr lang="en-US" dirty="0"/>
          </a:p>
          <a:p>
            <a:r>
              <a:rPr lang="en-US" dirty="0"/>
              <a:t>To sum up, </a:t>
            </a:r>
            <a:r>
              <a:rPr lang="en-US" altLang="zh-CN" dirty="0"/>
              <a:t>dependence</a:t>
            </a:r>
            <a:r>
              <a:rPr lang="zh-CN" altLang="en-US" dirty="0"/>
              <a:t> </a:t>
            </a:r>
            <a:r>
              <a:rPr lang="en-US" altLang="zh-CN" dirty="0"/>
              <a:t>issue</a:t>
            </a:r>
            <a:r>
              <a:rPr lang="zh-CN" altLang="en-US" dirty="0"/>
              <a:t> </a:t>
            </a:r>
            <a:r>
              <a:rPr lang="en-US" altLang="zh-CN" dirty="0"/>
              <a:t>makes</a:t>
            </a:r>
            <a:r>
              <a:rPr lang="en-US" dirty="0"/>
              <a:t> some noisy features </a:t>
            </a:r>
            <a:r>
              <a:rPr lang="en-US" altLang="zh-CN" dirty="0"/>
              <a:t>become</a:t>
            </a:r>
            <a:r>
              <a:rPr lang="zh-CN" altLang="en-US" dirty="0"/>
              <a:t> </a:t>
            </a:r>
            <a:r>
              <a:rPr lang="en-US" dirty="0"/>
              <a:t>important predictors, </a:t>
            </a:r>
            <a:r>
              <a:rPr lang="en-US" altLang="zh-CN" dirty="0"/>
              <a:t>and</a:t>
            </a:r>
            <a:r>
              <a:rPr lang="zh-CN" altLang="en-US" dirty="0"/>
              <a:t> </a:t>
            </a:r>
            <a:r>
              <a:rPr lang="en-US" altLang="zh-CN" dirty="0"/>
              <a:t>the</a:t>
            </a:r>
            <a:r>
              <a:rPr lang="zh-CN" altLang="en-US" dirty="0"/>
              <a:t> </a:t>
            </a:r>
            <a:r>
              <a:rPr lang="en-US" altLang="zh-CN" dirty="0"/>
              <a:t>environment</a:t>
            </a:r>
            <a:r>
              <a:rPr lang="zh-CN" altLang="en-US" dirty="0"/>
              <a:t> </a:t>
            </a:r>
            <a:r>
              <a:rPr lang="en-US" altLang="zh-CN" dirty="0"/>
              <a:t>shift</a:t>
            </a:r>
            <a:r>
              <a:rPr lang="zh-CN" altLang="en-US" dirty="0"/>
              <a:t> </a:t>
            </a:r>
            <a:r>
              <a:rPr lang="en-US" altLang="zh-CN" dirty="0"/>
              <a:t>issue</a:t>
            </a:r>
            <a:r>
              <a:rPr lang="zh-CN" altLang="en-US" dirty="0"/>
              <a:t> </a:t>
            </a:r>
            <a:r>
              <a:rPr lang="en-US" altLang="zh-CN" dirty="0"/>
              <a:t>make</a:t>
            </a:r>
            <a:r>
              <a:rPr lang="zh-CN" altLang="en-US" dirty="0"/>
              <a:t> </a:t>
            </a:r>
            <a:r>
              <a:rPr lang="en-US" dirty="0"/>
              <a:t>the correlation between those features and outcome </a:t>
            </a:r>
            <a:r>
              <a:rPr lang="en-US" altLang="zh-CN" dirty="0"/>
              <a:t>become</a:t>
            </a:r>
            <a:r>
              <a:rPr lang="en-US" dirty="0"/>
              <a:t> very different between training and testing. Therefore, a</a:t>
            </a:r>
            <a:r>
              <a:rPr lang="zh-CN" altLang="en-US" dirty="0"/>
              <a:t> </a:t>
            </a:r>
            <a:r>
              <a:rPr lang="en-US" altLang="zh-CN" dirty="0"/>
              <a:t>traditional</a:t>
            </a:r>
            <a:r>
              <a:rPr lang="en-US" dirty="0"/>
              <a:t> predictive model would not </a:t>
            </a:r>
            <a:r>
              <a:rPr lang="en-US" altLang="zh-CN" dirty="0"/>
              <a:t>be</a:t>
            </a:r>
            <a:r>
              <a:rPr lang="zh-CN" altLang="en-US" dirty="0"/>
              <a:t> </a:t>
            </a:r>
            <a:r>
              <a:rPr lang="en-US" dirty="0"/>
              <a:t>stable.</a:t>
            </a:r>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114</a:t>
            </a:fld>
            <a:endParaRPr lang="zh-CN" altLang="en-US"/>
          </a:p>
        </p:txBody>
      </p:sp>
    </p:spTree>
    <p:extLst>
      <p:ext uri="{BB962C8B-B14F-4D97-AF65-F5344CB8AC3E}">
        <p14:creationId xmlns:p14="http://schemas.microsoft.com/office/powerpoint/2010/main" val="13034294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environments shift issue, some covariate shift methods are proposed to learn importance </a:t>
            </a:r>
            <a:r>
              <a:rPr lang="en-US" altLang="zh-CN" dirty="0"/>
              <a:t>weights</a:t>
            </a:r>
            <a:r>
              <a:rPr lang="en-US" dirty="0"/>
              <a:t> to mimic the distribution of testing data </a:t>
            </a:r>
            <a:r>
              <a:rPr lang="en-US" altLang="zh-CN" dirty="0"/>
              <a:t>to</a:t>
            </a:r>
            <a:r>
              <a:rPr lang="en-US" dirty="0"/>
              <a:t> training data. These methods achieved good performance</a:t>
            </a:r>
            <a:r>
              <a:rPr lang="zh-CN" altLang="en-US" dirty="0"/>
              <a:t> </a:t>
            </a:r>
            <a:r>
              <a:rPr lang="en-US" altLang="zh-CN" dirty="0"/>
              <a:t>in</a:t>
            </a:r>
            <a:r>
              <a:rPr lang="zh-CN" altLang="en-US" dirty="0"/>
              <a:t> </a:t>
            </a:r>
            <a:r>
              <a:rPr lang="en-US" altLang="zh-CN" dirty="0"/>
              <a:t>practice</a:t>
            </a:r>
            <a:r>
              <a:rPr lang="en-US" dirty="0"/>
              <a:t>. But they require prior knowledge of testing data</a:t>
            </a:r>
            <a:r>
              <a:rPr lang="zh-CN" altLang="en-US" dirty="0"/>
              <a:t> </a:t>
            </a:r>
            <a:r>
              <a:rPr lang="en-US" altLang="zh-CN" dirty="0"/>
              <a:t>when</a:t>
            </a:r>
            <a:r>
              <a:rPr lang="zh-CN" altLang="en-US" dirty="0"/>
              <a:t> </a:t>
            </a:r>
            <a:r>
              <a:rPr lang="en-US" altLang="zh-CN" dirty="0"/>
              <a:t>training</a:t>
            </a:r>
            <a:r>
              <a:rPr lang="zh-CN" altLang="en-US" dirty="0"/>
              <a:t> </a:t>
            </a:r>
            <a:r>
              <a:rPr lang="en-US" altLang="zh-CN" dirty="0"/>
              <a:t>model</a:t>
            </a:r>
            <a:r>
              <a:rPr lang="en-US" dirty="0"/>
              <a:t>, and need to retrain model for different testing data. Moreover, these methods ignore the dependence issue.</a:t>
            </a:r>
          </a:p>
          <a:p>
            <a:endParaRPr lang="en-US" dirty="0"/>
          </a:p>
          <a:p>
            <a:endParaRPr lang="en-US" dirty="0"/>
          </a:p>
          <a:p>
            <a:endParaRPr lang="en-US" dirty="0"/>
          </a:p>
          <a:p>
            <a:r>
              <a:rPr lang="en-US" dirty="0"/>
              <a:t>\hide{\begin{</a:t>
            </a:r>
            <a:r>
              <a:rPr lang="en-US" dirty="0" err="1"/>
              <a:t>eqnarray</a:t>
            </a:r>
            <a:r>
              <a:rPr lang="en-US" dirty="0"/>
              <a:t>}&amp;&amp;\</a:t>
            </a:r>
            <a:r>
              <a:rPr lang="en-US" dirty="0" err="1"/>
              <a:t>lim</a:t>
            </a:r>
            <a:r>
              <a:rPr lang="en-US" dirty="0"/>
              <a:t> _ { n \</a:t>
            </a:r>
            <a:r>
              <a:rPr lang="en-US" dirty="0" err="1"/>
              <a:t>rightarrow</a:t>
            </a:r>
            <a:r>
              <a:rPr lang="en-US" dirty="0"/>
              <a:t> \</a:t>
            </a:r>
            <a:r>
              <a:rPr lang="en-US" dirty="0" err="1"/>
              <a:t>infty</a:t>
            </a:r>
            <a:r>
              <a:rPr lang="en-US" dirty="0"/>
              <a:t> } \min _ { h } \</a:t>
            </a:r>
            <a:r>
              <a:rPr lang="en-US" dirty="0" err="1"/>
              <a:t>mathbb</a:t>
            </a:r>
            <a:r>
              <a:rPr lang="en-US" dirty="0"/>
              <a:t> { E } _ { f _ { \</a:t>
            </a:r>
            <a:r>
              <a:rPr lang="en-US" dirty="0" err="1"/>
              <a:t>mathrm</a:t>
            </a:r>
            <a:r>
              <a:rPr lang="en-US" dirty="0"/>
              <a:t> { training } } ^ { ( n ) } ( x ) \tilde { f } ( y | x ) } \left[ \</a:t>
            </a:r>
            <a:r>
              <a:rPr lang="en-US" dirty="0" err="1"/>
              <a:t>frac</a:t>
            </a:r>
            <a:r>
              <a:rPr lang="en-US" dirty="0"/>
              <a:t> { f _ { \</a:t>
            </a:r>
            <a:r>
              <a:rPr lang="en-US" dirty="0" err="1"/>
              <a:t>operatorname</a:t>
            </a:r>
            <a:r>
              <a:rPr lang="en-US" dirty="0"/>
              <a:t> { testing } } ( \</a:t>
            </a:r>
            <a:r>
              <a:rPr lang="en-US" dirty="0" err="1"/>
              <a:t>mathbf</a:t>
            </a:r>
            <a:r>
              <a:rPr lang="en-US" dirty="0"/>
              <a:t> { X } ) } { f _ { \</a:t>
            </a:r>
            <a:r>
              <a:rPr lang="en-US" dirty="0" err="1"/>
              <a:t>mathrm</a:t>
            </a:r>
            <a:r>
              <a:rPr lang="en-US" dirty="0"/>
              <a:t> { training } } ( \</a:t>
            </a:r>
            <a:r>
              <a:rPr lang="en-US" dirty="0" err="1"/>
              <a:t>mathbf</a:t>
            </a:r>
            <a:r>
              <a:rPr lang="en-US" dirty="0"/>
              <a:t> { X } ) } \left( Y - h ( \</a:t>
            </a:r>
            <a:r>
              <a:rPr lang="en-US" dirty="0" err="1"/>
              <a:t>mathbf</a:t>
            </a:r>
            <a:r>
              <a:rPr lang="en-US" dirty="0"/>
              <a:t> { X } ) \right) ^ { 2 } \right]\\&amp;=&amp; \min _ { h }  \</a:t>
            </a:r>
            <a:r>
              <a:rPr lang="en-US" dirty="0" err="1"/>
              <a:t>mathbb</a:t>
            </a:r>
            <a:r>
              <a:rPr lang="en-US" dirty="0"/>
              <a:t> { E } _ { f _ { \</a:t>
            </a:r>
            <a:r>
              <a:rPr lang="en-US" dirty="0" err="1"/>
              <a:t>mathrm</a:t>
            </a:r>
            <a:r>
              <a:rPr lang="en-US" dirty="0"/>
              <a:t> { testing } } ( x ) \tilde { f } ( y | x ) } \left[ \left( Y - h( \</a:t>
            </a:r>
            <a:r>
              <a:rPr lang="en-US" dirty="0" err="1"/>
              <a:t>mathbf</a:t>
            </a:r>
            <a:r>
              <a:rPr lang="en-US" dirty="0"/>
              <a:t> { X } )^2 \right) \right]\end{</a:t>
            </a:r>
            <a:r>
              <a:rPr lang="en-US" dirty="0" err="1"/>
              <a:t>eqnarray</a:t>
            </a:r>
            <a:r>
              <a:rPr lang="en-US" dirty="0"/>
              <a:t>}}</a:t>
            </a:r>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115</a:t>
            </a:fld>
            <a:endParaRPr lang="zh-CN" altLang="en-US"/>
          </a:p>
        </p:txBody>
      </p:sp>
    </p:spTree>
    <p:extLst>
      <p:ext uri="{BB962C8B-B14F-4D97-AF65-F5344CB8AC3E}">
        <p14:creationId xmlns:p14="http://schemas.microsoft.com/office/powerpoint/2010/main" val="31327363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latin typeface="Times New Roman" charset="0"/>
                    <a:ea typeface="Times New Roman" charset="0"/>
                    <a:cs typeface="Times New Roman" charset="0"/>
                  </a:rPr>
                  <a:t>Another related work is invariant component learning, including invariant prediction and domain generalization. By</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assuming</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that</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P(Y|S)</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is</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stable,</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these methods are proposed to find a subset or representation of features S’, such that the conditional distribution of P(Y|S’) is invariant or stable across all observed environments. However, their</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performance…</a:t>
                </a:r>
              </a:p>
            </p:txBody>
          </p:sp>
        </mc:Choice>
        <mc:Fallback xmlns="">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800" dirty="0" smtClean="0">
                    <a:solidFill>
                      <a:srgbClr val="FF0000"/>
                    </a:solidFill>
                    <a:latin typeface="Times New Roman" charset="0"/>
                    <a:ea typeface="Times New Roman" charset="0"/>
                    <a:cs typeface="Times New Roman" charset="0"/>
                  </a:rPr>
                  <a:t>They</a:t>
                </a:r>
                <a:r>
                  <a:rPr lang="zh-CN" altLang="en-US" sz="2800" dirty="0">
                    <a:solidFill>
                      <a:srgbClr val="FF0000"/>
                    </a:solidFill>
                    <a:latin typeface="Times New Roman" charset="0"/>
                    <a:ea typeface="Times New Roman" charset="0"/>
                    <a:cs typeface="Times New Roman" charset="0"/>
                  </a:rPr>
                  <a:t> </a:t>
                </a:r>
                <a:r>
                  <a:rPr lang="en-US" altLang="zh-CN" sz="2800" dirty="0" smtClean="0">
                    <a:solidFill>
                      <a:srgbClr val="FF0000"/>
                    </a:solidFill>
                    <a:latin typeface="Times New Roman" charset="0"/>
                    <a:ea typeface="Times New Roman" charset="0"/>
                    <a:cs typeface="Times New Roman" charset="0"/>
                  </a:rPr>
                  <a:t>partially address</a:t>
                </a:r>
                <a:r>
                  <a:rPr lang="zh-CN" altLang="en-US" sz="2800" dirty="0" smtClean="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the</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selection</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bias</a:t>
                </a:r>
                <a:r>
                  <a:rPr lang="zh-CN" altLang="en-US" sz="2800" dirty="0">
                    <a:solidFill>
                      <a:srgbClr val="FF0000"/>
                    </a:solidFill>
                    <a:latin typeface="Times New Roman" charset="0"/>
                    <a:ea typeface="Times New Roman" charset="0"/>
                    <a:cs typeface="Times New Roman" charset="0"/>
                  </a:rPr>
                  <a:t> </a:t>
                </a:r>
                <a:r>
                  <a:rPr lang="en-US" altLang="zh-CN" sz="2800" dirty="0" smtClean="0">
                    <a:solidFill>
                      <a:srgbClr val="FF0000"/>
                    </a:solidFill>
                    <a:latin typeface="Times New Roman" charset="0"/>
                    <a:ea typeface="Times New Roman" charset="0"/>
                    <a:cs typeface="Times New Roman" charset="0"/>
                  </a:rPr>
                  <a:t>problem:</a:t>
                </a:r>
                <a:r>
                  <a:rPr lang="zh-CN" altLang="en-US" sz="2800" dirty="0" smtClean="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since</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some</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noisy</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features</a:t>
                </a:r>
                <a:r>
                  <a:rPr lang="zh-CN" altLang="en-US" sz="2800" dirty="0">
                    <a:solidFill>
                      <a:srgbClr val="FF0000"/>
                    </a:solidFill>
                    <a:latin typeface="Times New Roman" charset="0"/>
                    <a:ea typeface="Times New Roman" charset="0"/>
                    <a:cs typeface="Times New Roman" charset="0"/>
                  </a:rPr>
                  <a:t> </a:t>
                </a:r>
                <a:r>
                  <a:rPr lang="en-US" altLang="zh-CN" sz="2800" i="0">
                    <a:solidFill>
                      <a:srgbClr val="FF0000"/>
                    </a:solidFill>
                    <a:latin typeface="Cambria Math" panose="02040503050406030204" pitchFamily="18" charset="0"/>
                    <a:ea typeface="Times New Roman" charset="0"/>
                    <a:cs typeface="Times New Roman" charset="0"/>
                  </a:rPr>
                  <a:t>𝑉′⊂𝑆</a:t>
                </a:r>
                <a:r>
                  <a:rPr lang="en-US" altLang="zh-CN" sz="2800" b="0" i="0" dirty="0" smtClean="0">
                    <a:solidFill>
                      <a:srgbClr val="FF0000"/>
                    </a:solidFill>
                    <a:latin typeface="Cambria Math" charset="0"/>
                    <a:ea typeface="Times New Roman" charset="0"/>
                    <a:cs typeface="Times New Roman" charset="0"/>
                  </a:rPr>
                  <a:t>^</a:t>
                </a:r>
                <a:r>
                  <a:rPr lang="en-US" altLang="zh-CN" sz="2800" b="0" i="0" smtClean="0">
                    <a:solidFill>
                      <a:srgbClr val="FF0000"/>
                    </a:solidFill>
                    <a:latin typeface="Cambria Math" panose="02040503050406030204" pitchFamily="18" charset="0"/>
                    <a:ea typeface="Times New Roman" charset="0"/>
                    <a:cs typeface="Times New Roman" charset="0"/>
                  </a:rPr>
                  <a:t>′</a:t>
                </a:r>
                <a:r>
                  <a:rPr lang="en-US" altLang="zh-CN" sz="2800" dirty="0">
                    <a:solidFill>
                      <a:srgbClr val="FF0000"/>
                    </a:solidFill>
                    <a:latin typeface="Times New Roman" charset="0"/>
                    <a:ea typeface="Times New Roman" charset="0"/>
                    <a:cs typeface="Times New Roman" charset="0"/>
                  </a:rPr>
                  <a:t>,</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if</a:t>
                </a:r>
                <a:r>
                  <a:rPr lang="zh-CN" altLang="en-US" sz="2800" dirty="0">
                    <a:solidFill>
                      <a:srgbClr val="FF0000"/>
                    </a:solidFill>
                    <a:latin typeface="Times New Roman" charset="0"/>
                    <a:ea typeface="Times New Roman" charset="0"/>
                    <a:cs typeface="Times New Roman" charset="0"/>
                  </a:rPr>
                  <a:t> </a:t>
                </a:r>
                <a:r>
                  <a:rPr lang="en-US" altLang="zh-CN" sz="2800" i="0">
                    <a:solidFill>
                      <a:srgbClr val="FF0000"/>
                    </a:solidFill>
                    <a:latin typeface="Cambria Math" panose="02040503050406030204" pitchFamily="18" charset="0"/>
                    <a:ea typeface="Times New Roman" charset="0"/>
                    <a:cs typeface="Times New Roman" charset="0"/>
                  </a:rPr>
                  <a:t>𝑃(𝑌|</a:t>
                </a:r>
                <a:r>
                  <a:rPr lang="en-US" altLang="zh-CN" sz="2800" b="0" i="0" smtClean="0">
                    <a:solidFill>
                      <a:srgbClr val="FF0000"/>
                    </a:solidFill>
                    <a:latin typeface="Cambria Math" panose="02040503050406030204" pitchFamily="18" charset="0"/>
                    <a:ea typeface="Times New Roman" charset="0"/>
                    <a:cs typeface="Times New Roman" charset="0"/>
                  </a:rPr>
                  <a:t>𝑉</a:t>
                </a:r>
                <a:r>
                  <a:rPr lang="en-US" altLang="zh-CN" sz="2800" i="0">
                    <a:solidFill>
                      <a:srgbClr val="FF0000"/>
                    </a:solidFill>
                    <a:latin typeface="Cambria Math" panose="02040503050406030204" pitchFamily="18" charset="0"/>
                    <a:ea typeface="Times New Roman" charset="0"/>
                    <a:cs typeface="Times New Roman" charset="0"/>
                  </a:rPr>
                  <a:t>′)</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is</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invariant</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across</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observed</a:t>
                </a:r>
                <a:r>
                  <a:rPr lang="zh-CN" altLang="en-US" sz="2800" dirty="0">
                    <a:solidFill>
                      <a:srgbClr val="FF0000"/>
                    </a:solidFill>
                    <a:latin typeface="Times New Roman" charset="0"/>
                    <a:ea typeface="Times New Roman" charset="0"/>
                    <a:cs typeface="Times New Roman" charset="0"/>
                  </a:rPr>
                  <a:t> </a:t>
                </a:r>
                <a:r>
                  <a:rPr lang="en-US" altLang="zh-CN" sz="2800" dirty="0" smtClean="0">
                    <a:solidFill>
                      <a:srgbClr val="FF0000"/>
                    </a:solidFill>
                    <a:latin typeface="Times New Roman" charset="0"/>
                    <a:ea typeface="Times New Roman" charset="0"/>
                    <a:cs typeface="Times New Roman" charset="0"/>
                  </a:rPr>
                  <a:t>environments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800" dirty="0" smtClean="0">
                    <a:solidFill>
                      <a:srgbClr val="FF0000"/>
                    </a:solidFill>
                    <a:latin typeface="Times New Roman" charset="0"/>
                    <a:ea typeface="Times New Roman" charset="0"/>
                    <a:cs typeface="Times New Roman" charset="0"/>
                  </a:rPr>
                  <a:t>I</a:t>
                </a:r>
                <a:r>
                  <a:rPr lang="en-US" altLang="zh-CN" sz="2800" baseline="0" dirty="0" smtClean="0">
                    <a:solidFill>
                      <a:srgbClr val="FF0000"/>
                    </a:solidFill>
                    <a:latin typeface="Times New Roman" charset="0"/>
                    <a:ea typeface="Times New Roman" charset="0"/>
                    <a:cs typeface="Times New Roman" charset="0"/>
                  </a:rPr>
                  <a:t> don’t understand</a:t>
                </a:r>
                <a:endParaRPr lang="en-US" altLang="zh-CN" sz="2800" dirty="0" smtClean="0">
                  <a:solidFill>
                    <a:srgbClr val="FF0000"/>
                  </a:solidFill>
                  <a:latin typeface="Times New Roman" charset="0"/>
                  <a:ea typeface="Times New Roman" charset="0"/>
                  <a:cs typeface="Times New Roman" charset="0"/>
                </a:endParaRPr>
              </a:p>
            </p:txBody>
          </p:sp>
        </mc:Fallback>
      </mc:AlternateContent>
      <p:sp>
        <p:nvSpPr>
          <p:cNvPr id="4" name="Slide Number Placeholder 3"/>
          <p:cNvSpPr>
            <a:spLocks noGrp="1"/>
          </p:cNvSpPr>
          <p:nvPr>
            <p:ph type="sldNum" sz="quarter" idx="10"/>
          </p:nvPr>
        </p:nvSpPr>
        <p:spPr/>
        <p:txBody>
          <a:bodyPr/>
          <a:lstStyle/>
          <a:p>
            <a:fld id="{5492997D-B31A-42F7-A4C5-82AF6E21849A}" type="slidenum">
              <a:rPr lang="zh-CN" altLang="en-US" smtClean="0"/>
              <a:t>116</a:t>
            </a:fld>
            <a:endParaRPr lang="zh-CN" altLang="en-US"/>
          </a:p>
        </p:txBody>
      </p:sp>
    </p:spTree>
    <p:extLst>
      <p:ext uri="{BB962C8B-B14F-4D97-AF65-F5344CB8AC3E}">
        <p14:creationId xmlns:p14="http://schemas.microsoft.com/office/powerpoint/2010/main" val="4051823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to make stable prediction across unknown environments, we </a:t>
            </a:r>
            <a:r>
              <a:rPr lang="en-US" altLang="zh-CN" dirty="0"/>
              <a:t>are</a:t>
            </a:r>
            <a:r>
              <a:rPr lang="zh-CN" altLang="en-US" dirty="0"/>
              <a:t> </a:t>
            </a:r>
            <a:r>
              <a:rPr lang="en-US" dirty="0"/>
              <a:t>still fac</a:t>
            </a:r>
            <a:r>
              <a:rPr lang="en-US" altLang="zh-CN" dirty="0"/>
              <a:t>ing</a:t>
            </a:r>
            <a:r>
              <a:rPr lang="en-US" dirty="0"/>
              <a:t> following challenges. First the dependence issue</a:t>
            </a:r>
            <a:r>
              <a:rPr lang="en-US" altLang="zh-CN" dirty="0"/>
              <a:t>;</a:t>
            </a:r>
            <a:r>
              <a:rPr lang="zh-CN" altLang="en-US" dirty="0"/>
              <a:t> </a:t>
            </a:r>
            <a:r>
              <a:rPr lang="en-US" dirty="0"/>
              <a:t>Second, environment shift</a:t>
            </a:r>
            <a:r>
              <a:rPr lang="en-US" altLang="zh-CN" dirty="0"/>
              <a:t>;</a:t>
            </a:r>
            <a:r>
              <a:rPr lang="zh-CN" altLang="en-US" dirty="0"/>
              <a:t> </a:t>
            </a:r>
            <a:r>
              <a:rPr lang="en-US" altLang="zh-CN" dirty="0"/>
              <a:t>third,</a:t>
            </a:r>
            <a:r>
              <a:rPr lang="zh-CN" altLang="en-US" dirty="0"/>
              <a:t> </a:t>
            </a:r>
            <a:r>
              <a:rPr lang="en-US" altLang="zh-CN" dirty="0"/>
              <a:t>unknown</a:t>
            </a:r>
            <a:r>
              <a:rPr lang="zh-CN" altLang="en-US" dirty="0"/>
              <a:t> </a:t>
            </a:r>
            <a:r>
              <a:rPr lang="en-US" altLang="zh-CN" dirty="0"/>
              <a:t>testing</a:t>
            </a:r>
            <a:r>
              <a:rPr lang="zh-CN" altLang="en-US" dirty="0"/>
              <a:t> </a:t>
            </a:r>
            <a:r>
              <a:rPr lang="en-US" altLang="zh-CN" dirty="0"/>
              <a:t>environments.</a:t>
            </a:r>
            <a:r>
              <a:rPr lang="zh-CN" altLang="en-US" dirty="0"/>
              <a:t> </a:t>
            </a:r>
            <a:r>
              <a:rPr lang="en-US" altLang="zh-CN" dirty="0"/>
              <a:t>In</a:t>
            </a:r>
            <a:r>
              <a:rPr lang="zh-CN" altLang="en-US" dirty="0"/>
              <a:t> </a:t>
            </a:r>
            <a:r>
              <a:rPr lang="en-US" altLang="zh-CN" dirty="0"/>
              <a:t>practical,</a:t>
            </a:r>
            <a:r>
              <a:rPr lang="zh-CN" altLang="en-US" dirty="0"/>
              <a:t> </a:t>
            </a:r>
            <a:r>
              <a:rPr lang="en-US" altLang="zh-CN" dirty="0"/>
              <a:t>we</a:t>
            </a:r>
            <a:r>
              <a:rPr lang="zh-CN" altLang="en-US" dirty="0"/>
              <a:t> </a:t>
            </a:r>
            <a:r>
              <a:rPr lang="en-US" altLang="zh-CN" dirty="0"/>
              <a:t>do</a:t>
            </a:r>
            <a:r>
              <a:rPr lang="zh-CN" altLang="en-US" dirty="0"/>
              <a:t> </a:t>
            </a:r>
            <a:r>
              <a:rPr lang="en-US" altLang="zh-CN" dirty="0"/>
              <a:t>not</a:t>
            </a:r>
            <a:r>
              <a:rPr lang="zh-CN" altLang="en-US" dirty="0"/>
              <a:t> </a:t>
            </a:r>
            <a:r>
              <a:rPr lang="en-US" altLang="zh-CN" dirty="0"/>
              <a:t>know</a:t>
            </a:r>
            <a:r>
              <a:rPr lang="zh-CN" altLang="en-US" dirty="0"/>
              <a:t> </a:t>
            </a:r>
            <a:r>
              <a:rPr lang="en-US" altLang="zh-CN" dirty="0"/>
              <a:t>the</a:t>
            </a:r>
            <a:r>
              <a:rPr lang="zh-CN" altLang="en-US" dirty="0"/>
              <a:t> </a:t>
            </a:r>
            <a:r>
              <a:rPr lang="en-US" altLang="zh-CN" dirty="0"/>
              <a:t>distribution</a:t>
            </a:r>
            <a:r>
              <a:rPr lang="zh-CN" altLang="en-US" dirty="0"/>
              <a:t> </a:t>
            </a:r>
            <a:r>
              <a:rPr lang="en-US" altLang="zh-CN" dirty="0"/>
              <a:t>of</a:t>
            </a:r>
            <a:r>
              <a:rPr lang="zh-CN" altLang="en-US" dirty="0"/>
              <a:t> </a:t>
            </a:r>
            <a:r>
              <a:rPr lang="en-US" altLang="zh-CN" dirty="0"/>
              <a:t>testing</a:t>
            </a:r>
            <a:r>
              <a:rPr lang="zh-CN" altLang="en-US" dirty="0"/>
              <a:t> </a:t>
            </a:r>
            <a:r>
              <a:rPr lang="en-US" altLang="zh-CN" dirty="0"/>
              <a:t>data</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p>
          <a:p>
            <a:r>
              <a:rPr lang="en-US" altLang="zh-CN" dirty="0"/>
              <a:t>Actually,</a:t>
            </a:r>
            <a:r>
              <a:rPr lang="zh-CN" altLang="en-US" dirty="0"/>
              <a:t> </a:t>
            </a:r>
            <a:r>
              <a:rPr lang="en-US" altLang="zh-CN" dirty="0"/>
              <a:t>the</a:t>
            </a:r>
            <a:r>
              <a:rPr lang="zh-CN" altLang="en-US" dirty="0"/>
              <a:t> </a:t>
            </a:r>
            <a:r>
              <a:rPr lang="en-US" altLang="zh-CN" dirty="0"/>
              <a:t>last</a:t>
            </a:r>
            <a:r>
              <a:rPr lang="zh-CN" altLang="en-US" dirty="0"/>
              <a:t> </a:t>
            </a:r>
            <a:r>
              <a:rPr lang="en-US" altLang="zh-CN" dirty="0"/>
              <a:t>two</a:t>
            </a:r>
            <a:r>
              <a:rPr lang="zh-CN" altLang="en-US" dirty="0"/>
              <a:t> </a:t>
            </a:r>
            <a:r>
              <a:rPr lang="en-US" altLang="zh-CN" dirty="0"/>
              <a:t>challenges</a:t>
            </a:r>
            <a:r>
              <a:rPr lang="zh-CN" altLang="en-US" dirty="0"/>
              <a:t> </a:t>
            </a:r>
            <a:r>
              <a:rPr lang="en-US" altLang="zh-CN" dirty="0"/>
              <a:t>could</a:t>
            </a:r>
            <a:r>
              <a:rPr lang="zh-CN" altLang="en-US" dirty="0"/>
              <a:t> </a:t>
            </a:r>
            <a:r>
              <a:rPr lang="en-US" altLang="zh-CN" dirty="0"/>
              <a:t>be</a:t>
            </a:r>
            <a:r>
              <a:rPr lang="zh-CN" altLang="en-US" dirty="0"/>
              <a:t> </a:t>
            </a:r>
            <a:r>
              <a:rPr lang="en-US" altLang="zh-CN" dirty="0"/>
              <a:t>address</a:t>
            </a:r>
            <a:r>
              <a:rPr lang="zh-CN" altLang="en-US" dirty="0"/>
              <a:t> </a:t>
            </a:r>
            <a:r>
              <a:rPr lang="en-US" altLang="zh-CN" dirty="0"/>
              <a:t>if</a:t>
            </a:r>
            <a:r>
              <a:rPr lang="zh-CN" altLang="en-US" dirty="0"/>
              <a:t>  </a:t>
            </a:r>
            <a:r>
              <a:rPr lang="en-US" altLang="zh-CN" dirty="0"/>
              <a:t>V</a:t>
            </a:r>
            <a:r>
              <a:rPr lang="zh-CN" altLang="en-US" dirty="0"/>
              <a:t> </a:t>
            </a:r>
            <a:r>
              <a:rPr lang="en-US" altLang="zh-CN" dirty="0"/>
              <a:t>becomes</a:t>
            </a:r>
            <a:r>
              <a:rPr lang="zh-CN" altLang="en-US" dirty="0"/>
              <a:t> </a:t>
            </a:r>
            <a:r>
              <a:rPr lang="en-US" altLang="zh-CN" dirty="0"/>
              <a:t>independent</a:t>
            </a:r>
            <a:r>
              <a:rPr lang="zh-CN" altLang="en-US" dirty="0"/>
              <a:t> </a:t>
            </a:r>
            <a:r>
              <a:rPr lang="en-US" altLang="zh-CN" dirty="0"/>
              <a:t>with</a:t>
            </a:r>
            <a:r>
              <a:rPr lang="zh-CN" altLang="en-US" dirty="0"/>
              <a:t> </a:t>
            </a:r>
            <a:r>
              <a:rPr lang="en-US" altLang="zh-CN" dirty="0"/>
              <a:t>Y. </a:t>
            </a:r>
            <a:r>
              <a:rPr lang="zh-CN" altLang="en-US" dirty="0"/>
              <a:t> </a:t>
            </a:r>
            <a:r>
              <a:rPr lang="en-US" altLang="zh-CN" dirty="0"/>
              <a:t>Since</a:t>
            </a:r>
            <a:r>
              <a:rPr lang="zh-CN" altLang="en-US" dirty="0"/>
              <a:t> </a:t>
            </a:r>
            <a:r>
              <a:rPr lang="en-US" altLang="zh-CN" dirty="0"/>
              <a:t>it</a:t>
            </a:r>
            <a:r>
              <a:rPr lang="zh-CN" altLang="en-US" dirty="0"/>
              <a:t> </a:t>
            </a:r>
            <a:r>
              <a:rPr lang="en-US" altLang="zh-CN" dirty="0"/>
              <a:t>makes</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V</a:t>
            </a:r>
            <a:r>
              <a:rPr lang="zh-CN" altLang="en-US" dirty="0"/>
              <a:t> </a:t>
            </a:r>
            <a:r>
              <a:rPr lang="en-US" altLang="zh-CN" dirty="0"/>
              <a:t>and</a:t>
            </a:r>
            <a:r>
              <a:rPr lang="zh-CN" altLang="en-US" dirty="0"/>
              <a:t> </a:t>
            </a:r>
            <a:r>
              <a:rPr lang="en-US" altLang="zh-CN" dirty="0"/>
              <a:t>Y</a:t>
            </a:r>
            <a:r>
              <a:rPr lang="zh-CN" altLang="en-US" dirty="0"/>
              <a:t> </a:t>
            </a:r>
            <a:r>
              <a:rPr lang="en-US" altLang="zh-CN" dirty="0"/>
              <a:t>becomes</a:t>
            </a:r>
            <a:r>
              <a:rPr lang="zh-CN" altLang="en-US" dirty="0"/>
              <a:t> </a:t>
            </a:r>
            <a:r>
              <a:rPr lang="en-US" altLang="zh-CN" dirty="0"/>
              <a:t>zero</a:t>
            </a:r>
            <a:r>
              <a:rPr lang="zh-CN" altLang="en-US" dirty="0"/>
              <a:t> </a:t>
            </a:r>
            <a:r>
              <a:rPr lang="en-US" altLang="zh-CN" dirty="0"/>
              <a:t>on</a:t>
            </a:r>
            <a:r>
              <a:rPr lang="zh-CN" altLang="en-US" dirty="0"/>
              <a:t> </a:t>
            </a:r>
            <a:r>
              <a:rPr lang="en-US" altLang="zh-CN" dirty="0"/>
              <a:t>training</a:t>
            </a:r>
            <a:r>
              <a:rPr lang="zh-CN" altLang="en-US" dirty="0"/>
              <a:t> </a:t>
            </a:r>
            <a:r>
              <a:rPr lang="en-US" altLang="zh-CN" dirty="0"/>
              <a:t>and</a:t>
            </a:r>
            <a:r>
              <a:rPr lang="zh-CN" altLang="en-US" dirty="0"/>
              <a:t> </a:t>
            </a:r>
            <a:r>
              <a:rPr lang="en-US" altLang="zh-CN" dirty="0"/>
              <a:t>helps</a:t>
            </a:r>
            <a:r>
              <a:rPr lang="zh-CN" altLang="en-US" dirty="0"/>
              <a:t> </a:t>
            </a:r>
            <a:r>
              <a:rPr lang="en-US" altLang="zh-CN" dirty="0"/>
              <a:t>us</a:t>
            </a:r>
            <a:r>
              <a:rPr lang="zh-CN" altLang="en-US" dirty="0"/>
              <a:t> </a:t>
            </a:r>
            <a:r>
              <a:rPr lang="en-US" altLang="zh-CN" dirty="0"/>
              <a:t>to</a:t>
            </a:r>
            <a:r>
              <a:rPr lang="zh-CN" altLang="en-US" dirty="0"/>
              <a:t> </a:t>
            </a:r>
            <a:r>
              <a:rPr lang="en-US" altLang="zh-CN" dirty="0"/>
              <a:t>precisely</a:t>
            </a:r>
            <a:r>
              <a:rPr lang="zh-CN" altLang="en-US" dirty="0"/>
              <a:t> </a:t>
            </a:r>
            <a:r>
              <a:rPr lang="en-US" altLang="zh-CN" dirty="0"/>
              <a:t>study</a:t>
            </a:r>
            <a:r>
              <a:rPr lang="zh-CN" altLang="en-US" dirty="0"/>
              <a:t> </a:t>
            </a:r>
            <a:r>
              <a:rPr lang="en-US" altLang="zh-CN" dirty="0"/>
              <a:t>the</a:t>
            </a:r>
            <a:r>
              <a:rPr lang="zh-CN" altLang="en-US" dirty="0"/>
              <a:t> </a:t>
            </a:r>
            <a:r>
              <a:rPr lang="en-US" altLang="zh-CN" dirty="0"/>
              <a:t>stable</a:t>
            </a:r>
            <a:r>
              <a:rPr lang="zh-CN" altLang="en-US" dirty="0"/>
              <a:t> </a:t>
            </a:r>
            <a:r>
              <a:rPr lang="en-US" altLang="zh-CN" dirty="0"/>
              <a:t>component</a:t>
            </a:r>
            <a:r>
              <a:rPr lang="zh-CN" altLang="en-US" dirty="0"/>
              <a:t> </a:t>
            </a:r>
            <a:r>
              <a:rPr lang="en-US" altLang="zh-CN" dirty="0"/>
              <a:t>P(Y|S).</a:t>
            </a:r>
          </a:p>
          <a:p>
            <a:r>
              <a:rPr lang="en-US" altLang="zh-CN" dirty="0"/>
              <a:t>Therefore,</a:t>
            </a:r>
            <a:r>
              <a:rPr lang="zh-CN" altLang="en-US" dirty="0"/>
              <a:t> </a:t>
            </a:r>
            <a:r>
              <a:rPr lang="en-US" altLang="zh-CN" dirty="0"/>
              <a:t>to</a:t>
            </a:r>
            <a:r>
              <a:rPr lang="zh-CN" altLang="en-US" dirty="0"/>
              <a:t> </a:t>
            </a:r>
            <a:r>
              <a:rPr lang="en-US" altLang="zh-CN" dirty="0"/>
              <a:t>make</a:t>
            </a:r>
            <a:r>
              <a:rPr lang="zh-CN" altLang="en-US" dirty="0"/>
              <a:t> </a:t>
            </a:r>
            <a:r>
              <a:rPr lang="en-US" altLang="zh-CN" dirty="0"/>
              <a:t>stable</a:t>
            </a:r>
            <a:r>
              <a:rPr lang="zh-CN" altLang="en-US" dirty="0"/>
              <a:t> </a:t>
            </a:r>
            <a:r>
              <a:rPr lang="en-US" altLang="zh-CN" dirty="0"/>
              <a:t>prediction,</a:t>
            </a:r>
            <a:r>
              <a:rPr lang="zh-CN" altLang="en-US" dirty="0"/>
              <a:t> </a:t>
            </a:r>
            <a:r>
              <a:rPr lang="en-US" altLang="zh-CN" dirty="0"/>
              <a:t>the</a:t>
            </a:r>
            <a:r>
              <a:rPr lang="zh-CN" altLang="en-US" dirty="0"/>
              <a:t> </a:t>
            </a:r>
            <a:r>
              <a:rPr lang="en-US" altLang="zh-CN" dirty="0"/>
              <a:t>key</a:t>
            </a:r>
            <a:r>
              <a:rPr lang="zh-CN" altLang="en-US" dirty="0"/>
              <a:t> </a:t>
            </a:r>
            <a:r>
              <a:rPr lang="en-US" altLang="zh-CN" dirty="0"/>
              <a:t>challenge</a:t>
            </a:r>
            <a:r>
              <a:rPr lang="zh-CN" altLang="en-US" dirty="0"/>
              <a:t> </a:t>
            </a:r>
            <a:r>
              <a:rPr lang="en-US" altLang="zh-CN" dirty="0"/>
              <a:t>is</a:t>
            </a:r>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117</a:t>
            </a:fld>
            <a:endParaRPr lang="zh-CN" altLang="en-US"/>
          </a:p>
        </p:txBody>
      </p:sp>
    </p:spTree>
    <p:extLst>
      <p:ext uri="{BB962C8B-B14F-4D97-AF65-F5344CB8AC3E}">
        <p14:creationId xmlns:p14="http://schemas.microsoft.com/office/powerpoint/2010/main" val="13755133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to make stable prediction across unknown environments, we </a:t>
            </a:r>
            <a:r>
              <a:rPr lang="en-US" altLang="zh-CN" dirty="0"/>
              <a:t>are</a:t>
            </a:r>
            <a:r>
              <a:rPr lang="zh-CN" altLang="en-US" dirty="0"/>
              <a:t> </a:t>
            </a:r>
            <a:r>
              <a:rPr lang="en-US" dirty="0"/>
              <a:t>still fac</a:t>
            </a:r>
            <a:r>
              <a:rPr lang="en-US" altLang="zh-CN" dirty="0"/>
              <a:t>ing</a:t>
            </a:r>
            <a:r>
              <a:rPr lang="en-US" dirty="0"/>
              <a:t> following challenges. First the dependence issue</a:t>
            </a:r>
            <a:r>
              <a:rPr lang="en-US" altLang="zh-CN" dirty="0"/>
              <a:t>;</a:t>
            </a:r>
            <a:r>
              <a:rPr lang="zh-CN" altLang="en-US" dirty="0"/>
              <a:t> </a:t>
            </a:r>
            <a:r>
              <a:rPr lang="en-US" dirty="0"/>
              <a:t>Second, environment shift</a:t>
            </a:r>
            <a:r>
              <a:rPr lang="en-US" altLang="zh-CN" dirty="0"/>
              <a:t>;</a:t>
            </a:r>
            <a:r>
              <a:rPr lang="zh-CN" altLang="en-US" dirty="0"/>
              <a:t> </a:t>
            </a:r>
            <a:r>
              <a:rPr lang="en-US" altLang="zh-CN" dirty="0"/>
              <a:t>third,</a:t>
            </a:r>
            <a:r>
              <a:rPr lang="zh-CN" altLang="en-US" dirty="0"/>
              <a:t> </a:t>
            </a:r>
            <a:r>
              <a:rPr lang="en-US" altLang="zh-CN" dirty="0"/>
              <a:t>unknown</a:t>
            </a:r>
            <a:r>
              <a:rPr lang="zh-CN" altLang="en-US" dirty="0"/>
              <a:t> </a:t>
            </a:r>
            <a:r>
              <a:rPr lang="en-US" altLang="zh-CN" dirty="0"/>
              <a:t>testing</a:t>
            </a:r>
            <a:r>
              <a:rPr lang="zh-CN" altLang="en-US" dirty="0"/>
              <a:t> </a:t>
            </a:r>
            <a:r>
              <a:rPr lang="en-US" altLang="zh-CN" dirty="0"/>
              <a:t>environments.</a:t>
            </a:r>
            <a:r>
              <a:rPr lang="zh-CN" altLang="en-US" dirty="0"/>
              <a:t> </a:t>
            </a:r>
            <a:r>
              <a:rPr lang="en-US" altLang="zh-CN" dirty="0"/>
              <a:t>In</a:t>
            </a:r>
            <a:r>
              <a:rPr lang="zh-CN" altLang="en-US" dirty="0"/>
              <a:t> </a:t>
            </a:r>
            <a:r>
              <a:rPr lang="en-US" altLang="zh-CN" dirty="0"/>
              <a:t>practical,</a:t>
            </a:r>
            <a:r>
              <a:rPr lang="zh-CN" altLang="en-US" dirty="0"/>
              <a:t> </a:t>
            </a:r>
            <a:r>
              <a:rPr lang="en-US" altLang="zh-CN" dirty="0"/>
              <a:t>we</a:t>
            </a:r>
            <a:r>
              <a:rPr lang="zh-CN" altLang="en-US" dirty="0"/>
              <a:t> </a:t>
            </a:r>
            <a:r>
              <a:rPr lang="en-US" altLang="zh-CN" dirty="0"/>
              <a:t>do</a:t>
            </a:r>
            <a:r>
              <a:rPr lang="zh-CN" altLang="en-US" dirty="0"/>
              <a:t> </a:t>
            </a:r>
            <a:r>
              <a:rPr lang="en-US" altLang="zh-CN" dirty="0"/>
              <a:t>not</a:t>
            </a:r>
            <a:r>
              <a:rPr lang="zh-CN" altLang="en-US" dirty="0"/>
              <a:t> </a:t>
            </a:r>
            <a:r>
              <a:rPr lang="en-US" altLang="zh-CN" dirty="0"/>
              <a:t>know</a:t>
            </a:r>
            <a:r>
              <a:rPr lang="zh-CN" altLang="en-US" dirty="0"/>
              <a:t> </a:t>
            </a:r>
            <a:r>
              <a:rPr lang="en-US" altLang="zh-CN" dirty="0"/>
              <a:t>the</a:t>
            </a:r>
            <a:r>
              <a:rPr lang="zh-CN" altLang="en-US" dirty="0"/>
              <a:t> </a:t>
            </a:r>
            <a:r>
              <a:rPr lang="en-US" altLang="zh-CN" dirty="0"/>
              <a:t>distribution</a:t>
            </a:r>
            <a:r>
              <a:rPr lang="zh-CN" altLang="en-US" dirty="0"/>
              <a:t> </a:t>
            </a:r>
            <a:r>
              <a:rPr lang="en-US" altLang="zh-CN" dirty="0"/>
              <a:t>of</a:t>
            </a:r>
            <a:r>
              <a:rPr lang="zh-CN" altLang="en-US" dirty="0"/>
              <a:t> </a:t>
            </a:r>
            <a:r>
              <a:rPr lang="en-US" altLang="zh-CN" dirty="0"/>
              <a:t>testing</a:t>
            </a:r>
            <a:r>
              <a:rPr lang="zh-CN" altLang="en-US" dirty="0"/>
              <a:t> </a:t>
            </a:r>
            <a:r>
              <a:rPr lang="en-US" altLang="zh-CN" dirty="0"/>
              <a:t>data</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p>
          <a:p>
            <a:r>
              <a:rPr lang="en-US" altLang="zh-CN" dirty="0"/>
              <a:t>Actually,</a:t>
            </a:r>
            <a:r>
              <a:rPr lang="zh-CN" altLang="en-US" dirty="0"/>
              <a:t> </a:t>
            </a:r>
            <a:r>
              <a:rPr lang="en-US" altLang="zh-CN" dirty="0"/>
              <a:t>the</a:t>
            </a:r>
            <a:r>
              <a:rPr lang="zh-CN" altLang="en-US" dirty="0"/>
              <a:t> </a:t>
            </a:r>
            <a:r>
              <a:rPr lang="en-US" altLang="zh-CN" dirty="0"/>
              <a:t>last</a:t>
            </a:r>
            <a:r>
              <a:rPr lang="zh-CN" altLang="en-US" dirty="0"/>
              <a:t> </a:t>
            </a:r>
            <a:r>
              <a:rPr lang="en-US" altLang="zh-CN" dirty="0"/>
              <a:t>two</a:t>
            </a:r>
            <a:r>
              <a:rPr lang="zh-CN" altLang="en-US" dirty="0"/>
              <a:t> </a:t>
            </a:r>
            <a:r>
              <a:rPr lang="en-US" altLang="zh-CN" dirty="0"/>
              <a:t>challenges</a:t>
            </a:r>
            <a:r>
              <a:rPr lang="zh-CN" altLang="en-US" dirty="0"/>
              <a:t> </a:t>
            </a:r>
            <a:r>
              <a:rPr lang="en-US" altLang="zh-CN" dirty="0"/>
              <a:t>could</a:t>
            </a:r>
            <a:r>
              <a:rPr lang="zh-CN" altLang="en-US" dirty="0"/>
              <a:t> </a:t>
            </a:r>
            <a:r>
              <a:rPr lang="en-US" altLang="zh-CN" dirty="0"/>
              <a:t>be</a:t>
            </a:r>
            <a:r>
              <a:rPr lang="zh-CN" altLang="en-US" dirty="0"/>
              <a:t> </a:t>
            </a:r>
            <a:r>
              <a:rPr lang="en-US" altLang="zh-CN" dirty="0"/>
              <a:t>address</a:t>
            </a:r>
            <a:r>
              <a:rPr lang="zh-CN" altLang="en-US" dirty="0"/>
              <a:t> </a:t>
            </a:r>
            <a:r>
              <a:rPr lang="en-US" altLang="zh-CN" dirty="0"/>
              <a:t>if</a:t>
            </a:r>
            <a:r>
              <a:rPr lang="zh-CN" altLang="en-US" dirty="0"/>
              <a:t>  </a:t>
            </a:r>
            <a:r>
              <a:rPr lang="en-US" altLang="zh-CN" dirty="0"/>
              <a:t>V</a:t>
            </a:r>
            <a:r>
              <a:rPr lang="zh-CN" altLang="en-US" dirty="0"/>
              <a:t> </a:t>
            </a:r>
            <a:r>
              <a:rPr lang="en-US" altLang="zh-CN" dirty="0"/>
              <a:t>becomes</a:t>
            </a:r>
            <a:r>
              <a:rPr lang="zh-CN" altLang="en-US" dirty="0"/>
              <a:t> </a:t>
            </a:r>
            <a:r>
              <a:rPr lang="en-US" altLang="zh-CN" dirty="0"/>
              <a:t>independent</a:t>
            </a:r>
            <a:r>
              <a:rPr lang="zh-CN" altLang="en-US" dirty="0"/>
              <a:t> </a:t>
            </a:r>
            <a:r>
              <a:rPr lang="en-US" altLang="zh-CN" dirty="0"/>
              <a:t>with</a:t>
            </a:r>
            <a:r>
              <a:rPr lang="zh-CN" altLang="en-US" dirty="0"/>
              <a:t> </a:t>
            </a:r>
            <a:r>
              <a:rPr lang="en-US" altLang="zh-CN" dirty="0"/>
              <a:t>Y. </a:t>
            </a:r>
            <a:r>
              <a:rPr lang="zh-CN" altLang="en-US" dirty="0"/>
              <a:t> </a:t>
            </a:r>
            <a:r>
              <a:rPr lang="en-US" altLang="zh-CN" dirty="0"/>
              <a:t>Since</a:t>
            </a:r>
            <a:r>
              <a:rPr lang="zh-CN" altLang="en-US" dirty="0"/>
              <a:t> </a:t>
            </a:r>
            <a:r>
              <a:rPr lang="en-US" altLang="zh-CN" dirty="0"/>
              <a:t>it</a:t>
            </a:r>
            <a:r>
              <a:rPr lang="zh-CN" altLang="en-US" dirty="0"/>
              <a:t> </a:t>
            </a:r>
            <a:r>
              <a:rPr lang="en-US" altLang="zh-CN" dirty="0"/>
              <a:t>makes</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between</a:t>
            </a:r>
            <a:r>
              <a:rPr lang="zh-CN" altLang="en-US" dirty="0"/>
              <a:t> </a:t>
            </a:r>
            <a:r>
              <a:rPr lang="en-US" altLang="zh-CN" dirty="0"/>
              <a:t>V</a:t>
            </a:r>
            <a:r>
              <a:rPr lang="zh-CN" altLang="en-US" dirty="0"/>
              <a:t> </a:t>
            </a:r>
            <a:r>
              <a:rPr lang="en-US" altLang="zh-CN" dirty="0"/>
              <a:t>and</a:t>
            </a:r>
            <a:r>
              <a:rPr lang="zh-CN" altLang="en-US" dirty="0"/>
              <a:t> </a:t>
            </a:r>
            <a:r>
              <a:rPr lang="en-US" altLang="zh-CN" dirty="0"/>
              <a:t>Y</a:t>
            </a:r>
            <a:r>
              <a:rPr lang="zh-CN" altLang="en-US" dirty="0"/>
              <a:t> </a:t>
            </a:r>
            <a:r>
              <a:rPr lang="en-US" altLang="zh-CN" dirty="0"/>
              <a:t>becomes</a:t>
            </a:r>
            <a:r>
              <a:rPr lang="zh-CN" altLang="en-US" dirty="0"/>
              <a:t> </a:t>
            </a:r>
            <a:r>
              <a:rPr lang="en-US" altLang="zh-CN" dirty="0"/>
              <a:t>zero</a:t>
            </a:r>
            <a:r>
              <a:rPr lang="zh-CN" altLang="en-US" dirty="0"/>
              <a:t> </a:t>
            </a:r>
            <a:r>
              <a:rPr lang="en-US" altLang="zh-CN" dirty="0"/>
              <a:t>on</a:t>
            </a:r>
            <a:r>
              <a:rPr lang="zh-CN" altLang="en-US" dirty="0"/>
              <a:t> </a:t>
            </a:r>
            <a:r>
              <a:rPr lang="en-US" altLang="zh-CN" dirty="0"/>
              <a:t>training</a:t>
            </a:r>
            <a:r>
              <a:rPr lang="zh-CN" altLang="en-US" dirty="0"/>
              <a:t> </a:t>
            </a:r>
            <a:r>
              <a:rPr lang="en-US" altLang="zh-CN" dirty="0"/>
              <a:t>and</a:t>
            </a:r>
            <a:r>
              <a:rPr lang="zh-CN" altLang="en-US" dirty="0"/>
              <a:t> </a:t>
            </a:r>
            <a:r>
              <a:rPr lang="en-US" altLang="zh-CN" dirty="0"/>
              <a:t>helps</a:t>
            </a:r>
            <a:r>
              <a:rPr lang="zh-CN" altLang="en-US" dirty="0"/>
              <a:t> </a:t>
            </a:r>
            <a:r>
              <a:rPr lang="en-US" altLang="zh-CN" dirty="0"/>
              <a:t>us</a:t>
            </a:r>
            <a:r>
              <a:rPr lang="zh-CN" altLang="en-US" dirty="0"/>
              <a:t> </a:t>
            </a:r>
            <a:r>
              <a:rPr lang="en-US" altLang="zh-CN" dirty="0"/>
              <a:t>to</a:t>
            </a:r>
            <a:r>
              <a:rPr lang="zh-CN" altLang="en-US" dirty="0"/>
              <a:t> </a:t>
            </a:r>
            <a:r>
              <a:rPr lang="en-US" altLang="zh-CN" dirty="0"/>
              <a:t>precisely</a:t>
            </a:r>
            <a:r>
              <a:rPr lang="zh-CN" altLang="en-US" dirty="0"/>
              <a:t> </a:t>
            </a:r>
            <a:r>
              <a:rPr lang="en-US" altLang="zh-CN" dirty="0"/>
              <a:t>study</a:t>
            </a:r>
            <a:r>
              <a:rPr lang="zh-CN" altLang="en-US" dirty="0"/>
              <a:t> </a:t>
            </a:r>
            <a:r>
              <a:rPr lang="en-US" altLang="zh-CN" dirty="0"/>
              <a:t>the</a:t>
            </a:r>
            <a:r>
              <a:rPr lang="zh-CN" altLang="en-US" dirty="0"/>
              <a:t> </a:t>
            </a:r>
            <a:r>
              <a:rPr lang="en-US" altLang="zh-CN" dirty="0"/>
              <a:t>stable</a:t>
            </a:r>
            <a:r>
              <a:rPr lang="zh-CN" altLang="en-US" dirty="0"/>
              <a:t> </a:t>
            </a:r>
            <a:r>
              <a:rPr lang="en-US" altLang="zh-CN" dirty="0"/>
              <a:t>component</a:t>
            </a:r>
            <a:r>
              <a:rPr lang="zh-CN" altLang="en-US" dirty="0"/>
              <a:t> </a:t>
            </a:r>
            <a:r>
              <a:rPr lang="en-US" altLang="zh-CN" dirty="0"/>
              <a:t>P(Y|S).</a:t>
            </a:r>
          </a:p>
          <a:p>
            <a:r>
              <a:rPr lang="en-US" altLang="zh-CN" dirty="0"/>
              <a:t>Therefore,</a:t>
            </a:r>
            <a:r>
              <a:rPr lang="zh-CN" altLang="en-US" dirty="0"/>
              <a:t> </a:t>
            </a:r>
            <a:r>
              <a:rPr lang="en-US" altLang="zh-CN" dirty="0"/>
              <a:t>to</a:t>
            </a:r>
            <a:r>
              <a:rPr lang="zh-CN" altLang="en-US" dirty="0"/>
              <a:t> </a:t>
            </a:r>
            <a:r>
              <a:rPr lang="en-US" altLang="zh-CN" dirty="0"/>
              <a:t>make</a:t>
            </a:r>
            <a:r>
              <a:rPr lang="zh-CN" altLang="en-US" dirty="0"/>
              <a:t> </a:t>
            </a:r>
            <a:r>
              <a:rPr lang="en-US" altLang="zh-CN" dirty="0"/>
              <a:t>stable</a:t>
            </a:r>
            <a:r>
              <a:rPr lang="zh-CN" altLang="en-US" dirty="0"/>
              <a:t> </a:t>
            </a:r>
            <a:r>
              <a:rPr lang="en-US" altLang="zh-CN" dirty="0"/>
              <a:t>prediction,</a:t>
            </a:r>
            <a:r>
              <a:rPr lang="zh-CN" altLang="en-US" dirty="0"/>
              <a:t> </a:t>
            </a:r>
            <a:r>
              <a:rPr lang="en-US" altLang="zh-CN" dirty="0"/>
              <a:t>the</a:t>
            </a:r>
            <a:r>
              <a:rPr lang="zh-CN" altLang="en-US" dirty="0"/>
              <a:t> </a:t>
            </a:r>
            <a:r>
              <a:rPr lang="en-US" altLang="zh-CN" dirty="0"/>
              <a:t>key</a:t>
            </a:r>
            <a:r>
              <a:rPr lang="zh-CN" altLang="en-US" dirty="0"/>
              <a:t> </a:t>
            </a:r>
            <a:r>
              <a:rPr lang="en-US" altLang="zh-CN" dirty="0"/>
              <a:t>challenge</a:t>
            </a:r>
            <a:r>
              <a:rPr lang="zh-CN" altLang="en-US" dirty="0"/>
              <a:t> </a:t>
            </a:r>
            <a:r>
              <a:rPr lang="en-US" altLang="zh-CN" dirty="0"/>
              <a:t>is</a:t>
            </a:r>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118</a:t>
            </a:fld>
            <a:endParaRPr lang="zh-CN" altLang="en-US"/>
          </a:p>
        </p:txBody>
      </p:sp>
    </p:spTree>
    <p:extLst>
      <p:ext uri="{BB962C8B-B14F-4D97-AF65-F5344CB8AC3E}">
        <p14:creationId xmlns:p14="http://schemas.microsoft.com/office/powerpoint/2010/main" val="21245149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120</a:t>
            </a:fld>
            <a:endParaRPr lang="zh-CN" altLang="en-US"/>
          </a:p>
        </p:txBody>
      </p:sp>
    </p:spTree>
    <p:extLst>
      <p:ext uri="{BB962C8B-B14F-4D97-AF65-F5344CB8AC3E}">
        <p14:creationId xmlns:p14="http://schemas.microsoft.com/office/powerpoint/2010/main" val="1402864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121</a:t>
            </a:fld>
            <a:endParaRPr lang="zh-CN" altLang="en-US"/>
          </a:p>
        </p:txBody>
      </p:sp>
    </p:spTree>
    <p:extLst>
      <p:ext uri="{BB962C8B-B14F-4D97-AF65-F5344CB8AC3E}">
        <p14:creationId xmlns:p14="http://schemas.microsoft.com/office/powerpoint/2010/main" val="209698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From</a:t>
            </a:r>
            <a:r>
              <a:rPr lang="zh-CN" altLang="en-US" dirty="0"/>
              <a:t> </a:t>
            </a:r>
            <a:r>
              <a:rPr lang="en-US" altLang="zh-CN" dirty="0"/>
              <a:t>the</a:t>
            </a:r>
            <a:r>
              <a:rPr lang="zh-CN" altLang="en-US" dirty="0"/>
              <a:t> </a:t>
            </a:r>
            <a:r>
              <a:rPr lang="en-US" altLang="zh-CN" dirty="0"/>
              <a:t>definition</a:t>
            </a:r>
            <a:r>
              <a:rPr lang="zh-CN" altLang="en-US" dirty="0"/>
              <a:t> </a:t>
            </a:r>
            <a:r>
              <a:rPr lang="en-US" altLang="zh-CN" dirty="0"/>
              <a:t>of</a:t>
            </a:r>
            <a:r>
              <a:rPr lang="zh-CN" altLang="en-US" dirty="0"/>
              <a:t> </a:t>
            </a:r>
            <a:r>
              <a:rPr lang="en-US" altLang="zh-CN" dirty="0"/>
              <a:t>ATE,</a:t>
            </a:r>
            <a:r>
              <a:rPr lang="zh-CN" altLang="en-US" dirty="0"/>
              <a:t> </a:t>
            </a:r>
            <a:r>
              <a:rPr lang="en-US" altLang="zh-CN" dirty="0"/>
              <a:t>we</a:t>
            </a:r>
            <a:r>
              <a:rPr lang="zh-CN" altLang="en-US" dirty="0"/>
              <a:t> </a:t>
            </a:r>
            <a:r>
              <a:rPr lang="en-US" altLang="zh-CN" dirty="0"/>
              <a:t>know</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counterfactual</a:t>
            </a:r>
            <a:r>
              <a:rPr lang="zh-CN" altLang="en-US" dirty="0"/>
              <a:t> </a:t>
            </a:r>
            <a:r>
              <a:rPr lang="en-US" altLang="zh-CN" dirty="0"/>
              <a:t>problem. That</a:t>
            </a:r>
            <a:r>
              <a:rPr lang="en-US" altLang="zh-CN" baseline="0" dirty="0"/>
              <a:t> is, for each unit, we can only observe one of two potential outcomes, treated or control, not both.</a:t>
            </a:r>
          </a:p>
          <a:p>
            <a:endParaRPr lang="en-US" altLang="zh-CN" baseline="0" dirty="0"/>
          </a:p>
          <a:p>
            <a:r>
              <a:rPr lang="en-US" altLang="zh-CN" baseline="0" dirty="0"/>
              <a:t>So there is a question, under the counterfactual problem, ca we estimate …</a:t>
            </a:r>
          </a:p>
          <a:p>
            <a:r>
              <a:rPr lang="en-US" altLang="zh-CN" baseline="0" dirty="0"/>
              <a:t>It depends on your data. If your data are from randomized experiments, the answer is YES. </a:t>
            </a:r>
          </a:p>
          <a:p>
            <a:r>
              <a:rPr lang="en-US" altLang="zh-CN" baseline="0" dirty="0"/>
              <a:t>Do you still remember the two key points for estimating causal effect: one is changing T, this condition is satisfied since we have two different value of T; the other is keeping everything else constant, that is the confounder should be the same between group T=1 and Groups T=0, this condition can be guaranteed by randomized experiments. Hence, we can directly comparing .. If our data are from randomized experiments. </a:t>
            </a:r>
          </a:p>
          <a:p>
            <a:endParaRPr lang="en-US" altLang="zh-CN" baseline="0" dirty="0"/>
          </a:p>
          <a:p>
            <a:r>
              <a:rPr lang="en-US" altLang="zh-CN" baseline="0" dirty="0"/>
              <a:t>But we cannot if our data are observational data or historical data. In observational data, we also have units with different treatment T, but their treatment status might be affected by their other features, we say confounders X, leading to the different distribution on confounders.</a:t>
            </a:r>
          </a:p>
          <a:p>
            <a:r>
              <a:rPr lang="en-US" altLang="zh-CN" baseline="0" dirty="0"/>
              <a:t>For example, for a very expensive medication, taking or not majorly depends on the patients’ income, leading</a:t>
            </a:r>
            <a:r>
              <a:rPr lang="zh-CN" altLang="en-US" baseline="0" dirty="0"/>
              <a:t> </a:t>
            </a:r>
            <a:r>
              <a:rPr lang="en-US" altLang="zh-CN" baseline="0" dirty="0"/>
              <a:t>to the distribution of income variable become different between treated</a:t>
            </a:r>
            <a:r>
              <a:rPr lang="zh-CN" altLang="en-US" baseline="0" dirty="0"/>
              <a:t> </a:t>
            </a:r>
            <a:r>
              <a:rPr lang="en-US" altLang="zh-CN" baseline="0" dirty="0"/>
              <a:t>and</a:t>
            </a:r>
            <a:r>
              <a:rPr lang="zh-CN" altLang="en-US" baseline="0" dirty="0"/>
              <a:t> </a:t>
            </a:r>
            <a:r>
              <a:rPr lang="en-US" altLang="zh-CN" baseline="0" dirty="0"/>
              <a:t>control</a:t>
            </a:r>
            <a:r>
              <a:rPr lang="zh-CN" altLang="en-US" baseline="0" dirty="0"/>
              <a:t> </a:t>
            </a:r>
            <a:r>
              <a:rPr lang="en-US" altLang="zh-CN" baseline="0" dirty="0"/>
              <a:t>groups.</a:t>
            </a:r>
          </a:p>
          <a:p>
            <a:r>
              <a:rPr lang="en-US" altLang="zh-CN" baseline="0" dirty="0"/>
              <a:t>Hence, if we want to estimate the causal effect from observational data, we need to balance confounders’ distribution.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35</a:t>
            </a:fld>
            <a:endParaRPr lang="zh-CN" altLang="en-US"/>
          </a:p>
        </p:txBody>
      </p:sp>
    </p:spTree>
    <p:extLst>
      <p:ext uri="{BB962C8B-B14F-4D97-AF65-F5344CB8AC3E}">
        <p14:creationId xmlns:p14="http://schemas.microsoft.com/office/powerpoint/2010/main" val="25465086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122</a:t>
            </a:fld>
            <a:endParaRPr lang="zh-CN" altLang="en-US"/>
          </a:p>
        </p:txBody>
      </p:sp>
    </p:spTree>
    <p:extLst>
      <p:ext uri="{BB962C8B-B14F-4D97-AF65-F5344CB8AC3E}">
        <p14:creationId xmlns:p14="http://schemas.microsoft.com/office/powerpoint/2010/main" val="23929034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123</a:t>
            </a:fld>
            <a:endParaRPr lang="zh-CN" altLang="en-US"/>
          </a:p>
        </p:txBody>
      </p:sp>
    </p:spTree>
    <p:extLst>
      <p:ext uri="{BB962C8B-B14F-4D97-AF65-F5344CB8AC3E}">
        <p14:creationId xmlns:p14="http://schemas.microsoft.com/office/powerpoint/2010/main" val="26399116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124</a:t>
            </a:fld>
            <a:endParaRPr lang="zh-CN" altLang="en-US"/>
          </a:p>
        </p:txBody>
      </p:sp>
    </p:spTree>
    <p:extLst>
      <p:ext uri="{BB962C8B-B14F-4D97-AF65-F5344CB8AC3E}">
        <p14:creationId xmlns:p14="http://schemas.microsoft.com/office/powerpoint/2010/main" val="17775636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By</a:t>
            </a:r>
            <a:r>
              <a:rPr lang="zh-CN" altLang="en-US" dirty="0"/>
              <a:t> </a:t>
            </a:r>
            <a:r>
              <a:rPr lang="en-US" altLang="zh-CN" dirty="0"/>
              <a:t>recovering</a:t>
            </a:r>
            <a:r>
              <a:rPr lang="zh-CN" altLang="en-US" dirty="0"/>
              <a:t> </a:t>
            </a:r>
            <a:r>
              <a:rPr lang="en-US" altLang="zh-CN" dirty="0"/>
              <a:t>the</a:t>
            </a:r>
            <a:r>
              <a:rPr lang="zh-CN" altLang="en-US" dirty="0"/>
              <a:t> </a:t>
            </a:r>
            <a:r>
              <a:rPr lang="en-US" altLang="zh-CN" dirty="0"/>
              <a:t>causation</a:t>
            </a:r>
            <a:r>
              <a:rPr lang="zh-CN" altLang="en-US" dirty="0"/>
              <a:t> </a:t>
            </a:r>
            <a:r>
              <a:rPr lang="en-US" altLang="zh-CN" dirty="0"/>
              <a:t>between</a:t>
            </a:r>
            <a:r>
              <a:rPr lang="zh-CN" altLang="en-US" dirty="0"/>
              <a:t> </a:t>
            </a:r>
            <a:r>
              <a:rPr lang="en-US" altLang="zh-CN" dirty="0"/>
              <a:t>X</a:t>
            </a:r>
            <a:r>
              <a:rPr lang="zh-CN" altLang="en-US" dirty="0"/>
              <a:t> </a:t>
            </a:r>
            <a:r>
              <a:rPr lang="en-US" altLang="zh-CN" dirty="0"/>
              <a:t>and</a:t>
            </a:r>
            <a:r>
              <a:rPr lang="zh-CN" altLang="en-US" dirty="0"/>
              <a:t> </a:t>
            </a:r>
            <a:r>
              <a:rPr lang="en-US" altLang="zh-CN" dirty="0"/>
              <a:t>Y</a:t>
            </a:r>
            <a:r>
              <a:rPr lang="zh-CN" altLang="en-US" dirty="0"/>
              <a:t> </a:t>
            </a:r>
            <a:r>
              <a:rPr lang="en-US" altLang="zh-CN" dirty="0"/>
              <a:t>for</a:t>
            </a:r>
            <a:r>
              <a:rPr lang="zh-CN" altLang="en-US" dirty="0"/>
              <a:t> </a:t>
            </a:r>
            <a:r>
              <a:rPr lang="en-US" altLang="zh-CN" dirty="0"/>
              <a:t>prediction,</a:t>
            </a:r>
            <a:r>
              <a:rPr lang="zh-CN" altLang="en-US" dirty="0"/>
              <a:t> </a:t>
            </a:r>
            <a:r>
              <a:rPr lang="en-US" altLang="zh-CN" dirty="0"/>
              <a:t>our</a:t>
            </a:r>
            <a:r>
              <a:rPr lang="zh-CN" altLang="en-US" dirty="0"/>
              <a:t> </a:t>
            </a:r>
            <a:r>
              <a:rPr lang="en-US" altLang="zh-CN" dirty="0"/>
              <a:t>GBR</a:t>
            </a:r>
            <a:r>
              <a:rPr lang="zh-CN" altLang="en-US" dirty="0"/>
              <a:t> </a:t>
            </a:r>
            <a:r>
              <a:rPr lang="en-US" altLang="zh-CN" dirty="0"/>
              <a:t>algorithm</a:t>
            </a:r>
            <a:r>
              <a:rPr lang="zh-CN" altLang="en-US" dirty="0"/>
              <a:t> </a:t>
            </a:r>
            <a:r>
              <a:rPr lang="en-US" altLang="zh-CN" dirty="0"/>
              <a:t>can</a:t>
            </a:r>
            <a:r>
              <a:rPr lang="zh-CN" altLang="en-US" dirty="0"/>
              <a:t> </a:t>
            </a:r>
            <a:r>
              <a:rPr lang="en-US" altLang="zh-CN" dirty="0"/>
              <a:t>make</a:t>
            </a:r>
            <a:r>
              <a:rPr lang="zh-CN" altLang="en-US" dirty="0"/>
              <a:t> </a:t>
            </a:r>
            <a:r>
              <a:rPr lang="en-US" altLang="zh-CN" dirty="0"/>
              <a:t>stable</a:t>
            </a:r>
            <a:r>
              <a:rPr lang="zh-CN" altLang="en-US" dirty="0"/>
              <a:t> </a:t>
            </a:r>
            <a:r>
              <a:rPr lang="en-US" altLang="zh-CN" dirty="0"/>
              <a:t>prediction</a:t>
            </a:r>
            <a:r>
              <a:rPr lang="zh-CN" altLang="en-US" dirty="0"/>
              <a:t> </a:t>
            </a:r>
            <a:r>
              <a:rPr lang="en-US" altLang="zh-CN" dirty="0"/>
              <a:t>across</a:t>
            </a:r>
            <a:r>
              <a:rPr lang="zh-CN" altLang="en-US" dirty="0"/>
              <a:t> </a:t>
            </a:r>
            <a:r>
              <a:rPr lang="en-US" altLang="zh-CN" dirty="0"/>
              <a:t>unknown</a:t>
            </a:r>
            <a:r>
              <a:rPr lang="zh-CN" altLang="en-US" dirty="0"/>
              <a:t> </a:t>
            </a:r>
            <a:r>
              <a:rPr lang="en-US" altLang="zh-CN" dirty="0"/>
              <a:t>environments,</a:t>
            </a:r>
            <a:r>
              <a:rPr lang="zh-CN" altLang="en-US" dirty="0"/>
              <a:t> </a:t>
            </a:r>
            <a:r>
              <a:rPr lang="en-US" altLang="zh-CN" dirty="0"/>
              <a:t>but</a:t>
            </a:r>
            <a:r>
              <a:rPr lang="zh-CN" altLang="en-US" dirty="0"/>
              <a:t> </a:t>
            </a:r>
            <a:r>
              <a:rPr lang="en-US" altLang="zh-CN" dirty="0"/>
              <a:t>this</a:t>
            </a:r>
            <a:r>
              <a:rPr lang="zh-CN" altLang="en-US" dirty="0"/>
              <a:t> </a:t>
            </a:r>
            <a:r>
              <a:rPr lang="en-US" altLang="zh-CN" dirty="0"/>
              <a:t>model</a:t>
            </a:r>
            <a:r>
              <a:rPr lang="zh-CN" altLang="en-US" dirty="0"/>
              <a:t> </a:t>
            </a:r>
            <a:r>
              <a:rPr lang="en-US" altLang="zh-CN" dirty="0"/>
              <a:t>is</a:t>
            </a:r>
            <a:r>
              <a:rPr lang="zh-CN" altLang="en-US" dirty="0"/>
              <a:t> </a:t>
            </a:r>
            <a:r>
              <a:rPr lang="en-US" altLang="zh-CN" dirty="0"/>
              <a:t>a</a:t>
            </a:r>
            <a:r>
              <a:rPr lang="zh-CN" altLang="en-US" dirty="0"/>
              <a:t> </a:t>
            </a:r>
            <a:r>
              <a:rPr lang="en-US" altLang="zh-CN" dirty="0"/>
              <a:t>very</a:t>
            </a:r>
            <a:r>
              <a:rPr lang="zh-CN" altLang="en-US" dirty="0"/>
              <a:t> </a:t>
            </a:r>
            <a:r>
              <a:rPr lang="en-US" altLang="zh-CN" dirty="0"/>
              <a:t>simple</a:t>
            </a:r>
            <a:r>
              <a:rPr lang="zh-CN" altLang="en-US" dirty="0"/>
              <a:t> </a:t>
            </a:r>
            <a:r>
              <a:rPr lang="en-US" altLang="zh-CN" dirty="0"/>
              <a:t>and</a:t>
            </a:r>
            <a:r>
              <a:rPr lang="zh-CN" altLang="en-US" dirty="0"/>
              <a:t> </a:t>
            </a:r>
            <a:r>
              <a:rPr lang="en-US" altLang="zh-CN" dirty="0"/>
              <a:t>linear</a:t>
            </a:r>
            <a:r>
              <a:rPr lang="zh-CN" altLang="en-US" dirty="0"/>
              <a:t> </a:t>
            </a:r>
            <a:r>
              <a:rPr lang="en-US" altLang="zh-CN" dirty="0"/>
              <a:t>model.</a:t>
            </a:r>
          </a:p>
        </p:txBody>
      </p:sp>
      <p:sp>
        <p:nvSpPr>
          <p:cNvPr id="4" name="Slide Number Placeholder 3"/>
          <p:cNvSpPr>
            <a:spLocks noGrp="1"/>
          </p:cNvSpPr>
          <p:nvPr>
            <p:ph type="sldNum" sz="quarter" idx="5"/>
          </p:nvPr>
        </p:nvSpPr>
        <p:spPr/>
        <p:txBody>
          <a:bodyPr/>
          <a:lstStyle/>
          <a:p>
            <a:fld id="{DD7ABDAF-8F53-401B-A31E-6D87F78FC7CB}" type="slidenum">
              <a:rPr lang="zh-CN" altLang="en-US" smtClean="0"/>
              <a:t>125</a:t>
            </a:fld>
            <a:endParaRPr lang="zh-CN" altLang="en-US"/>
          </a:p>
        </p:txBody>
      </p:sp>
    </p:spTree>
    <p:extLst>
      <p:ext uri="{BB962C8B-B14F-4D97-AF65-F5344CB8AC3E}">
        <p14:creationId xmlns:p14="http://schemas.microsoft.com/office/powerpoint/2010/main" val="26999164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many</a:t>
            </a:r>
            <a:r>
              <a:rPr lang="zh-CN" altLang="en-US" dirty="0"/>
              <a:t> </a:t>
            </a:r>
            <a:r>
              <a:rPr lang="en-US" altLang="zh-CN" dirty="0"/>
              <a:t>real</a:t>
            </a:r>
            <a:r>
              <a:rPr lang="zh-CN" altLang="en-US" dirty="0"/>
              <a:t> </a:t>
            </a:r>
            <a:r>
              <a:rPr lang="en-US" altLang="zh-CN" dirty="0"/>
              <a:t>application,</a:t>
            </a:r>
            <a:r>
              <a:rPr lang="zh-CN" altLang="en-US" dirty="0"/>
              <a:t> </a:t>
            </a:r>
            <a:r>
              <a:rPr lang="en-US" altLang="zh-CN" dirty="0"/>
              <a:t>especially</a:t>
            </a:r>
            <a:r>
              <a:rPr lang="zh-CN" altLang="en-US" dirty="0"/>
              <a:t> </a:t>
            </a:r>
            <a:r>
              <a:rPr lang="en-US" altLang="zh-CN" dirty="0"/>
              <a:t>in</a:t>
            </a:r>
            <a:r>
              <a:rPr lang="zh-CN" altLang="en-US" dirty="0"/>
              <a:t> </a:t>
            </a:r>
            <a:r>
              <a:rPr lang="en-US" altLang="zh-CN" dirty="0"/>
              <a:t>the</a:t>
            </a:r>
            <a:r>
              <a:rPr lang="zh-CN" altLang="en-US" dirty="0"/>
              <a:t> </a:t>
            </a:r>
            <a:r>
              <a:rPr lang="en-US" altLang="zh-CN" dirty="0"/>
              <a:t>wild</a:t>
            </a:r>
            <a:r>
              <a:rPr lang="zh-CN" altLang="en-US" dirty="0"/>
              <a:t> </a:t>
            </a:r>
            <a:r>
              <a:rPr lang="en-US" altLang="zh-CN" dirty="0"/>
              <a:t>big</a:t>
            </a:r>
            <a:r>
              <a:rPr lang="zh-CN" altLang="en-US" dirty="0"/>
              <a:t> </a:t>
            </a:r>
            <a:r>
              <a:rPr lang="en-US" altLang="zh-CN" dirty="0"/>
              <a:t>data</a:t>
            </a:r>
            <a:r>
              <a:rPr lang="zh-CN" altLang="en-US" dirty="0"/>
              <a:t> </a:t>
            </a:r>
            <a:r>
              <a:rPr lang="en-US" altLang="zh-CN" dirty="0"/>
              <a:t>era,</a:t>
            </a:r>
            <a:r>
              <a:rPr lang="zh-CN" altLang="en-US" dirty="0"/>
              <a:t> </a:t>
            </a:r>
            <a:r>
              <a:rPr lang="en-US" altLang="zh-CN" dirty="0"/>
              <a:t>we</a:t>
            </a:r>
            <a:r>
              <a:rPr lang="zh-CN" altLang="en-US" dirty="0"/>
              <a:t> </a:t>
            </a:r>
            <a:r>
              <a:rPr lang="en-US" altLang="zh-CN" dirty="0"/>
              <a:t>are</a:t>
            </a:r>
            <a:r>
              <a:rPr lang="zh-CN" altLang="en-US" dirty="0"/>
              <a:t> </a:t>
            </a:r>
            <a:r>
              <a:rPr lang="en-US" altLang="zh-CN" dirty="0"/>
              <a:t>still</a:t>
            </a:r>
            <a:r>
              <a:rPr lang="zh-CN" altLang="en-US" dirty="0"/>
              <a:t> </a:t>
            </a:r>
            <a:r>
              <a:rPr lang="en-US" altLang="zh-CN" dirty="0"/>
              <a:t>facing</a:t>
            </a:r>
            <a:r>
              <a:rPr lang="zh-CN" altLang="en-US" dirty="0"/>
              <a:t> </a:t>
            </a:r>
            <a:r>
              <a:rPr lang="en-US" altLang="zh-CN" dirty="0"/>
              <a:t>the</a:t>
            </a:r>
            <a:r>
              <a:rPr lang="zh-CN" altLang="en-US" dirty="0"/>
              <a:t> </a:t>
            </a:r>
            <a:r>
              <a:rPr lang="en-US" altLang="zh-CN" dirty="0"/>
              <a:t>challenges</a:t>
            </a:r>
            <a:r>
              <a:rPr lang="zh-CN" altLang="en-US" dirty="0"/>
              <a:t> </a:t>
            </a:r>
            <a:r>
              <a:rPr lang="en-US" altLang="zh-CN" dirty="0"/>
              <a:t>from</a:t>
            </a:r>
            <a:r>
              <a:rPr lang="zh-CN" altLang="en-US" dirty="0"/>
              <a:t> </a:t>
            </a:r>
            <a:r>
              <a:rPr lang="en-US" altLang="zh-CN" dirty="0"/>
              <a:t>high</a:t>
            </a:r>
            <a:r>
              <a:rPr lang="zh-CN" altLang="en-US" dirty="0"/>
              <a:t> </a:t>
            </a:r>
            <a:r>
              <a:rPr lang="en-US" altLang="zh-CN" dirty="0"/>
              <a:t>dimensional</a:t>
            </a:r>
            <a:r>
              <a:rPr lang="zh-CN" altLang="en-US" dirty="0"/>
              <a:t> </a:t>
            </a:r>
            <a:r>
              <a:rPr lang="en-US" altLang="zh-CN" dirty="0"/>
              <a:t>predictors</a:t>
            </a:r>
            <a:r>
              <a:rPr lang="zh-CN" altLang="en-US" dirty="0"/>
              <a:t> </a:t>
            </a:r>
            <a:r>
              <a:rPr lang="en-US" altLang="zh-CN" dirty="0"/>
              <a:t>and</a:t>
            </a:r>
            <a:r>
              <a:rPr lang="zh-CN" altLang="en-US" dirty="0"/>
              <a:t> </a:t>
            </a:r>
            <a:r>
              <a:rPr lang="en-US" altLang="zh-CN" dirty="0"/>
              <a:t>non-linear</a:t>
            </a:r>
            <a:r>
              <a:rPr lang="zh-CN" altLang="en-US" dirty="0"/>
              <a:t> </a:t>
            </a:r>
            <a:r>
              <a:rPr lang="en-US" altLang="zh-CN" dirty="0"/>
              <a:t>predictions.</a:t>
            </a:r>
          </a:p>
          <a:p>
            <a:r>
              <a:rPr lang="en-US" altLang="zh-CN" dirty="0"/>
              <a:t>…</a:t>
            </a:r>
          </a:p>
          <a:p>
            <a:r>
              <a:rPr lang="en-US" altLang="zh-CN" dirty="0"/>
              <a:t>To</a:t>
            </a:r>
            <a:r>
              <a:rPr lang="zh-CN" altLang="en-US" dirty="0"/>
              <a:t> </a:t>
            </a:r>
            <a:r>
              <a:rPr lang="en-US" altLang="zh-CN" dirty="0"/>
              <a:t>address</a:t>
            </a:r>
            <a:r>
              <a:rPr lang="zh-CN" altLang="en-US" dirty="0"/>
              <a:t> </a:t>
            </a:r>
            <a:r>
              <a:rPr lang="en-US" altLang="zh-CN" dirty="0"/>
              <a:t>these</a:t>
            </a:r>
            <a:r>
              <a:rPr lang="zh-CN" altLang="en-US" dirty="0"/>
              <a:t> </a:t>
            </a:r>
            <a:r>
              <a:rPr lang="en-US" altLang="zh-CN" dirty="0"/>
              <a:t>challenges,</a:t>
            </a:r>
            <a:r>
              <a:rPr lang="zh-CN" altLang="en-US" dirty="0"/>
              <a:t> </a:t>
            </a:r>
            <a:r>
              <a:rPr lang="en-US" altLang="zh-CN" dirty="0"/>
              <a:t>we</a:t>
            </a:r>
            <a:r>
              <a:rPr lang="zh-CN" altLang="en-US" dirty="0"/>
              <a:t> </a:t>
            </a:r>
            <a:r>
              <a:rPr lang="en-US" altLang="zh-CN" dirty="0"/>
              <a:t>proposed</a:t>
            </a:r>
            <a:r>
              <a:rPr lang="zh-CN" altLang="en-US" dirty="0"/>
              <a:t> </a:t>
            </a:r>
            <a:r>
              <a:rPr lang="en-US" altLang="zh-CN" dirty="0"/>
              <a:t>to</a:t>
            </a:r>
            <a:r>
              <a:rPr lang="zh-CN" altLang="en-US" dirty="0"/>
              <a:t> </a:t>
            </a:r>
            <a:r>
              <a:rPr lang="en-US" altLang="zh-CN" dirty="0"/>
              <a:t>adopt</a:t>
            </a:r>
            <a:r>
              <a:rPr lang="zh-CN" altLang="en-US" dirty="0"/>
              <a:t> </a:t>
            </a:r>
            <a:r>
              <a:rPr lang="en-US" altLang="zh-CN" dirty="0"/>
              <a:t>the</a:t>
            </a:r>
            <a:r>
              <a:rPr lang="zh-CN" altLang="en-US" dirty="0"/>
              <a:t> </a:t>
            </a:r>
            <a:r>
              <a:rPr lang="en-US" altLang="zh-CN" dirty="0"/>
              <a:t>deep</a:t>
            </a:r>
            <a:r>
              <a:rPr lang="zh-CN" altLang="en-US" dirty="0"/>
              <a:t> </a:t>
            </a:r>
            <a:r>
              <a:rPr lang="en-US" altLang="zh-CN" dirty="0"/>
              <a:t>auto-encoder.</a:t>
            </a:r>
          </a:p>
          <a:p>
            <a:r>
              <a:rPr lang="en-US" altLang="zh-CN" dirty="0"/>
              <a:t>As</a:t>
            </a:r>
            <a:r>
              <a:rPr lang="zh-CN" altLang="en-US" dirty="0"/>
              <a:t> </a:t>
            </a:r>
            <a:r>
              <a:rPr lang="en-US" altLang="zh-CN" dirty="0"/>
              <a:t>we</a:t>
            </a:r>
            <a:r>
              <a:rPr lang="zh-CN" altLang="en-US" dirty="0"/>
              <a:t> </a:t>
            </a:r>
            <a:r>
              <a:rPr lang="en-US" altLang="zh-CN" dirty="0"/>
              <a:t>all</a:t>
            </a:r>
            <a:r>
              <a:rPr lang="zh-CN" altLang="en-US" dirty="0"/>
              <a:t> </a:t>
            </a:r>
            <a:r>
              <a:rPr lang="en-US" altLang="zh-CN" dirty="0"/>
              <a:t>know,</a:t>
            </a:r>
            <a:r>
              <a:rPr lang="zh-CN" altLang="en-US" dirty="0"/>
              <a:t> </a:t>
            </a:r>
            <a:r>
              <a:rPr lang="en-US" altLang="zh-CN" dirty="0"/>
              <a:t>there</a:t>
            </a:r>
            <a:r>
              <a:rPr lang="zh-CN" altLang="en-US" dirty="0"/>
              <a:t> </a:t>
            </a:r>
            <a:r>
              <a:rPr lang="en-US" altLang="zh-CN" dirty="0"/>
              <a:t>are</a:t>
            </a:r>
            <a:r>
              <a:rPr lang="zh-CN" altLang="en-US" dirty="0"/>
              <a:t> </a:t>
            </a:r>
            <a:r>
              <a:rPr lang="en-US" altLang="zh-CN" dirty="0"/>
              <a:t>two</a:t>
            </a:r>
            <a:r>
              <a:rPr lang="zh-CN" altLang="en-US" dirty="0"/>
              <a:t> </a:t>
            </a:r>
            <a:r>
              <a:rPr lang="en-US" altLang="zh-CN" dirty="0"/>
              <a:t>main</a:t>
            </a:r>
            <a:r>
              <a:rPr lang="zh-CN" altLang="en-US" dirty="0"/>
              <a:t> </a:t>
            </a:r>
            <a:r>
              <a:rPr lang="en-US" altLang="zh-CN" dirty="0"/>
              <a:t>components</a:t>
            </a:r>
            <a:r>
              <a:rPr lang="zh-CN" altLang="en-US" dirty="0"/>
              <a:t> </a:t>
            </a:r>
            <a:r>
              <a:rPr lang="en-US" altLang="zh-CN" dirty="0"/>
              <a:t>in</a:t>
            </a:r>
            <a:r>
              <a:rPr lang="zh-CN" altLang="en-US" dirty="0"/>
              <a:t> </a:t>
            </a:r>
            <a:r>
              <a:rPr lang="en-US" altLang="zh-CN" dirty="0"/>
              <a:t>auto-encoder</a:t>
            </a:r>
            <a:r>
              <a:rPr lang="zh-CN" altLang="en-US" dirty="0"/>
              <a:t> </a:t>
            </a:r>
            <a:r>
              <a:rPr lang="en-US" altLang="zh-CN" dirty="0"/>
              <a:t>model,</a:t>
            </a:r>
            <a:r>
              <a:rPr lang="zh-CN" altLang="en-US" dirty="0"/>
              <a:t> </a:t>
            </a:r>
            <a:r>
              <a:rPr lang="en-US" altLang="zh-CN" dirty="0"/>
              <a:t>the</a:t>
            </a:r>
            <a:r>
              <a:rPr lang="zh-CN" altLang="en-US" dirty="0"/>
              <a:t> </a:t>
            </a:r>
            <a:r>
              <a:rPr lang="en-US" altLang="zh-CN" dirty="0"/>
              <a:t>encoder</a:t>
            </a:r>
            <a:r>
              <a:rPr lang="zh-CN" altLang="en-US" dirty="0"/>
              <a:t> </a:t>
            </a:r>
            <a:r>
              <a:rPr lang="en-US" altLang="zh-CN" dirty="0"/>
              <a:t>and</a:t>
            </a:r>
            <a:r>
              <a:rPr lang="zh-CN" altLang="en-US" dirty="0"/>
              <a:t> </a:t>
            </a:r>
            <a:r>
              <a:rPr lang="en-US" altLang="zh-CN" dirty="0"/>
              <a:t>the</a:t>
            </a:r>
            <a:r>
              <a:rPr lang="zh-CN" altLang="en-US" dirty="0"/>
              <a:t> </a:t>
            </a:r>
            <a:r>
              <a:rPr lang="en-US" altLang="zh-CN" dirty="0"/>
              <a:t>decoder.</a:t>
            </a:r>
            <a:r>
              <a:rPr lang="zh-CN" altLang="en-US" dirty="0"/>
              <a:t> </a:t>
            </a:r>
            <a:r>
              <a:rPr lang="en-US" altLang="zh-CN" dirty="0"/>
              <a:t>In</a:t>
            </a:r>
            <a:r>
              <a:rPr lang="zh-CN" altLang="en-US" dirty="0"/>
              <a:t> </a:t>
            </a:r>
            <a:r>
              <a:rPr lang="en-US" altLang="zh-CN" dirty="0"/>
              <a:t>the</a:t>
            </a:r>
            <a:r>
              <a:rPr lang="zh-CN" altLang="en-US" dirty="0"/>
              <a:t> </a:t>
            </a:r>
            <a:r>
              <a:rPr lang="en-US" altLang="zh-CN" dirty="0"/>
              <a:t>encoder</a:t>
            </a:r>
            <a:r>
              <a:rPr lang="zh-CN" altLang="en-US" dirty="0"/>
              <a:t> </a:t>
            </a:r>
            <a:r>
              <a:rPr lang="en-US" altLang="zh-CN" dirty="0"/>
              <a:t>model,</a:t>
            </a:r>
            <a:r>
              <a:rPr lang="zh-CN" altLang="en-US" dirty="0"/>
              <a:t> </a:t>
            </a:r>
            <a:r>
              <a:rPr lang="en-US" altLang="zh-CN" dirty="0"/>
              <a:t>by</a:t>
            </a:r>
            <a:r>
              <a:rPr lang="zh-CN" altLang="en-US" dirty="0"/>
              <a:t> </a:t>
            </a:r>
            <a:r>
              <a:rPr lang="en-US" altLang="zh-CN" dirty="0"/>
              <a:t>many</a:t>
            </a:r>
            <a:r>
              <a:rPr lang="zh-CN" altLang="en-US" dirty="0"/>
              <a:t> </a:t>
            </a:r>
            <a:r>
              <a:rPr lang="en-US" altLang="zh-CN" dirty="0"/>
              <a:t>non-liner</a:t>
            </a:r>
            <a:r>
              <a:rPr lang="zh-CN" altLang="en-US" dirty="0"/>
              <a:t> </a:t>
            </a:r>
            <a:r>
              <a:rPr lang="en-US" altLang="zh-CN" dirty="0"/>
              <a:t>mapping</a:t>
            </a:r>
            <a:r>
              <a:rPr lang="zh-CN" altLang="en-US" dirty="0"/>
              <a:t> </a:t>
            </a:r>
            <a:r>
              <a:rPr lang="en-US" altLang="zh-CN" dirty="0"/>
              <a:t>function,</a:t>
            </a:r>
            <a:r>
              <a:rPr lang="zh-CN" altLang="en-US" dirty="0"/>
              <a:t> </a:t>
            </a:r>
            <a:r>
              <a:rPr lang="en-US" altLang="zh-CN" dirty="0"/>
              <a:t>we</a:t>
            </a:r>
            <a:r>
              <a:rPr lang="zh-CN" altLang="en-US" dirty="0"/>
              <a:t> </a:t>
            </a:r>
            <a:r>
              <a:rPr lang="en-US" altLang="zh-CN" dirty="0"/>
              <a:t>can</a:t>
            </a:r>
            <a:r>
              <a:rPr lang="zh-CN" altLang="en-US" dirty="0"/>
              <a:t> </a:t>
            </a:r>
            <a:r>
              <a:rPr lang="en-US" altLang="zh-CN" dirty="0"/>
              <a:t>transfer</a:t>
            </a:r>
            <a:r>
              <a:rPr lang="zh-CN" altLang="en-US" dirty="0"/>
              <a:t> </a:t>
            </a:r>
            <a:r>
              <a:rPr lang="en-US" altLang="zh-CN" dirty="0"/>
              <a:t>the</a:t>
            </a:r>
            <a:r>
              <a:rPr lang="zh-CN" altLang="en-US" dirty="0"/>
              <a:t> </a:t>
            </a:r>
            <a:r>
              <a:rPr lang="en-US" altLang="zh-CN" dirty="0"/>
              <a:t>original</a:t>
            </a:r>
            <a:r>
              <a:rPr lang="zh-CN" altLang="en-US" dirty="0"/>
              <a:t> </a:t>
            </a:r>
            <a:r>
              <a:rPr lang="en-US" altLang="zh-CN" dirty="0"/>
              <a:t>input</a:t>
            </a:r>
            <a:r>
              <a:rPr lang="zh-CN" altLang="en-US" dirty="0"/>
              <a:t> </a:t>
            </a:r>
            <a:r>
              <a:rPr lang="en-US" altLang="zh-CN" dirty="0"/>
              <a:t>X</a:t>
            </a:r>
            <a:r>
              <a:rPr lang="zh-CN" altLang="en-US" dirty="0"/>
              <a:t> </a:t>
            </a:r>
            <a:r>
              <a:rPr lang="en-US" altLang="zh-CN" dirty="0"/>
              <a:t>to</a:t>
            </a:r>
            <a:r>
              <a:rPr lang="zh-CN" altLang="en-US" dirty="0"/>
              <a:t> </a:t>
            </a:r>
            <a:r>
              <a:rPr lang="en-US" altLang="zh-CN" dirty="0"/>
              <a:t>a</a:t>
            </a:r>
            <a:r>
              <a:rPr lang="zh-CN" altLang="en-US" dirty="0"/>
              <a:t> </a:t>
            </a:r>
            <a:r>
              <a:rPr lang="en-US" altLang="zh-CN" dirty="0"/>
              <a:t>low-dimensional</a:t>
            </a:r>
            <a:r>
              <a:rPr lang="zh-CN" altLang="en-US" dirty="0"/>
              <a:t> </a:t>
            </a:r>
            <a:r>
              <a:rPr lang="en-US" altLang="zh-CN" dirty="0"/>
              <a:t>and</a:t>
            </a:r>
            <a:r>
              <a:rPr lang="zh-CN" altLang="en-US" dirty="0"/>
              <a:t> </a:t>
            </a:r>
            <a:r>
              <a:rPr lang="en-US" altLang="zh-CN" dirty="0"/>
              <a:t>non-linear</a:t>
            </a:r>
            <a:r>
              <a:rPr lang="zh-CN" altLang="en-US" dirty="0"/>
              <a:t> </a:t>
            </a:r>
            <a:r>
              <a:rPr lang="en-US" altLang="zh-CN" dirty="0"/>
              <a:t>representation</a:t>
            </a:r>
            <a:r>
              <a:rPr lang="zh-CN" altLang="en-US" dirty="0"/>
              <a:t> </a:t>
            </a:r>
            <a:r>
              <a:rPr lang="en-US" altLang="zh-CN" dirty="0"/>
              <a:t>\phi(X),</a:t>
            </a:r>
            <a:r>
              <a:rPr lang="zh-CN" altLang="en-US" dirty="0"/>
              <a:t> </a:t>
            </a:r>
            <a:r>
              <a:rPr lang="en-US" altLang="zh-CN" dirty="0"/>
              <a:t>whiling</a:t>
            </a:r>
            <a:r>
              <a:rPr lang="zh-CN" altLang="en-US" dirty="0"/>
              <a:t> </a:t>
            </a:r>
            <a:r>
              <a:rPr lang="en-US" altLang="zh-CN" dirty="0"/>
              <a:t>the</a:t>
            </a:r>
            <a:r>
              <a:rPr lang="zh-CN" altLang="en-US" dirty="0"/>
              <a:t> </a:t>
            </a:r>
            <a:r>
              <a:rPr lang="en-US" altLang="zh-CN" dirty="0"/>
              <a:t>decoder</a:t>
            </a:r>
            <a:r>
              <a:rPr lang="zh-CN" altLang="en-US" dirty="0"/>
              <a:t> </a:t>
            </a:r>
            <a:r>
              <a:rPr lang="en-US" altLang="zh-CN" dirty="0"/>
              <a:t>do</a:t>
            </a:r>
            <a:r>
              <a:rPr lang="zh-CN" altLang="en-US" dirty="0"/>
              <a:t> </a:t>
            </a:r>
            <a:r>
              <a:rPr lang="en-US" altLang="zh-CN" dirty="0"/>
              <a:t>the</a:t>
            </a:r>
            <a:r>
              <a:rPr lang="zh-CN" altLang="en-US" dirty="0"/>
              <a:t> </a:t>
            </a:r>
            <a:r>
              <a:rPr lang="en-US" altLang="zh-CN" dirty="0"/>
              <a:t>inverse</a:t>
            </a:r>
            <a:r>
              <a:rPr lang="zh-CN" altLang="en-US" dirty="0"/>
              <a:t> </a:t>
            </a:r>
            <a:r>
              <a:rPr lang="en-US" altLang="zh-CN" dirty="0"/>
              <a:t>things</a:t>
            </a:r>
            <a:r>
              <a:rPr lang="zh-CN" altLang="en-US" dirty="0"/>
              <a:t> </a:t>
            </a:r>
            <a:r>
              <a:rPr lang="en-US" altLang="zh-CN" dirty="0"/>
              <a:t>of</a:t>
            </a:r>
            <a:r>
              <a:rPr lang="zh-CN" altLang="en-US" dirty="0"/>
              <a:t> </a:t>
            </a:r>
            <a:r>
              <a:rPr lang="en-US" altLang="zh-CN" dirty="0"/>
              <a:t>encoder,</a:t>
            </a:r>
            <a:r>
              <a:rPr lang="zh-CN" altLang="en-US" dirty="0"/>
              <a:t> </a:t>
            </a:r>
            <a:r>
              <a:rPr lang="en-US" altLang="zh-CN" dirty="0"/>
              <a:t>it</a:t>
            </a:r>
            <a:r>
              <a:rPr lang="zh-CN" altLang="en-US" dirty="0"/>
              <a:t> </a:t>
            </a:r>
            <a:r>
              <a:rPr lang="en-US" altLang="zh-CN" dirty="0"/>
              <a:t>maps</a:t>
            </a:r>
            <a:r>
              <a:rPr lang="zh-CN" altLang="en-US" dirty="0"/>
              <a:t> </a:t>
            </a:r>
            <a:r>
              <a:rPr lang="en-US" altLang="zh-CN" dirty="0"/>
              <a:t>the</a:t>
            </a:r>
            <a:r>
              <a:rPr lang="zh-CN" altLang="en-US" dirty="0"/>
              <a:t> </a:t>
            </a:r>
            <a:r>
              <a:rPr lang="en-US" altLang="zh-CN" dirty="0"/>
              <a:t>low-dimensional</a:t>
            </a:r>
            <a:r>
              <a:rPr lang="zh-CN" altLang="en-US" dirty="0"/>
              <a:t> </a:t>
            </a:r>
            <a:r>
              <a:rPr lang="en-US" altLang="zh-CN" dirty="0"/>
              <a:t>representation</a:t>
            </a:r>
            <a:r>
              <a:rPr lang="zh-CN" altLang="en-US" dirty="0"/>
              <a:t> </a:t>
            </a:r>
            <a:r>
              <a:rPr lang="en-US" altLang="zh-CN" dirty="0"/>
              <a:t>\phi(X)</a:t>
            </a:r>
            <a:r>
              <a:rPr lang="zh-CN" altLang="en-US" dirty="0"/>
              <a:t> </a:t>
            </a:r>
            <a:r>
              <a:rPr lang="en-US" altLang="zh-CN" dirty="0"/>
              <a:t>to</a:t>
            </a:r>
            <a:r>
              <a:rPr lang="zh-CN" altLang="en-US" dirty="0"/>
              <a:t> </a:t>
            </a:r>
            <a:r>
              <a:rPr lang="en-US" altLang="zh-CN" dirty="0"/>
              <a:t>the</a:t>
            </a:r>
            <a:r>
              <a:rPr lang="zh-CN" altLang="en-US" dirty="0"/>
              <a:t> </a:t>
            </a:r>
            <a:r>
              <a:rPr lang="en-US" altLang="zh-CN" dirty="0"/>
              <a:t>original</a:t>
            </a:r>
            <a:r>
              <a:rPr lang="zh-CN" altLang="en-US" dirty="0"/>
              <a:t> </a:t>
            </a:r>
            <a:r>
              <a:rPr lang="en-US" altLang="zh-CN" dirty="0"/>
              <a:t>feature</a:t>
            </a:r>
            <a:r>
              <a:rPr lang="zh-CN" altLang="en-US" dirty="0"/>
              <a:t> </a:t>
            </a:r>
            <a:r>
              <a:rPr lang="en-US" altLang="zh-CN" dirty="0"/>
              <a:t>space,</a:t>
            </a:r>
            <a:r>
              <a:rPr lang="zh-CN" altLang="en-US" dirty="0"/>
              <a:t> </a:t>
            </a:r>
            <a:r>
              <a:rPr lang="en-US" altLang="zh-CN" dirty="0"/>
              <a:t>trying</a:t>
            </a:r>
            <a:r>
              <a:rPr lang="zh-CN" altLang="en-US" dirty="0"/>
              <a:t> </a:t>
            </a:r>
            <a:r>
              <a:rPr lang="en-US" altLang="zh-CN" dirty="0"/>
              <a:t>to</a:t>
            </a:r>
            <a:r>
              <a:rPr lang="zh-CN" altLang="en-US" dirty="0"/>
              <a:t> </a:t>
            </a:r>
            <a:r>
              <a:rPr lang="en-US" altLang="zh-CN" dirty="0"/>
              <a:t>reconstruct</a:t>
            </a:r>
            <a:r>
              <a:rPr lang="zh-CN" altLang="en-US" dirty="0"/>
              <a:t> </a:t>
            </a:r>
            <a:r>
              <a:rPr lang="en-US" altLang="zh-CN" dirty="0"/>
              <a:t>the</a:t>
            </a:r>
            <a:r>
              <a:rPr lang="zh-CN" altLang="en-US" dirty="0"/>
              <a:t> </a:t>
            </a:r>
            <a:r>
              <a:rPr lang="en-US" altLang="zh-CN" dirty="0"/>
              <a:t>original</a:t>
            </a:r>
            <a:r>
              <a:rPr lang="zh-CN" altLang="en-US" dirty="0"/>
              <a:t> </a:t>
            </a:r>
            <a:r>
              <a:rPr lang="en-US" altLang="zh-CN" dirty="0"/>
              <a:t>input</a:t>
            </a:r>
            <a:r>
              <a:rPr lang="zh-CN" altLang="en-US" dirty="0"/>
              <a:t> </a:t>
            </a:r>
            <a:r>
              <a:rPr lang="en-US" altLang="zh-CN" dirty="0"/>
              <a:t>X.</a:t>
            </a:r>
            <a:r>
              <a:rPr lang="zh-CN" altLang="en-US" dirty="0"/>
              <a:t> </a:t>
            </a:r>
            <a:endParaRPr lang="en-US" altLang="zh-CN" dirty="0"/>
          </a:p>
          <a:p>
            <a:r>
              <a:rPr lang="en-US" altLang="zh-CN" dirty="0"/>
              <a:t>With</a:t>
            </a:r>
            <a:r>
              <a:rPr lang="zh-CN" altLang="en-US" dirty="0"/>
              <a:t> </a:t>
            </a:r>
            <a:r>
              <a:rPr lang="en-US" altLang="zh-CN" dirty="0"/>
              <a:t>deep-auto-encoder,</a:t>
            </a:r>
            <a:r>
              <a:rPr lang="zh-CN" altLang="en-US" dirty="0"/>
              <a:t> </a:t>
            </a:r>
            <a:r>
              <a:rPr lang="en-US" altLang="zh-CN" dirty="0"/>
              <a:t>we</a:t>
            </a:r>
            <a:r>
              <a:rPr lang="zh-CN" altLang="en-US" dirty="0"/>
              <a:t> </a:t>
            </a:r>
            <a:r>
              <a:rPr lang="en-US" altLang="zh-CN" dirty="0"/>
              <a:t>can</a:t>
            </a:r>
            <a:r>
              <a:rPr lang="zh-CN" altLang="en-US" dirty="0"/>
              <a:t> </a:t>
            </a:r>
            <a:r>
              <a:rPr lang="en-US" altLang="zh-CN" dirty="0"/>
              <a:t>address</a:t>
            </a:r>
            <a:r>
              <a:rPr lang="zh-CN" altLang="en-US" dirty="0"/>
              <a:t> </a:t>
            </a:r>
            <a:r>
              <a:rPr lang="en-US" altLang="zh-CN" dirty="0"/>
              <a:t>the</a:t>
            </a:r>
            <a:r>
              <a:rPr lang="zh-CN" altLang="en-US" dirty="0"/>
              <a:t> </a:t>
            </a:r>
            <a:r>
              <a:rPr lang="en-US" altLang="zh-CN" dirty="0"/>
              <a:t>challenges</a:t>
            </a:r>
            <a:r>
              <a:rPr lang="zh-CN" altLang="en-US" dirty="0"/>
              <a:t> </a:t>
            </a:r>
            <a:r>
              <a:rPr lang="en-US" altLang="zh-CN" dirty="0"/>
              <a:t>from</a:t>
            </a:r>
            <a:r>
              <a:rPr lang="zh-CN" altLang="en-US" dirty="0"/>
              <a:t> </a:t>
            </a:r>
            <a:r>
              <a:rPr lang="en-US" altLang="zh-CN" dirty="0"/>
              <a:t>the</a:t>
            </a:r>
            <a:r>
              <a:rPr lang="zh-CN" altLang="en-US" dirty="0"/>
              <a:t> </a:t>
            </a:r>
            <a:r>
              <a:rPr lang="en-US" altLang="zh-CN" dirty="0"/>
              <a:t>high-dimensional</a:t>
            </a:r>
            <a:r>
              <a:rPr lang="zh-CN" altLang="en-US" dirty="0"/>
              <a:t> </a:t>
            </a:r>
            <a:r>
              <a:rPr lang="en-US" altLang="zh-CN" dirty="0"/>
              <a:t>and</a:t>
            </a:r>
            <a:r>
              <a:rPr lang="zh-CN" altLang="en-US" dirty="0"/>
              <a:t> </a:t>
            </a:r>
            <a:r>
              <a:rPr lang="en-US" altLang="zh-CN" dirty="0"/>
              <a:t>non-linear</a:t>
            </a:r>
            <a:endParaRPr lang="en-US" dirty="0"/>
          </a:p>
        </p:txBody>
      </p:sp>
      <p:sp>
        <p:nvSpPr>
          <p:cNvPr id="4" name="Slide Number Placeholder 3"/>
          <p:cNvSpPr>
            <a:spLocks noGrp="1"/>
          </p:cNvSpPr>
          <p:nvPr>
            <p:ph type="sldNum" sz="quarter" idx="5"/>
          </p:nvPr>
        </p:nvSpPr>
        <p:spPr/>
        <p:txBody>
          <a:bodyPr/>
          <a:lstStyle/>
          <a:p>
            <a:fld id="{DD7ABDAF-8F53-401B-A31E-6D87F78FC7CB}" type="slidenum">
              <a:rPr lang="zh-CN" altLang="en-US" smtClean="0"/>
              <a:t>126</a:t>
            </a:fld>
            <a:endParaRPr lang="zh-CN" altLang="en-US"/>
          </a:p>
        </p:txBody>
      </p:sp>
    </p:spTree>
    <p:extLst>
      <p:ext uri="{BB962C8B-B14F-4D97-AF65-F5344CB8AC3E}">
        <p14:creationId xmlns:p14="http://schemas.microsoft.com/office/powerpoint/2010/main" val="29781410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Hence,</a:t>
            </a:r>
            <a:r>
              <a:rPr lang="zh-CN" altLang="en-US" dirty="0"/>
              <a:t> </a:t>
            </a:r>
            <a:r>
              <a:rPr lang="en-US" altLang="zh-CN" dirty="0"/>
              <a:t>by</a:t>
            </a:r>
            <a:r>
              <a:rPr lang="zh-CN" altLang="en-US" dirty="0"/>
              <a:t> </a:t>
            </a:r>
            <a:r>
              <a:rPr lang="en-US" altLang="zh-CN" dirty="0"/>
              <a:t>adopting</a:t>
            </a:r>
            <a:r>
              <a:rPr lang="zh-CN" altLang="en-US" dirty="0"/>
              <a:t> </a:t>
            </a:r>
            <a:r>
              <a:rPr lang="en-US" altLang="zh-CN" dirty="0"/>
              <a:t>the</a:t>
            </a:r>
            <a:r>
              <a:rPr lang="zh-CN" altLang="en-US" dirty="0"/>
              <a:t> </a:t>
            </a:r>
            <a:r>
              <a:rPr lang="en-US" altLang="zh-CN" dirty="0"/>
              <a:t>auto-encoder,</a:t>
            </a:r>
            <a:r>
              <a:rPr lang="zh-CN" altLang="en-US" dirty="0"/>
              <a:t> </a:t>
            </a:r>
            <a:r>
              <a:rPr lang="en-US" altLang="zh-CN" dirty="0"/>
              <a:t>we</a:t>
            </a:r>
            <a:r>
              <a:rPr lang="zh-CN" altLang="en-US" dirty="0"/>
              <a:t> </a:t>
            </a:r>
            <a:r>
              <a:rPr lang="en-US" altLang="zh-CN" dirty="0"/>
              <a:t>propose</a:t>
            </a:r>
            <a:r>
              <a:rPr lang="zh-CN" altLang="en-US" dirty="0"/>
              <a:t> </a:t>
            </a:r>
            <a:r>
              <a:rPr lang="en-US" altLang="zh-CN" dirty="0"/>
              <a:t>a</a:t>
            </a:r>
            <a:r>
              <a:rPr lang="zh-CN" altLang="en-US" dirty="0"/>
              <a:t> </a:t>
            </a:r>
            <a:r>
              <a:rPr lang="en-US" altLang="zh-CN" dirty="0"/>
              <a:t>deep</a:t>
            </a:r>
            <a:r>
              <a:rPr lang="zh-CN" altLang="en-US" dirty="0"/>
              <a:t> </a:t>
            </a:r>
            <a:r>
              <a:rPr lang="en-US" altLang="zh-CN" dirty="0"/>
              <a:t>global</a:t>
            </a:r>
            <a:r>
              <a:rPr lang="zh-CN" altLang="en-US" dirty="0"/>
              <a:t> </a:t>
            </a:r>
            <a:r>
              <a:rPr lang="en-US" altLang="zh-CN" dirty="0"/>
              <a:t>balancing</a:t>
            </a:r>
            <a:r>
              <a:rPr lang="zh-CN" altLang="en-US" dirty="0"/>
              <a:t> </a:t>
            </a:r>
            <a:r>
              <a:rPr lang="en-US" altLang="zh-CN" dirty="0"/>
              <a:t>regression</a:t>
            </a:r>
            <a:r>
              <a:rPr lang="zh-CN" altLang="en-US" dirty="0"/>
              <a:t> </a:t>
            </a:r>
            <a:r>
              <a:rPr lang="en-US" altLang="zh-CN" dirty="0"/>
              <a:t>algorithm.</a:t>
            </a:r>
            <a:r>
              <a:rPr lang="zh-CN" altLang="en-US" dirty="0"/>
              <a:t> </a:t>
            </a:r>
            <a:r>
              <a:rPr lang="en-US" altLang="zh-CN" dirty="0"/>
              <a:t>In</a:t>
            </a:r>
            <a:r>
              <a:rPr lang="zh-CN" altLang="en-US" dirty="0"/>
              <a:t> </a:t>
            </a:r>
            <a:r>
              <a:rPr lang="en-US" altLang="zh-CN" dirty="0"/>
              <a:t>our</a:t>
            </a:r>
            <a:r>
              <a:rPr lang="zh-CN" altLang="en-US" dirty="0"/>
              <a:t> </a:t>
            </a:r>
            <a:r>
              <a:rPr lang="en-US" altLang="zh-CN" dirty="0"/>
              <a:t>DGBR</a:t>
            </a:r>
            <a:r>
              <a:rPr lang="zh-CN" altLang="en-US" dirty="0"/>
              <a:t> </a:t>
            </a:r>
            <a:r>
              <a:rPr lang="en-US" altLang="zh-CN" dirty="0"/>
              <a:t>algorithm,</a:t>
            </a:r>
            <a:r>
              <a:rPr lang="zh-CN" altLang="en-US" dirty="0"/>
              <a:t> </a:t>
            </a:r>
            <a:r>
              <a:rPr lang="en-US" altLang="zh-CN" dirty="0"/>
              <a:t>there</a:t>
            </a:r>
            <a:r>
              <a:rPr lang="zh-CN" altLang="en-US" dirty="0"/>
              <a:t> </a:t>
            </a:r>
            <a:r>
              <a:rPr lang="en-US" altLang="zh-CN" dirty="0"/>
              <a:t>are</a:t>
            </a:r>
            <a:r>
              <a:rPr lang="zh-CN" altLang="en-US" dirty="0"/>
              <a:t> </a:t>
            </a:r>
            <a:r>
              <a:rPr lang="en-US" altLang="zh-CN" dirty="0"/>
              <a:t>three</a:t>
            </a:r>
            <a:r>
              <a:rPr lang="zh-CN" altLang="en-US" dirty="0"/>
              <a:t> </a:t>
            </a:r>
            <a:r>
              <a:rPr lang="en-US" altLang="zh-CN" dirty="0"/>
              <a:t>main</a:t>
            </a:r>
            <a:r>
              <a:rPr lang="zh-CN" altLang="en-US" dirty="0"/>
              <a:t> </a:t>
            </a:r>
            <a:r>
              <a:rPr lang="en-US" altLang="zh-CN" dirty="0"/>
              <a:t>components,</a:t>
            </a:r>
            <a:r>
              <a:rPr lang="zh-CN" altLang="en-US" dirty="0"/>
              <a:t> </a:t>
            </a:r>
            <a:r>
              <a:rPr lang="en-US" altLang="zh-CN" dirty="0"/>
              <a:t>deep</a:t>
            </a:r>
            <a:r>
              <a:rPr lang="zh-CN" altLang="en-US" dirty="0"/>
              <a:t> </a:t>
            </a:r>
            <a:r>
              <a:rPr lang="en-US" altLang="zh-CN" dirty="0"/>
              <a:t>autoencoder</a:t>
            </a:r>
            <a:r>
              <a:rPr lang="zh-CN" altLang="en-US" dirty="0"/>
              <a:t> </a:t>
            </a:r>
            <a:r>
              <a:rPr lang="en-US" altLang="zh-CN" dirty="0"/>
              <a:t>component,</a:t>
            </a:r>
            <a:r>
              <a:rPr lang="zh-CN" altLang="en-US" dirty="0"/>
              <a:t> </a:t>
            </a:r>
            <a:r>
              <a:rPr lang="en-US" altLang="zh-CN" dirty="0"/>
              <a:t>which</a:t>
            </a:r>
            <a:r>
              <a:rPr lang="zh-CN" altLang="en-US" dirty="0"/>
              <a:t> </a:t>
            </a:r>
            <a:r>
              <a:rPr lang="en-US" altLang="zh-CN" dirty="0"/>
              <a:t>learns</a:t>
            </a:r>
            <a:r>
              <a:rPr lang="zh-CN" altLang="en-US" dirty="0"/>
              <a:t> </a:t>
            </a:r>
            <a:r>
              <a:rPr lang="en-US" altLang="zh-CN" dirty="0"/>
              <a:t>a</a:t>
            </a:r>
            <a:r>
              <a:rPr lang="zh-CN" altLang="en-US" dirty="0"/>
              <a:t> </a:t>
            </a:r>
            <a:r>
              <a:rPr lang="en-US" altLang="zh-CN" dirty="0"/>
              <a:t>low-dimensional</a:t>
            </a:r>
            <a:r>
              <a:rPr lang="zh-CN" altLang="en-US" dirty="0"/>
              <a:t> </a:t>
            </a:r>
            <a:r>
              <a:rPr lang="en-US" altLang="zh-CN" dirty="0"/>
              <a:t>and</a:t>
            </a:r>
            <a:r>
              <a:rPr lang="zh-CN" altLang="en-US" dirty="0"/>
              <a:t> </a:t>
            </a:r>
            <a:r>
              <a:rPr lang="en-US" altLang="zh-CN" dirty="0"/>
              <a:t>nonlinear</a:t>
            </a:r>
            <a:r>
              <a:rPr lang="zh-CN" altLang="en-US" dirty="0"/>
              <a:t> </a:t>
            </a:r>
            <a:r>
              <a:rPr lang="en-US" altLang="zh-CN" dirty="0"/>
              <a:t>representation</a:t>
            </a:r>
            <a:r>
              <a:rPr lang="zh-CN" altLang="en-US" dirty="0"/>
              <a:t> </a:t>
            </a:r>
            <a:r>
              <a:rPr lang="en-US" altLang="zh-CN" dirty="0"/>
              <a:t>of</a:t>
            </a:r>
            <a:r>
              <a:rPr lang="zh-CN" altLang="en-US" dirty="0"/>
              <a:t> </a:t>
            </a:r>
            <a:r>
              <a:rPr lang="en-US" altLang="zh-CN" dirty="0"/>
              <a:t>input</a:t>
            </a:r>
            <a:r>
              <a:rPr lang="zh-CN" altLang="en-US" dirty="0"/>
              <a:t> </a:t>
            </a:r>
            <a:r>
              <a:rPr lang="en-US" altLang="zh-CN" dirty="0"/>
              <a:t>X,</a:t>
            </a:r>
            <a:r>
              <a:rPr lang="zh-CN" altLang="en-US" dirty="0"/>
              <a:t> </a:t>
            </a:r>
            <a:r>
              <a:rPr lang="en-US" altLang="zh-CN" dirty="0"/>
              <a:t>global</a:t>
            </a:r>
            <a:r>
              <a:rPr lang="zh-CN" altLang="en-US" dirty="0"/>
              <a:t> </a:t>
            </a:r>
            <a:r>
              <a:rPr lang="en-US" altLang="zh-CN" dirty="0"/>
              <a:t>balancing</a:t>
            </a:r>
            <a:r>
              <a:rPr lang="zh-CN" altLang="en-US" dirty="0"/>
              <a:t> </a:t>
            </a:r>
            <a:r>
              <a:rPr lang="en-US" altLang="zh-CN" dirty="0"/>
              <a:t>component,</a:t>
            </a:r>
            <a:r>
              <a:rPr lang="zh-CN" altLang="en-US" dirty="0"/>
              <a:t> </a:t>
            </a:r>
            <a:r>
              <a:rPr lang="en-US" altLang="zh-CN" dirty="0"/>
              <a:t>which</a:t>
            </a:r>
            <a:r>
              <a:rPr lang="zh-CN" altLang="en-US" dirty="0"/>
              <a:t> </a:t>
            </a:r>
            <a:r>
              <a:rPr lang="en-US" altLang="zh-CN" dirty="0"/>
              <a:t>learns</a:t>
            </a:r>
            <a:r>
              <a:rPr lang="zh-CN" altLang="en-US" dirty="0"/>
              <a:t> </a:t>
            </a:r>
            <a:r>
              <a:rPr lang="en-US" altLang="zh-CN" dirty="0"/>
              <a:t>sample</a:t>
            </a:r>
            <a:r>
              <a:rPr lang="zh-CN" altLang="en-US" dirty="0"/>
              <a:t> </a:t>
            </a:r>
            <a:r>
              <a:rPr lang="en-US" altLang="zh-CN" dirty="0"/>
              <a:t>weight</a:t>
            </a:r>
            <a:r>
              <a:rPr lang="zh-CN" altLang="en-US" dirty="0"/>
              <a:t> </a:t>
            </a:r>
            <a:r>
              <a:rPr lang="en-US" altLang="zh-CN" dirty="0"/>
              <a:t>to</a:t>
            </a:r>
            <a:r>
              <a:rPr lang="zh-CN" altLang="en-US" dirty="0"/>
              <a:t> </a:t>
            </a:r>
            <a:r>
              <a:rPr lang="en-US" altLang="zh-CN" dirty="0"/>
              <a:t>make</a:t>
            </a:r>
            <a:r>
              <a:rPr lang="zh-CN" altLang="en-US" dirty="0"/>
              <a:t> </a:t>
            </a:r>
            <a:r>
              <a:rPr lang="en-US" altLang="zh-CN" dirty="0"/>
              <a:t>features</a:t>
            </a:r>
            <a:r>
              <a:rPr lang="zh-CN" altLang="en-US" dirty="0"/>
              <a:t> </a:t>
            </a:r>
            <a:r>
              <a:rPr lang="en-US" altLang="zh-CN" dirty="0"/>
              <a:t>become</a:t>
            </a:r>
            <a:r>
              <a:rPr lang="zh-CN" altLang="en-US" dirty="0"/>
              <a:t> </a:t>
            </a:r>
            <a:r>
              <a:rPr lang="en-US" altLang="zh-CN" dirty="0"/>
              <a:t>mutually</a:t>
            </a:r>
            <a:r>
              <a:rPr lang="zh-CN" altLang="en-US" dirty="0"/>
              <a:t> </a:t>
            </a:r>
            <a:r>
              <a:rPr lang="en-US" altLang="zh-CN" dirty="0"/>
              <a:t>independent,</a:t>
            </a:r>
            <a:r>
              <a:rPr lang="zh-CN" altLang="en-US" dirty="0"/>
              <a:t> </a:t>
            </a:r>
            <a:r>
              <a:rPr lang="en-US" altLang="zh-CN" dirty="0"/>
              <a:t>finally,</a:t>
            </a:r>
            <a:r>
              <a:rPr lang="zh-CN" altLang="en-US" dirty="0"/>
              <a:t> </a:t>
            </a:r>
            <a:r>
              <a:rPr lang="en-US" altLang="zh-CN" dirty="0"/>
              <a:t>the</a:t>
            </a:r>
            <a:r>
              <a:rPr lang="zh-CN" altLang="en-US" dirty="0"/>
              <a:t> </a:t>
            </a:r>
            <a:r>
              <a:rPr lang="en-US" altLang="zh-CN" dirty="0"/>
              <a:t>stable</a:t>
            </a:r>
            <a:r>
              <a:rPr lang="zh-CN" altLang="en-US" dirty="0"/>
              <a:t> </a:t>
            </a:r>
            <a:r>
              <a:rPr lang="en-US" altLang="zh-CN" dirty="0"/>
              <a:t>prediction</a:t>
            </a:r>
            <a:r>
              <a:rPr lang="zh-CN" altLang="en-US" dirty="0"/>
              <a:t> </a:t>
            </a:r>
            <a:r>
              <a:rPr lang="en-US" altLang="zh-CN" dirty="0"/>
              <a:t>component,</a:t>
            </a:r>
            <a:r>
              <a:rPr lang="zh-CN" altLang="en-US" dirty="0"/>
              <a:t> </a:t>
            </a:r>
            <a:r>
              <a:rPr lang="en-US" altLang="zh-CN" dirty="0"/>
              <a:t>with</a:t>
            </a:r>
            <a:r>
              <a:rPr lang="zh-CN" altLang="en-US" dirty="0"/>
              <a:t> </a:t>
            </a:r>
            <a:r>
              <a:rPr lang="en-US" altLang="zh-CN" dirty="0"/>
              <a:t>the</a:t>
            </a:r>
            <a:r>
              <a:rPr lang="zh-CN" altLang="en-US" dirty="0"/>
              <a:t> </a:t>
            </a:r>
            <a:r>
              <a:rPr lang="en-US" altLang="zh-CN" dirty="0"/>
              <a:t>low-dimensional</a:t>
            </a:r>
            <a:r>
              <a:rPr lang="zh-CN" altLang="en-US" dirty="0"/>
              <a:t> </a:t>
            </a:r>
            <a:r>
              <a:rPr lang="en-US" altLang="zh-CN" dirty="0"/>
              <a:t>representation</a:t>
            </a:r>
            <a:r>
              <a:rPr lang="zh-CN" altLang="en-US" dirty="0"/>
              <a:t> </a:t>
            </a:r>
            <a:r>
              <a:rPr lang="en-US" altLang="zh-CN" dirty="0"/>
              <a:t>\phi</a:t>
            </a:r>
            <a:r>
              <a:rPr lang="zh-CN" altLang="en-US" dirty="0"/>
              <a:t> </a:t>
            </a:r>
            <a:r>
              <a:rPr lang="en-US" altLang="zh-CN" dirty="0"/>
              <a:t>X</a:t>
            </a:r>
            <a:r>
              <a:rPr lang="zh-CN" altLang="en-US" dirty="0"/>
              <a:t> </a:t>
            </a:r>
            <a:r>
              <a:rPr lang="en-US" altLang="zh-CN" dirty="0"/>
              <a:t>from</a:t>
            </a:r>
            <a:r>
              <a:rPr lang="zh-CN" altLang="en-US" dirty="0"/>
              <a:t> </a:t>
            </a:r>
            <a:r>
              <a:rPr lang="en-US" altLang="zh-CN" dirty="0"/>
              <a:t>autoencoder</a:t>
            </a:r>
            <a:r>
              <a:rPr lang="zh-CN" altLang="en-US" dirty="0"/>
              <a:t> </a:t>
            </a:r>
            <a:r>
              <a:rPr lang="en-US" altLang="zh-CN" dirty="0"/>
              <a:t>and</a:t>
            </a:r>
            <a:r>
              <a:rPr lang="zh-CN" altLang="en-US" dirty="0"/>
              <a:t> </a:t>
            </a:r>
            <a:r>
              <a:rPr lang="en-US" altLang="zh-CN" dirty="0"/>
              <a:t>the</a:t>
            </a:r>
            <a:r>
              <a:rPr lang="zh-CN" altLang="en-US" dirty="0"/>
              <a:t> </a:t>
            </a:r>
            <a:r>
              <a:rPr lang="en-US" altLang="zh-CN" dirty="0"/>
              <a:t>sample</a:t>
            </a:r>
            <a:r>
              <a:rPr lang="zh-CN" altLang="en-US" dirty="0"/>
              <a:t> </a:t>
            </a:r>
            <a:r>
              <a:rPr lang="en-US" altLang="zh-CN" dirty="0"/>
              <a:t>weights</a:t>
            </a:r>
            <a:r>
              <a:rPr lang="zh-CN" altLang="en-US" dirty="0"/>
              <a:t> </a:t>
            </a:r>
            <a:r>
              <a:rPr lang="en-US" altLang="zh-CN" dirty="0"/>
              <a:t>from</a:t>
            </a:r>
            <a:r>
              <a:rPr lang="zh-CN" altLang="en-US" dirty="0"/>
              <a:t> </a:t>
            </a:r>
            <a:r>
              <a:rPr lang="en-US" altLang="zh-CN" dirty="0"/>
              <a:t>global</a:t>
            </a:r>
            <a:r>
              <a:rPr lang="zh-CN" altLang="en-US" dirty="0"/>
              <a:t> </a:t>
            </a:r>
            <a:r>
              <a:rPr lang="en-US" altLang="zh-CN" dirty="0"/>
              <a:t>balancing,</a:t>
            </a:r>
            <a:r>
              <a:rPr lang="zh-CN" altLang="en-US" dirty="0"/>
              <a:t> </a:t>
            </a:r>
            <a:r>
              <a:rPr lang="en-US" altLang="zh-CN" dirty="0"/>
              <a:t>we</a:t>
            </a:r>
            <a:r>
              <a:rPr lang="zh-CN" altLang="en-US" dirty="0"/>
              <a:t> </a:t>
            </a:r>
            <a:r>
              <a:rPr lang="en-US" altLang="zh-CN" dirty="0"/>
              <a:t>can</a:t>
            </a:r>
            <a:r>
              <a:rPr lang="zh-CN" altLang="en-US" dirty="0"/>
              <a:t> </a:t>
            </a:r>
            <a:r>
              <a:rPr lang="en-US" altLang="zh-CN" dirty="0"/>
              <a:t>easily</a:t>
            </a:r>
            <a:r>
              <a:rPr lang="zh-CN" altLang="en-US" dirty="0"/>
              <a:t> </a:t>
            </a:r>
            <a:r>
              <a:rPr lang="en-US" altLang="zh-CN" dirty="0"/>
              <a:t>make</a:t>
            </a:r>
            <a:r>
              <a:rPr lang="zh-CN" altLang="en-US" dirty="0"/>
              <a:t> </a:t>
            </a:r>
            <a:r>
              <a:rPr lang="en-US" altLang="zh-CN" dirty="0"/>
              <a:t>stable</a:t>
            </a:r>
            <a:r>
              <a:rPr lang="zh-CN" altLang="en-US" dirty="0"/>
              <a:t> </a:t>
            </a:r>
            <a:r>
              <a:rPr lang="en-US" altLang="zh-CN" dirty="0"/>
              <a:t>learning</a:t>
            </a:r>
            <a:r>
              <a:rPr lang="zh-CN" altLang="en-US" dirty="0"/>
              <a:t> </a:t>
            </a:r>
            <a:r>
              <a:rPr lang="en-US" altLang="zh-CN" dirty="0"/>
              <a:t>by</a:t>
            </a:r>
            <a:r>
              <a:rPr lang="zh-CN" altLang="en-US" dirty="0"/>
              <a:t> </a:t>
            </a:r>
            <a:r>
              <a:rPr lang="en-US" altLang="zh-CN" dirty="0"/>
              <a:t>weighted</a:t>
            </a:r>
            <a:r>
              <a:rPr lang="zh-CN" altLang="en-US" dirty="0"/>
              <a:t> </a:t>
            </a:r>
            <a:r>
              <a:rPr lang="en-US" altLang="zh-CN" dirty="0"/>
              <a:t>regression.</a:t>
            </a:r>
            <a:endParaRPr lang="en-US" dirty="0"/>
          </a:p>
        </p:txBody>
      </p:sp>
      <p:sp>
        <p:nvSpPr>
          <p:cNvPr id="4" name="Slide Number Placeholder 3"/>
          <p:cNvSpPr>
            <a:spLocks noGrp="1"/>
          </p:cNvSpPr>
          <p:nvPr>
            <p:ph type="sldNum" sz="quarter" idx="5"/>
          </p:nvPr>
        </p:nvSpPr>
        <p:spPr/>
        <p:txBody>
          <a:bodyPr/>
          <a:lstStyle/>
          <a:p>
            <a:fld id="{DD7ABDAF-8F53-401B-A31E-6D87F78FC7CB}" type="slidenum">
              <a:rPr lang="zh-CN" altLang="en-US" smtClean="0"/>
              <a:t>127</a:t>
            </a:fld>
            <a:endParaRPr lang="zh-CN" altLang="en-US"/>
          </a:p>
        </p:txBody>
      </p:sp>
    </p:spTree>
    <p:extLst>
      <p:ext uri="{BB962C8B-B14F-4D97-AF65-F5344CB8AC3E}">
        <p14:creationId xmlns:p14="http://schemas.microsoft.com/office/powerpoint/2010/main" val="892632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we</a:t>
            </a:r>
            <a:r>
              <a:rPr lang="zh-CN" altLang="en-US" dirty="0"/>
              <a:t> </a:t>
            </a:r>
            <a:r>
              <a:rPr lang="en-US" altLang="zh-CN" dirty="0"/>
              <a:t>demonstrate</a:t>
            </a:r>
            <a:r>
              <a:rPr lang="zh-CN" altLang="en-US" dirty="0"/>
              <a:t> </a:t>
            </a:r>
            <a:r>
              <a:rPr lang="en-US" altLang="zh-CN" dirty="0"/>
              <a:t>the</a:t>
            </a:r>
            <a:r>
              <a:rPr lang="zh-CN" altLang="en-US" dirty="0"/>
              <a:t> </a:t>
            </a:r>
            <a:r>
              <a:rPr lang="en-US" altLang="zh-CN" dirty="0"/>
              <a:t>theoretical</a:t>
            </a:r>
            <a:r>
              <a:rPr lang="zh-CN" altLang="en-US" dirty="0"/>
              <a:t> </a:t>
            </a:r>
            <a:r>
              <a:rPr lang="en-US" altLang="zh-CN" dirty="0"/>
              <a:t>analysis</a:t>
            </a:r>
            <a:r>
              <a:rPr lang="zh-CN" altLang="en-US" dirty="0"/>
              <a:t> </a:t>
            </a:r>
            <a:r>
              <a:rPr lang="en-US" altLang="zh-CN" dirty="0"/>
              <a:t>about</a:t>
            </a:r>
            <a:r>
              <a:rPr lang="zh-CN" altLang="en-US" dirty="0"/>
              <a:t> </a:t>
            </a:r>
            <a:r>
              <a:rPr lang="en-US" altLang="zh-CN" dirty="0"/>
              <a:t>our</a:t>
            </a:r>
            <a:r>
              <a:rPr lang="zh-CN" altLang="en-US" dirty="0"/>
              <a:t> </a:t>
            </a:r>
            <a:r>
              <a:rPr lang="en-US" altLang="zh-CN" dirty="0"/>
              <a:t>algorithm.</a:t>
            </a:r>
          </a:p>
          <a:p>
            <a:r>
              <a:rPr lang="en-US" altLang="zh-CN" dirty="0"/>
              <a:t>With</a:t>
            </a:r>
            <a:r>
              <a:rPr lang="zh-CN" altLang="en-US" dirty="0"/>
              <a:t> </a:t>
            </a:r>
            <a:r>
              <a:rPr lang="en-US" altLang="zh-CN" dirty="0"/>
              <a:t>the</a:t>
            </a:r>
            <a:r>
              <a:rPr lang="zh-CN" altLang="en-US" dirty="0"/>
              <a:t> </a:t>
            </a:r>
            <a:r>
              <a:rPr lang="en-US" altLang="zh-CN" dirty="0"/>
              <a:t>proposition</a:t>
            </a:r>
            <a:r>
              <a:rPr lang="zh-CN" altLang="en-US" dirty="0"/>
              <a:t> </a:t>
            </a:r>
            <a:r>
              <a:rPr lang="en-US" altLang="zh-CN" dirty="0"/>
              <a:t>1,</a:t>
            </a:r>
            <a:r>
              <a:rPr lang="zh-CN" altLang="en-US" dirty="0"/>
              <a:t> </a:t>
            </a:r>
            <a:r>
              <a:rPr lang="en-US" altLang="zh-CN" dirty="0"/>
              <a:t>we</a:t>
            </a:r>
            <a:r>
              <a:rPr lang="zh-CN" altLang="en-US" dirty="0"/>
              <a:t> </a:t>
            </a:r>
            <a:r>
              <a:rPr lang="en-US" altLang="zh-CN" dirty="0"/>
              <a:t>prove</a:t>
            </a:r>
            <a:r>
              <a:rPr lang="zh-CN" altLang="en-US" dirty="0"/>
              <a:t> </a:t>
            </a:r>
            <a:r>
              <a:rPr lang="en-US" altLang="zh-CN" dirty="0"/>
              <a:t>that</a:t>
            </a:r>
            <a:r>
              <a:rPr lang="zh-CN" altLang="en-US" dirty="0"/>
              <a:t> </a:t>
            </a:r>
            <a:r>
              <a:rPr lang="en-US" altLang="zh-CN" dirty="0"/>
              <a:t>there</a:t>
            </a:r>
            <a:r>
              <a:rPr lang="zh-CN" altLang="en-US" dirty="0"/>
              <a:t> </a:t>
            </a:r>
            <a:r>
              <a:rPr lang="en-US" altLang="zh-CN" dirty="0"/>
              <a:t>exists</a:t>
            </a:r>
            <a:r>
              <a:rPr lang="zh-CN" altLang="en-US" dirty="0"/>
              <a:t> </a:t>
            </a:r>
            <a:r>
              <a:rPr lang="en-US" altLang="zh-CN" dirty="0"/>
              <a:t>a</a:t>
            </a:r>
            <a:r>
              <a:rPr lang="zh-CN" altLang="en-US" dirty="0"/>
              <a:t> </a:t>
            </a:r>
            <a:r>
              <a:rPr lang="en-US" altLang="zh-CN" dirty="0"/>
              <a:t>solution W</a:t>
            </a:r>
            <a:r>
              <a:rPr lang="zh-CN" altLang="en-US" dirty="0"/>
              <a:t>* </a:t>
            </a:r>
            <a:r>
              <a:rPr lang="en-US" altLang="zh-CN" dirty="0"/>
              <a:t>could</a:t>
            </a:r>
            <a:r>
              <a:rPr lang="zh-CN" altLang="en-US" dirty="0"/>
              <a:t> </a:t>
            </a:r>
            <a:r>
              <a:rPr lang="en-US" altLang="zh-CN" dirty="0"/>
              <a:t>make</a:t>
            </a:r>
            <a:r>
              <a:rPr lang="zh-CN" altLang="en-US" dirty="0"/>
              <a:t> </a:t>
            </a:r>
            <a:r>
              <a:rPr lang="en-US" altLang="zh-CN" dirty="0"/>
              <a:t>the</a:t>
            </a:r>
            <a:r>
              <a:rPr lang="zh-CN" altLang="en-US" dirty="0"/>
              <a:t> </a:t>
            </a:r>
            <a:r>
              <a:rPr lang="en-US" altLang="zh-CN" dirty="0"/>
              <a:t>loss function of global balancing equals 0, and the component</a:t>
            </a:r>
            <a:r>
              <a:rPr lang="zh-CN" altLang="en-US" dirty="0"/>
              <a:t> </a:t>
            </a:r>
            <a:r>
              <a:rPr lang="en-US" altLang="zh-CN" dirty="0"/>
              <a:t>of</a:t>
            </a:r>
            <a:r>
              <a:rPr lang="zh-CN" altLang="en-US" dirty="0"/>
              <a:t> </a:t>
            </a:r>
            <a:r>
              <a:rPr lang="en-US" altLang="zh-CN" dirty="0"/>
              <a:t>X</a:t>
            </a:r>
            <a:r>
              <a:rPr lang="zh-CN" altLang="en-US" dirty="0"/>
              <a:t> </a:t>
            </a:r>
            <a:r>
              <a:rPr lang="en-US" altLang="zh-CN" dirty="0"/>
              <a:t>become</a:t>
            </a:r>
            <a:r>
              <a:rPr lang="zh-CN" altLang="en-US" dirty="0"/>
              <a:t> </a:t>
            </a:r>
            <a:r>
              <a:rPr lang="en-US" altLang="zh-CN" dirty="0"/>
              <a:t>mutually</a:t>
            </a:r>
            <a:r>
              <a:rPr lang="zh-CN" altLang="en-US" dirty="0"/>
              <a:t> </a:t>
            </a:r>
            <a:r>
              <a:rPr lang="en-US" altLang="zh-CN" dirty="0"/>
              <a:t>independent.</a:t>
            </a:r>
          </a:p>
          <a:p>
            <a:r>
              <a:rPr lang="en-US" altLang="zh-CN" dirty="0"/>
              <a:t>With</a:t>
            </a:r>
            <a:r>
              <a:rPr lang="zh-CN" altLang="en-US" dirty="0"/>
              <a:t> </a:t>
            </a:r>
            <a:r>
              <a:rPr lang="en-US" altLang="zh-CN" dirty="0"/>
              <a:t>the</a:t>
            </a:r>
            <a:r>
              <a:rPr lang="zh-CN" altLang="en-US" dirty="0"/>
              <a:t> </a:t>
            </a:r>
            <a:r>
              <a:rPr lang="en-US" altLang="zh-CN" dirty="0"/>
              <a:t>proposition</a:t>
            </a:r>
            <a:r>
              <a:rPr lang="zh-CN" altLang="en-US" dirty="0"/>
              <a:t> </a:t>
            </a:r>
            <a:r>
              <a:rPr lang="en-US" altLang="zh-CN" dirty="0"/>
              <a:t>2,</a:t>
            </a:r>
            <a:r>
              <a:rPr lang="zh-CN" altLang="en-US" dirty="0"/>
              <a:t> </a:t>
            </a:r>
            <a:r>
              <a:rPr lang="en-US" altLang="zh-CN" dirty="0"/>
              <a:t>we</a:t>
            </a:r>
            <a:r>
              <a:rPr lang="zh-CN" altLang="en-US" dirty="0"/>
              <a:t> </a:t>
            </a:r>
            <a:r>
              <a:rPr lang="en-US" altLang="zh-CN" dirty="0"/>
              <a:t>prove</a:t>
            </a:r>
            <a:r>
              <a:rPr lang="zh-CN" altLang="en-US" dirty="0"/>
              <a:t> </a:t>
            </a:r>
            <a:r>
              <a:rPr lang="en-US" altLang="zh-CN" dirty="0"/>
              <a:t>that</a:t>
            </a:r>
            <a:r>
              <a:rPr lang="zh-CN" altLang="en-US" dirty="0"/>
              <a:t> </a:t>
            </a:r>
            <a:r>
              <a:rPr lang="en-US" altLang="zh-CN" dirty="0"/>
              <a:t>our</a:t>
            </a:r>
            <a:r>
              <a:rPr lang="zh-CN" altLang="en-US" dirty="0"/>
              <a:t> </a:t>
            </a:r>
            <a:r>
              <a:rPr lang="en-US" altLang="zh-CN" dirty="0"/>
              <a:t>algorithm</a:t>
            </a:r>
            <a:r>
              <a:rPr lang="zh-CN" altLang="en-US" dirty="0"/>
              <a:t> </a:t>
            </a:r>
            <a:r>
              <a:rPr lang="en-US" altLang="zh-CN" dirty="0"/>
              <a:t>can</a:t>
            </a:r>
            <a:r>
              <a:rPr lang="zh-CN" altLang="en-US" dirty="0"/>
              <a:t> </a:t>
            </a:r>
            <a:r>
              <a:rPr lang="en-US" altLang="zh-CN" dirty="0"/>
              <a:t>make</a:t>
            </a:r>
            <a:r>
              <a:rPr lang="zh-CN" altLang="en-US" dirty="0"/>
              <a:t> </a:t>
            </a:r>
            <a:r>
              <a:rPr lang="en-US" altLang="zh-CN" dirty="0"/>
              <a:t>the</a:t>
            </a:r>
            <a:r>
              <a:rPr lang="zh-CN" altLang="en-US" dirty="0"/>
              <a:t> </a:t>
            </a:r>
            <a:r>
              <a:rPr lang="en-US" altLang="zh-CN" dirty="0"/>
              <a:t>noisy</a:t>
            </a:r>
            <a:r>
              <a:rPr lang="zh-CN" altLang="en-US" dirty="0"/>
              <a:t> </a:t>
            </a:r>
            <a:r>
              <a:rPr lang="en-US" altLang="zh-CN" dirty="0"/>
              <a:t>features</a:t>
            </a:r>
            <a:r>
              <a:rPr lang="zh-CN" altLang="en-US" dirty="0"/>
              <a:t> </a:t>
            </a:r>
            <a:r>
              <a:rPr lang="en-US" altLang="zh-CN" dirty="0"/>
              <a:t>V</a:t>
            </a:r>
            <a:r>
              <a:rPr lang="zh-CN" altLang="en-US" dirty="0"/>
              <a:t> </a:t>
            </a:r>
            <a:r>
              <a:rPr lang="en-US" altLang="zh-CN" dirty="0"/>
              <a:t>become</a:t>
            </a:r>
            <a:r>
              <a:rPr lang="zh-CN" altLang="en-US" dirty="0"/>
              <a:t> </a:t>
            </a:r>
            <a:r>
              <a:rPr lang="en-US" altLang="zh-CN" dirty="0"/>
              <a:t>independent</a:t>
            </a:r>
            <a:r>
              <a:rPr lang="zh-CN" altLang="en-US" dirty="0"/>
              <a:t> </a:t>
            </a:r>
            <a:r>
              <a:rPr lang="en-US" altLang="zh-CN" dirty="0"/>
              <a:t>with</a:t>
            </a:r>
            <a:r>
              <a:rPr lang="zh-CN" altLang="en-US" dirty="0"/>
              <a:t> </a:t>
            </a:r>
            <a:r>
              <a:rPr lang="en-US" altLang="zh-CN" dirty="0"/>
              <a:t>Y.</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128</a:t>
            </a:fld>
            <a:endParaRPr lang="zh-CN" altLang="en-US"/>
          </a:p>
        </p:txBody>
      </p:sp>
    </p:spTree>
    <p:extLst>
      <p:ext uri="{BB962C8B-B14F-4D97-AF65-F5344CB8AC3E}">
        <p14:creationId xmlns:p14="http://schemas.microsoft.com/office/powerpoint/2010/main" val="25452239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we</a:t>
            </a:r>
            <a:r>
              <a:rPr lang="zh-CN" altLang="en-US" dirty="0"/>
              <a:t> </a:t>
            </a:r>
            <a:r>
              <a:rPr lang="en-US" altLang="zh-CN" dirty="0"/>
              <a:t>demonstrate</a:t>
            </a:r>
            <a:r>
              <a:rPr lang="zh-CN" altLang="en-US" dirty="0"/>
              <a:t> </a:t>
            </a:r>
            <a:r>
              <a:rPr lang="en-US" altLang="zh-CN" dirty="0"/>
              <a:t>the</a:t>
            </a:r>
            <a:r>
              <a:rPr lang="zh-CN" altLang="en-US" dirty="0"/>
              <a:t> </a:t>
            </a:r>
            <a:r>
              <a:rPr lang="en-US" altLang="zh-CN" dirty="0"/>
              <a:t>theoretical</a:t>
            </a:r>
            <a:r>
              <a:rPr lang="zh-CN" altLang="en-US" dirty="0"/>
              <a:t> </a:t>
            </a:r>
            <a:r>
              <a:rPr lang="en-US" altLang="zh-CN" dirty="0"/>
              <a:t>analysis</a:t>
            </a:r>
            <a:r>
              <a:rPr lang="zh-CN" altLang="en-US" dirty="0"/>
              <a:t> </a:t>
            </a:r>
            <a:r>
              <a:rPr lang="en-US" altLang="zh-CN" dirty="0"/>
              <a:t>about</a:t>
            </a:r>
            <a:r>
              <a:rPr lang="zh-CN" altLang="en-US" dirty="0"/>
              <a:t> </a:t>
            </a:r>
            <a:r>
              <a:rPr lang="en-US" altLang="zh-CN" dirty="0"/>
              <a:t>our</a:t>
            </a:r>
            <a:r>
              <a:rPr lang="zh-CN" altLang="en-US" dirty="0"/>
              <a:t> </a:t>
            </a:r>
            <a:r>
              <a:rPr lang="en-US" altLang="zh-CN" dirty="0"/>
              <a:t>algorithm.</a:t>
            </a:r>
          </a:p>
          <a:p>
            <a:r>
              <a:rPr lang="en-US" altLang="zh-CN" dirty="0"/>
              <a:t>With</a:t>
            </a:r>
            <a:r>
              <a:rPr lang="zh-CN" altLang="en-US" dirty="0"/>
              <a:t> </a:t>
            </a:r>
            <a:r>
              <a:rPr lang="en-US" altLang="zh-CN" dirty="0"/>
              <a:t>the</a:t>
            </a:r>
            <a:r>
              <a:rPr lang="zh-CN" altLang="en-US" dirty="0"/>
              <a:t> </a:t>
            </a:r>
            <a:r>
              <a:rPr lang="en-US" altLang="zh-CN" dirty="0"/>
              <a:t>proposition</a:t>
            </a:r>
            <a:r>
              <a:rPr lang="zh-CN" altLang="en-US" dirty="0"/>
              <a:t> </a:t>
            </a:r>
            <a:r>
              <a:rPr lang="en-US" altLang="zh-CN" dirty="0"/>
              <a:t>1,</a:t>
            </a:r>
            <a:r>
              <a:rPr lang="zh-CN" altLang="en-US" dirty="0"/>
              <a:t> </a:t>
            </a:r>
            <a:r>
              <a:rPr lang="en-US" altLang="zh-CN" dirty="0"/>
              <a:t>we</a:t>
            </a:r>
            <a:r>
              <a:rPr lang="zh-CN" altLang="en-US" dirty="0"/>
              <a:t> </a:t>
            </a:r>
            <a:r>
              <a:rPr lang="en-US" altLang="zh-CN" dirty="0"/>
              <a:t>prove</a:t>
            </a:r>
            <a:r>
              <a:rPr lang="zh-CN" altLang="en-US" dirty="0"/>
              <a:t> </a:t>
            </a:r>
            <a:r>
              <a:rPr lang="en-US" altLang="zh-CN" dirty="0"/>
              <a:t>that</a:t>
            </a:r>
            <a:r>
              <a:rPr lang="zh-CN" altLang="en-US" dirty="0"/>
              <a:t> </a:t>
            </a:r>
            <a:r>
              <a:rPr lang="en-US" altLang="zh-CN" dirty="0"/>
              <a:t>there</a:t>
            </a:r>
            <a:r>
              <a:rPr lang="zh-CN" altLang="en-US" dirty="0"/>
              <a:t> </a:t>
            </a:r>
            <a:r>
              <a:rPr lang="en-US" altLang="zh-CN" dirty="0"/>
              <a:t>exists</a:t>
            </a:r>
            <a:r>
              <a:rPr lang="zh-CN" altLang="en-US" dirty="0"/>
              <a:t> </a:t>
            </a:r>
            <a:r>
              <a:rPr lang="en-US" altLang="zh-CN" dirty="0"/>
              <a:t>a</a:t>
            </a:r>
            <a:r>
              <a:rPr lang="zh-CN" altLang="en-US" dirty="0"/>
              <a:t> </a:t>
            </a:r>
            <a:r>
              <a:rPr lang="en-US" altLang="zh-CN" dirty="0"/>
              <a:t>solution W</a:t>
            </a:r>
            <a:r>
              <a:rPr lang="zh-CN" altLang="en-US" dirty="0"/>
              <a:t>* </a:t>
            </a:r>
            <a:r>
              <a:rPr lang="en-US" altLang="zh-CN" dirty="0"/>
              <a:t>could</a:t>
            </a:r>
            <a:r>
              <a:rPr lang="zh-CN" altLang="en-US" dirty="0"/>
              <a:t> </a:t>
            </a:r>
            <a:r>
              <a:rPr lang="en-US" altLang="zh-CN" dirty="0"/>
              <a:t>make</a:t>
            </a:r>
            <a:r>
              <a:rPr lang="zh-CN" altLang="en-US" dirty="0"/>
              <a:t> </a:t>
            </a:r>
            <a:r>
              <a:rPr lang="en-US" altLang="zh-CN" dirty="0"/>
              <a:t>the</a:t>
            </a:r>
            <a:r>
              <a:rPr lang="zh-CN" altLang="en-US" dirty="0"/>
              <a:t> </a:t>
            </a:r>
            <a:r>
              <a:rPr lang="en-US" altLang="zh-CN" dirty="0"/>
              <a:t>loss function of global balancing equals 0, and the component</a:t>
            </a:r>
            <a:r>
              <a:rPr lang="zh-CN" altLang="en-US" dirty="0"/>
              <a:t> </a:t>
            </a:r>
            <a:r>
              <a:rPr lang="en-US" altLang="zh-CN" dirty="0"/>
              <a:t>of</a:t>
            </a:r>
            <a:r>
              <a:rPr lang="zh-CN" altLang="en-US" dirty="0"/>
              <a:t> </a:t>
            </a:r>
            <a:r>
              <a:rPr lang="en-US" altLang="zh-CN" dirty="0"/>
              <a:t>X</a:t>
            </a:r>
            <a:r>
              <a:rPr lang="zh-CN" altLang="en-US" dirty="0"/>
              <a:t> </a:t>
            </a:r>
            <a:r>
              <a:rPr lang="en-US" altLang="zh-CN" dirty="0"/>
              <a:t>become</a:t>
            </a:r>
            <a:r>
              <a:rPr lang="zh-CN" altLang="en-US" dirty="0"/>
              <a:t> </a:t>
            </a:r>
            <a:r>
              <a:rPr lang="en-US" altLang="zh-CN" dirty="0"/>
              <a:t>mutually</a:t>
            </a:r>
            <a:r>
              <a:rPr lang="zh-CN" altLang="en-US" dirty="0"/>
              <a:t> </a:t>
            </a:r>
            <a:r>
              <a:rPr lang="en-US" altLang="zh-CN" dirty="0"/>
              <a:t>independent.</a:t>
            </a:r>
          </a:p>
          <a:p>
            <a:r>
              <a:rPr lang="en-US" altLang="zh-CN" dirty="0"/>
              <a:t>With</a:t>
            </a:r>
            <a:r>
              <a:rPr lang="zh-CN" altLang="en-US" dirty="0"/>
              <a:t> </a:t>
            </a:r>
            <a:r>
              <a:rPr lang="en-US" altLang="zh-CN" dirty="0"/>
              <a:t>the</a:t>
            </a:r>
            <a:r>
              <a:rPr lang="zh-CN" altLang="en-US" dirty="0"/>
              <a:t> </a:t>
            </a:r>
            <a:r>
              <a:rPr lang="en-US" altLang="zh-CN" dirty="0"/>
              <a:t>proposition</a:t>
            </a:r>
            <a:r>
              <a:rPr lang="zh-CN" altLang="en-US" dirty="0"/>
              <a:t> </a:t>
            </a:r>
            <a:r>
              <a:rPr lang="en-US" altLang="zh-CN" dirty="0"/>
              <a:t>2,</a:t>
            </a:r>
            <a:r>
              <a:rPr lang="zh-CN" altLang="en-US" dirty="0"/>
              <a:t> </a:t>
            </a:r>
            <a:r>
              <a:rPr lang="en-US" altLang="zh-CN" dirty="0"/>
              <a:t>we</a:t>
            </a:r>
            <a:r>
              <a:rPr lang="zh-CN" altLang="en-US" dirty="0"/>
              <a:t> </a:t>
            </a:r>
            <a:r>
              <a:rPr lang="en-US" altLang="zh-CN" dirty="0"/>
              <a:t>prove</a:t>
            </a:r>
            <a:r>
              <a:rPr lang="zh-CN" altLang="en-US" dirty="0"/>
              <a:t> </a:t>
            </a:r>
            <a:r>
              <a:rPr lang="en-US" altLang="zh-CN" dirty="0"/>
              <a:t>that</a:t>
            </a:r>
            <a:r>
              <a:rPr lang="zh-CN" altLang="en-US" dirty="0"/>
              <a:t> </a:t>
            </a:r>
            <a:r>
              <a:rPr lang="en-US" altLang="zh-CN" dirty="0"/>
              <a:t>our</a:t>
            </a:r>
            <a:r>
              <a:rPr lang="zh-CN" altLang="en-US" dirty="0"/>
              <a:t> </a:t>
            </a:r>
            <a:r>
              <a:rPr lang="en-US" altLang="zh-CN" dirty="0"/>
              <a:t>algorithm</a:t>
            </a:r>
            <a:r>
              <a:rPr lang="zh-CN" altLang="en-US" dirty="0"/>
              <a:t> </a:t>
            </a:r>
            <a:r>
              <a:rPr lang="en-US" altLang="zh-CN" dirty="0"/>
              <a:t>can</a:t>
            </a:r>
            <a:r>
              <a:rPr lang="zh-CN" altLang="en-US" dirty="0"/>
              <a:t> </a:t>
            </a:r>
            <a:r>
              <a:rPr lang="en-US" altLang="zh-CN" dirty="0"/>
              <a:t>make</a:t>
            </a:r>
            <a:r>
              <a:rPr lang="zh-CN" altLang="en-US" dirty="0"/>
              <a:t> </a:t>
            </a:r>
            <a:r>
              <a:rPr lang="en-US" altLang="zh-CN" dirty="0"/>
              <a:t>the</a:t>
            </a:r>
            <a:r>
              <a:rPr lang="zh-CN" altLang="en-US" dirty="0"/>
              <a:t> </a:t>
            </a:r>
            <a:r>
              <a:rPr lang="en-US" altLang="zh-CN" dirty="0"/>
              <a:t>noisy</a:t>
            </a:r>
            <a:r>
              <a:rPr lang="zh-CN" altLang="en-US" dirty="0"/>
              <a:t> </a:t>
            </a:r>
            <a:r>
              <a:rPr lang="en-US" altLang="zh-CN" dirty="0"/>
              <a:t>features</a:t>
            </a:r>
            <a:r>
              <a:rPr lang="zh-CN" altLang="en-US" dirty="0"/>
              <a:t> </a:t>
            </a:r>
            <a:r>
              <a:rPr lang="en-US" altLang="zh-CN" dirty="0"/>
              <a:t>V</a:t>
            </a:r>
            <a:r>
              <a:rPr lang="zh-CN" altLang="en-US" dirty="0"/>
              <a:t> </a:t>
            </a:r>
            <a:r>
              <a:rPr lang="en-US" altLang="zh-CN" dirty="0"/>
              <a:t>become</a:t>
            </a:r>
            <a:r>
              <a:rPr lang="zh-CN" altLang="en-US" dirty="0"/>
              <a:t> </a:t>
            </a:r>
            <a:r>
              <a:rPr lang="en-US" altLang="zh-CN" dirty="0"/>
              <a:t>independent</a:t>
            </a:r>
            <a:r>
              <a:rPr lang="zh-CN" altLang="en-US" dirty="0"/>
              <a:t> </a:t>
            </a:r>
            <a:r>
              <a:rPr lang="en-US" altLang="zh-CN" dirty="0"/>
              <a:t>with</a:t>
            </a:r>
            <a:r>
              <a:rPr lang="zh-CN" altLang="en-US" dirty="0"/>
              <a:t> </a:t>
            </a:r>
            <a:r>
              <a:rPr lang="en-US" altLang="zh-CN" dirty="0"/>
              <a:t>Y.</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129</a:t>
            </a:fld>
            <a:endParaRPr lang="zh-CN" altLang="en-US"/>
          </a:p>
        </p:txBody>
      </p:sp>
    </p:spTree>
    <p:extLst>
      <p:ext uri="{BB962C8B-B14F-4D97-AF65-F5344CB8AC3E}">
        <p14:creationId xmlns:p14="http://schemas.microsoft.com/office/powerpoint/2010/main" val="2359074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Moreover,</a:t>
            </a:r>
            <a:r>
              <a:rPr lang="zh-CN" altLang="en-US" dirty="0"/>
              <a:t> </a:t>
            </a:r>
            <a:r>
              <a:rPr lang="en-US" altLang="zh-CN" dirty="0"/>
              <a:t>we</a:t>
            </a:r>
            <a:r>
              <a:rPr lang="zh-CN" altLang="en-US" dirty="0"/>
              <a:t> </a:t>
            </a:r>
            <a:r>
              <a:rPr lang="en-US" altLang="zh-CN" dirty="0"/>
              <a:t>prove</a:t>
            </a:r>
            <a:r>
              <a:rPr lang="zh-CN" altLang="en-US" dirty="0"/>
              <a:t> </a:t>
            </a:r>
            <a:r>
              <a:rPr lang="en-US" altLang="zh-CN" dirty="0"/>
              <a:t>that</a:t>
            </a:r>
            <a:r>
              <a:rPr lang="zh-CN" altLang="en-US" dirty="0"/>
              <a:t> </a:t>
            </a:r>
            <a:r>
              <a:rPr lang="en-US" altLang="zh-CN" dirty="0"/>
              <a:t>…</a:t>
            </a:r>
          </a:p>
          <a:p>
            <a:r>
              <a:rPr lang="en-US" altLang="zh-CN" dirty="0"/>
              <a:t>The</a:t>
            </a:r>
            <a:r>
              <a:rPr lang="zh-CN" altLang="en-US" dirty="0"/>
              <a:t> </a:t>
            </a:r>
            <a:r>
              <a:rPr lang="en-US" altLang="zh-CN" dirty="0"/>
              <a:t>details</a:t>
            </a:r>
            <a:r>
              <a:rPr lang="zh-CN" altLang="en-US" dirty="0"/>
              <a:t> </a:t>
            </a:r>
            <a:r>
              <a:rPr lang="en-US" altLang="zh-CN" dirty="0"/>
              <a:t>of</a:t>
            </a:r>
            <a:r>
              <a:rPr lang="zh-CN" altLang="en-US" dirty="0"/>
              <a:t> </a:t>
            </a:r>
            <a:r>
              <a:rPr lang="en-US" altLang="zh-CN" dirty="0"/>
              <a:t>proof</a:t>
            </a:r>
            <a:r>
              <a:rPr lang="zh-CN" altLang="en-US" dirty="0"/>
              <a:t> </a:t>
            </a:r>
            <a:r>
              <a:rPr lang="en-US" altLang="zh-CN" dirty="0"/>
              <a:t>could</a:t>
            </a:r>
            <a:r>
              <a:rPr lang="zh-CN" altLang="en-US" dirty="0"/>
              <a:t> </a:t>
            </a:r>
            <a:r>
              <a:rPr lang="en-US" altLang="zh-CN" dirty="0"/>
              <a:t>be</a:t>
            </a:r>
            <a:r>
              <a:rPr lang="zh-CN" altLang="en-US" dirty="0"/>
              <a:t> </a:t>
            </a:r>
            <a:r>
              <a:rPr lang="en-US" altLang="zh-CN" dirty="0"/>
              <a:t>found</a:t>
            </a:r>
            <a:r>
              <a:rPr lang="zh-CN" altLang="en-US" dirty="0"/>
              <a:t> </a:t>
            </a:r>
            <a:r>
              <a:rPr lang="en-US" altLang="zh-CN" dirty="0"/>
              <a:t>in</a:t>
            </a:r>
            <a:r>
              <a:rPr lang="zh-CN" altLang="en-US" dirty="0"/>
              <a:t> </a:t>
            </a:r>
            <a:r>
              <a:rPr lang="en-US" altLang="zh-CN" dirty="0"/>
              <a:t>our</a:t>
            </a:r>
            <a:r>
              <a:rPr lang="zh-CN" altLang="en-US" dirty="0"/>
              <a:t> </a:t>
            </a:r>
            <a:r>
              <a:rPr lang="en-US" altLang="zh-CN" dirty="0"/>
              <a:t>paper.</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130</a:t>
            </a:fld>
            <a:endParaRPr lang="zh-CN" altLang="en-US"/>
          </a:p>
        </p:txBody>
      </p:sp>
    </p:spTree>
    <p:extLst>
      <p:ext uri="{BB962C8B-B14F-4D97-AF65-F5344CB8AC3E}">
        <p14:creationId xmlns:p14="http://schemas.microsoft.com/office/powerpoint/2010/main" val="21061826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our proposed algorithm</a:t>
            </a:r>
            <a:r>
              <a:rPr lang="en-US" altLang="zh-CN" sz="1200"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en-US" sz="1200" kern="1200" dirty="0">
                <a:solidFill>
                  <a:schemeClr val="tx1"/>
                </a:solidFill>
                <a:effectLst/>
                <a:latin typeface="+mn-lt"/>
                <a:ea typeface="+mn-ea"/>
                <a:cs typeface="+mn-cs"/>
              </a:rPr>
              <a:t> based on logistic regression, so we compare our algorithm with only logistic regression methods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including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traditional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logistic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deep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logistic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evaluation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metric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contain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RMSE,</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Average_Error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Stability_Error</a:t>
            </a:r>
            <a:r>
              <a:rPr lang="en-US" altLang="zh-CN" sz="1200" kern="1200" dirty="0">
                <a:solidFill>
                  <a:schemeClr val="tx1"/>
                </a:solidFill>
                <a:effectLst/>
                <a:latin typeface="+mn-lt"/>
                <a:ea typeface="+mn-ea"/>
                <a:cs typeface="+mn-cs"/>
              </a:rPr>
              <a:t>,</a:t>
            </a:r>
            <a:r>
              <a:rPr lang="en-US" altLang="zh-CN" sz="1200" kern="1200" baseline="0" dirty="0">
                <a:solidFill>
                  <a:schemeClr val="tx1"/>
                </a:solidFill>
                <a:effectLst/>
                <a:latin typeface="+mn-lt"/>
                <a:ea typeface="+mn-ea"/>
                <a:cs typeface="+mn-cs"/>
              </a:rPr>
              <a:t> where the </a:t>
            </a:r>
            <a:r>
              <a:rPr lang="en-US" altLang="zh-CN" sz="1200" kern="1200" baseline="0" dirty="0" err="1">
                <a:solidFill>
                  <a:schemeClr val="tx1"/>
                </a:solidFill>
                <a:effectLst/>
                <a:latin typeface="+mn-lt"/>
                <a:ea typeface="+mn-ea"/>
                <a:cs typeface="+mn-cs"/>
              </a:rPr>
              <a:t>average_error</a:t>
            </a:r>
            <a:r>
              <a:rPr lang="en-US" altLang="zh-CN" sz="1200" kern="1200" baseline="0" dirty="0">
                <a:solidFill>
                  <a:schemeClr val="tx1"/>
                </a:solidFill>
                <a:effectLst/>
                <a:latin typeface="+mn-lt"/>
                <a:ea typeface="+mn-ea"/>
                <a:cs typeface="+mn-cs"/>
              </a:rPr>
              <a:t> and stability error mean the average and variance of predictive error over all possible unknown environments.</a:t>
            </a:r>
            <a:endParaRPr lang="en-US" dirty="0">
              <a:effectLst/>
            </a:endParaRPr>
          </a:p>
          <a:p>
            <a:r>
              <a:rPr lang="zh-CN" altLang="en-US" dirty="0"/>
              <a:t> </a:t>
            </a:r>
            <a:endParaRPr lang="en-US" dirty="0"/>
          </a:p>
        </p:txBody>
      </p:sp>
      <p:sp>
        <p:nvSpPr>
          <p:cNvPr id="4" name="Slide Number Placeholder 3"/>
          <p:cNvSpPr>
            <a:spLocks noGrp="1"/>
          </p:cNvSpPr>
          <p:nvPr>
            <p:ph type="sldNum" sz="quarter" idx="10"/>
          </p:nvPr>
        </p:nvSpPr>
        <p:spPr/>
        <p:txBody>
          <a:bodyPr/>
          <a:lstStyle/>
          <a:p>
            <a:fld id="{5492997D-B31A-42F7-A4C5-82AF6E21849A}" type="slidenum">
              <a:rPr lang="zh-CN" altLang="en-US" smtClean="0"/>
              <a:t>131</a:t>
            </a:fld>
            <a:endParaRPr lang="zh-CN" altLang="en-US"/>
          </a:p>
        </p:txBody>
      </p:sp>
    </p:spTree>
    <p:extLst>
      <p:ext uri="{BB962C8B-B14F-4D97-AF65-F5344CB8AC3E}">
        <p14:creationId xmlns:p14="http://schemas.microsoft.com/office/powerpoint/2010/main" val="10902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3"/>
            <a:ext cx="10464800" cy="1927225"/>
          </a:xfrm>
        </p:spPr>
        <p:txBody>
          <a:bodyPr anchor="b">
            <a:noAutofit/>
          </a:bodyPr>
          <a:lstStyle>
            <a:lvl1pPr>
              <a:defRPr sz="5400" cap="all"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4F2D22-DB20-C145-AFBC-7EFF1988A063}" type="datetime2">
              <a:rPr lang="en-US" smtClean="0"/>
              <a:t>Tuesday, April 16,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FDAAAE73-3278-684A-AD86-B7B9418BE81E}" type="datetime2">
              <a:rPr lang="en-US" smtClean="0"/>
              <a:t>Tuesday, April 16,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B0FF718-76C0-DF45-92FA-855B110B1DF9}" type="datetime2">
              <a:rPr lang="en-US" smtClean="0"/>
              <a:t>Tuesday, April 16,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473B4FD-6A04-0C40-A451-FA7F82E5A93A}" type="datetime2">
              <a:rPr lang="en-US" smtClean="0"/>
              <a:t>Tuesday, April 16,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7030A0">
            <a:alpha val="4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963084" y="4626867"/>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C026E47-EC81-164D-A9D0-52217604E4BE}" type="datetime2">
              <a:rPr lang="en-US" smtClean="0"/>
              <a:t>Tuesday, April 16,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CC2FD5E-605B-F646-9291-93564E46B407}" type="datetime2">
              <a:rPr lang="en-US" smtClean="0"/>
              <a:t>Tuesday, April 16,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rgbClr val="7030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rgbClr val="7030A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CEFB40A-C2C2-8048-B87F-F6B5F06663C2}" type="datetime2">
              <a:rPr lang="en-US" smtClean="0"/>
              <a:t>Tuesday, April 16, 2019</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F8A0C1C-8A84-DC43-ABB0-93DE89758676}" type="datetime2">
              <a:rPr lang="en-US" smtClean="0"/>
              <a:t>Tuesday, April 16, 2019</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1EACD-1A1B-2542-90FB-21D16508F629}" type="datetime2">
              <a:rPr lang="en-US" smtClean="0"/>
              <a:t>Tuesday, April 16, 2019</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09601" y="2130555"/>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86F41BB-3186-DD4D-ACFA-ACE386CBEB42}" type="datetime2">
              <a:rPr lang="en-US" smtClean="0"/>
              <a:t>Tuesday, April 16,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3"/>
            <a:ext cx="5577840" cy="211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792480"/>
            <a:ext cx="2856907" cy="1264920"/>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11480" y="838201"/>
            <a:ext cx="7872520" cy="5500456"/>
          </a:xfrm>
          <a:solidFill>
            <a:srgbClr val="7030A0">
              <a:alpha val="10000"/>
            </a:srgbClr>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B66089-0C25-344C-8538-F3277E19921D}" type="datetime2">
              <a:rPr lang="en-US" smtClean="0"/>
              <a:t>Tuesday, April 16,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6"/>
          <p:cNvSpPr/>
          <p:nvPr/>
        </p:nvSpPr>
        <p:spPr>
          <a:xfrm>
            <a:off x="0" y="0"/>
            <a:ext cx="12192000" cy="36576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5FB54245-1AE4-E346-9947-6EB26F03B407}" type="datetime2">
              <a:rPr lang="en-US" smtClean="0"/>
              <a:t>Tuesday, April 16, 2019</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spcBef>
          <a:spcPct val="0"/>
        </a:spcBef>
        <a:buNone/>
        <a:defRPr sz="4000" kern="1200" spc="-100" baseline="0">
          <a:solidFill>
            <a:srgbClr val="7030A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4.jpeg"/><Relationship Id="rId7" Type="http://schemas.openxmlformats.org/officeDocument/2006/relationships/image" Target="../media/image20.jpe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25.jpeg"/><Relationship Id="rId10" Type="http://schemas.openxmlformats.org/officeDocument/2006/relationships/image" Target="../media/image23.jpeg"/><Relationship Id="rId4" Type="http://schemas.openxmlformats.org/officeDocument/2006/relationships/image" Target="../media/image26.jpeg"/><Relationship Id="rId9" Type="http://schemas.openxmlformats.org/officeDocument/2006/relationships/image" Target="../media/image22.jpeg"/></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3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4.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54.png"/></Relationships>
</file>

<file path=ppt/slides/_rels/slide11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9.xml.rels><?xml version="1.0" encoding="UTF-8" standalone="yes"?>
<Relationships xmlns="http://schemas.openxmlformats.org/package/2006/relationships"><Relationship Id="rId2" Type="http://schemas.openxmlformats.org/officeDocument/2006/relationships/image" Target="../media/image15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6.png"/></Relationships>
</file>

<file path=ppt/slides/_rels/slide1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20.png"/><Relationship Id="rId7"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9.png"/><Relationship Id="rId4" Type="http://schemas.openxmlformats.org/officeDocument/2006/relationships/image" Target="../media/image164.png"/></Relationships>
</file>

<file path=ppt/slides/_rels/slide129.xml.rels><?xml version="1.0" encoding="UTF-8" standalone="yes"?>
<Relationships xmlns="http://schemas.openxmlformats.org/package/2006/relationships"><Relationship Id="rId3" Type="http://schemas.openxmlformats.org/officeDocument/2006/relationships/image" Target="../media/image1620.png"/><Relationship Id="rId7" Type="http://schemas.openxmlformats.org/officeDocument/2006/relationships/image" Target="../media/image16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9.png"/><Relationship Id="rId4" Type="http://schemas.openxmlformats.org/officeDocument/2006/relationships/image" Target="../media/image164.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3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7.png"/></Relationships>
</file>

<file path=ppt/slides/_rels/slide13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1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85.jpeg"/><Relationship Id="rId3" Type="http://schemas.openxmlformats.org/officeDocument/2006/relationships/image" Target="../media/image180.jpeg"/><Relationship Id="rId7" Type="http://schemas.openxmlformats.org/officeDocument/2006/relationships/image" Target="../media/image184.jpg"/><Relationship Id="rId12" Type="http://schemas.openxmlformats.org/officeDocument/2006/relationships/image" Target="../media/image189.jp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83.jpeg"/><Relationship Id="rId11" Type="http://schemas.openxmlformats.org/officeDocument/2006/relationships/image" Target="../media/image188.jpeg"/><Relationship Id="rId5" Type="http://schemas.openxmlformats.org/officeDocument/2006/relationships/image" Target="../media/image182.jpg"/><Relationship Id="rId10" Type="http://schemas.openxmlformats.org/officeDocument/2006/relationships/image" Target="../media/image187.jpeg"/><Relationship Id="rId4" Type="http://schemas.openxmlformats.org/officeDocument/2006/relationships/image" Target="../media/image181.jpg"/><Relationship Id="rId9" Type="http://schemas.openxmlformats.org/officeDocument/2006/relationships/image" Target="../media/image186.jpg"/></Relationships>
</file>

<file path=ppt/slides/_rels/slide14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46.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51.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881.png"/><Relationship Id="rId4" Type="http://schemas.openxmlformats.org/officeDocument/2006/relationships/image" Target="../media/image1952.png"/></Relationships>
</file>

<file path=ppt/slides/_rels/slide147.xml.rels><?xml version="1.0" encoding="UTF-8" standalone="yes"?>
<Relationships xmlns="http://schemas.openxmlformats.org/package/2006/relationships"><Relationship Id="rId3" Type="http://schemas.openxmlformats.org/officeDocument/2006/relationships/image" Target="../media/image196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4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980.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50.png"/></Relationships>
</file>

<file path=ppt/slides/_rels/slide151.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204.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6.png"/></Relationships>
</file>

<file path=ppt/slides/_rels/slide15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31.png"/></Relationships>
</file>

<file path=ppt/slides/_rels/slide153.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7.png"/><Relationship Id="rId7" Type="http://schemas.openxmlformats.org/officeDocument/2006/relationships/image" Target="../media/image206.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2080.png"/><Relationship Id="rId11" Type="http://schemas.openxmlformats.org/officeDocument/2006/relationships/image" Target="../media/image211.png"/><Relationship Id="rId5" Type="http://schemas.openxmlformats.org/officeDocument/2006/relationships/image" Target="../media/image203.png"/><Relationship Id="rId10" Type="http://schemas.openxmlformats.org/officeDocument/2006/relationships/image" Target="../media/image209.png"/><Relationship Id="rId4" Type="http://schemas.openxmlformats.org/officeDocument/2006/relationships/image" Target="../media/image202.png"/><Relationship Id="rId9" Type="http://schemas.openxmlformats.org/officeDocument/2006/relationships/image" Target="../media/image208.png"/></Relationships>
</file>

<file path=ppt/slides/_rels/slide15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3.png"/></Relationships>
</file>

<file path=ppt/slides/_rels/slide155.xml.rels><?xml version="1.0" encoding="UTF-8" standalone="yes"?>
<Relationships xmlns="http://schemas.openxmlformats.org/package/2006/relationships"><Relationship Id="rId3" Type="http://schemas.openxmlformats.org/officeDocument/2006/relationships/image" Target="../media/image2150.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156.xml.rels><?xml version="1.0" encoding="UTF-8" standalone="yes"?>
<Relationships xmlns="http://schemas.openxmlformats.org/package/2006/relationships"><Relationship Id="rId3" Type="http://schemas.openxmlformats.org/officeDocument/2006/relationships/image" Target="../media/image218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57.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50.png"/><Relationship Id="rId7" Type="http://schemas.openxmlformats.org/officeDocument/2006/relationships/image" Target="../media/image2100.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25.png"/><Relationship Id="rId4" Type="http://schemas.openxmlformats.org/officeDocument/2006/relationships/image" Target="../media/image209.png"/></Relationships>
</file>

<file path=ppt/slides/_rels/slide158.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22.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19.png"/><Relationship Id="rId4" Type="http://schemas.openxmlformats.org/officeDocument/2006/relationships/image" Target="../media/image218.png"/></Relationships>
</file>

<file path=ppt/slides/_rels/slide15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9.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19.png"/></Relationships>
</file>

<file path=ppt/slides/_rels/slide16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 Id="rId9" Type="http://schemas.openxmlformats.org/officeDocument/2006/relationships/image" Target="../media/image239.png"/></Relationships>
</file>

<file path=ppt/slides/_rels/slide16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6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48.tiff"/><Relationship Id="rId2" Type="http://schemas.openxmlformats.org/officeDocument/2006/relationships/notesSlide" Target="../notesSlides/notesSlide131.xml"/><Relationship Id="rId1" Type="http://schemas.openxmlformats.org/officeDocument/2006/relationships/slideLayout" Target="../slideLayouts/slideLayout1.xml"/><Relationship Id="rId6" Type="http://schemas.openxmlformats.org/officeDocument/2006/relationships/image" Target="../media/image251.tiff"/><Relationship Id="rId5" Type="http://schemas.openxmlformats.org/officeDocument/2006/relationships/image" Target="../media/image250.tiff"/><Relationship Id="rId4" Type="http://schemas.openxmlformats.org/officeDocument/2006/relationships/image" Target="../media/image249.tiff"/></Relationships>
</file>

<file path=ppt/slides/_rels/slide175.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1880.png"/><Relationship Id="rId1" Type="http://schemas.openxmlformats.org/officeDocument/2006/relationships/slideLayout" Target="../slideLayouts/slideLayout2.xml"/><Relationship Id="rId6" Type="http://schemas.openxmlformats.org/officeDocument/2006/relationships/image" Target="../media/image1920.png"/><Relationship Id="rId5" Type="http://schemas.openxmlformats.org/officeDocument/2006/relationships/image" Target="../media/image1910.png"/><Relationship Id="rId4" Type="http://schemas.openxmlformats.org/officeDocument/2006/relationships/image" Target="../media/image253.jpeg"/></Relationships>
</file>

<file path=ppt/slides/_rels/slide17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257.jpeg"/></Relationships>
</file>

<file path=ppt/slides/_rels/slide17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chart" Target="../charts/chart1.xml"/></Relationships>
</file>

<file path=ppt/slides/_rels/slide18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8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hart" Target="../charts/chart5.xml"/></Relationships>
</file>

<file path=ppt/slides/_rels/slide18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189.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2680.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271.png"/></Relationships>
</file>

<file path=ppt/slides/_rels/slide191.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76.jpeg"/><Relationship Id="rId7" Type="http://schemas.openxmlformats.org/officeDocument/2006/relationships/image" Target="../media/image280.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jpg"/><Relationship Id="rId10" Type="http://schemas.openxmlformats.org/officeDocument/2006/relationships/image" Target="../media/image283.jpeg"/><Relationship Id="rId4" Type="http://schemas.openxmlformats.org/officeDocument/2006/relationships/image" Target="../media/image277.jpg"/><Relationship Id="rId9" Type="http://schemas.openxmlformats.org/officeDocument/2006/relationships/image" Target="../media/image282.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1500"/><Relationship Id="rId4" Type="http://schemas.openxmlformats.org/officeDocument/2006/relationships/hyperlink" Target="https://en.wikipedia.org/wiki/A_Treatise_of_Human_Natur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plato.stanford.edu/entries/causation-man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amp;ehk=JW"/><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hyperlink" Target="http://en.m.wikipedia.org/wiki/file:2-dice-icon.svg" TargetMode="External"/><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hyperlink" Target="http://en.m.wikipedia.org/wiki/file:2-dice-icon.svg" TargetMode="External"/><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50.png"/><Relationship Id="rId4" Type="http://schemas.openxmlformats.org/officeDocument/2006/relationships/image" Target="../media/image5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45.png"/><Relationship Id="rId7" Type="http://schemas.openxmlformats.org/officeDocument/2006/relationships/image" Target="../media/image57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9.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5.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image" Target="../media/image5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90.png"/><Relationship Id="rId7" Type="http://schemas.openxmlformats.org/officeDocument/2006/relationships/image" Target="../media/image5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0.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tiff"/></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5.png"/><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png"/><Relationship Id="rId3" Type="http://schemas.openxmlformats.org/officeDocument/2006/relationships/image" Target="../media/image97.png"/><Relationship Id="rId7" Type="http://schemas.openxmlformats.org/officeDocument/2006/relationships/image" Target="../media/image101.tiff"/><Relationship Id="rId12" Type="http://schemas.openxmlformats.org/officeDocument/2006/relationships/image" Target="../media/image90.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0.tiff"/><Relationship Id="rId11" Type="http://schemas.openxmlformats.org/officeDocument/2006/relationships/image" Target="../media/image990.png"/><Relationship Id="rId5" Type="http://schemas.openxmlformats.org/officeDocument/2006/relationships/image" Target="../media/image99.tiff"/><Relationship Id="rId10" Type="http://schemas.openxmlformats.org/officeDocument/2006/relationships/image" Target="../media/image104.png"/><Relationship Id="rId4" Type="http://schemas.openxmlformats.org/officeDocument/2006/relationships/image" Target="../media/image98.tiff"/><Relationship Id="rId9"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101.png"/><Relationship Id="rId4" Type="http://schemas.openxmlformats.org/officeDocument/2006/relationships/image" Target="../media/image1080.png"/></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101.png"/><Relationship Id="rId4" Type="http://schemas.openxmlformats.org/officeDocument/2006/relationships/image" Target="../media/image1080.png"/></Relationships>
</file>

<file path=ppt/slides/_rels/slide7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8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00.png"/><Relationship Id="rId7" Type="http://schemas.openxmlformats.org/officeDocument/2006/relationships/image" Target="../media/image12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270.png"/><Relationship Id="rId4" Type="http://schemas.openxmlformats.org/officeDocument/2006/relationships/image" Target="../media/image126.png"/><Relationship Id="rId9" Type="http://schemas.openxmlformats.org/officeDocument/2006/relationships/image" Target="../media/image131.png"/></Relationships>
</file>

<file path=ppt/slides/_rels/slide88.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300.pn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360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Causally Regularized Machine learning</a:t>
            </a:r>
            <a:endParaRPr lang="zh-CN" altLang="en-US" dirty="0"/>
          </a:p>
        </p:txBody>
      </p:sp>
      <p:sp>
        <p:nvSpPr>
          <p:cNvPr id="3" name="副标题 2"/>
          <p:cNvSpPr>
            <a:spLocks noGrp="1"/>
          </p:cNvSpPr>
          <p:nvPr>
            <p:ph type="subTitle" idx="1"/>
          </p:nvPr>
        </p:nvSpPr>
        <p:spPr/>
        <p:txBody>
          <a:bodyPr/>
          <a:lstStyle/>
          <a:p>
            <a:r>
              <a:rPr lang="en-US" altLang="zh-CN" b="1" dirty="0"/>
              <a:t>Peng Cui</a:t>
            </a:r>
            <a:r>
              <a:rPr lang="en-US" altLang="zh-CN" dirty="0"/>
              <a:t>,</a:t>
            </a:r>
            <a:r>
              <a:rPr lang="zh-CN" altLang="en-US" dirty="0"/>
              <a:t> </a:t>
            </a:r>
            <a:r>
              <a:rPr lang="en-US" altLang="zh-CN" dirty="0"/>
              <a:t>Tsinghua</a:t>
            </a:r>
            <a:r>
              <a:rPr lang="zh-CN" altLang="en-US" dirty="0"/>
              <a:t> </a:t>
            </a:r>
            <a:r>
              <a:rPr lang="en-US" altLang="zh-CN" dirty="0"/>
              <a:t>University</a:t>
            </a:r>
          </a:p>
          <a:p>
            <a:r>
              <a:rPr lang="en-US" altLang="zh-CN" b="1" dirty="0" err="1"/>
              <a:t>Kun</a:t>
            </a:r>
            <a:r>
              <a:rPr lang="en-US" altLang="zh-CN" b="1" dirty="0"/>
              <a:t> </a:t>
            </a:r>
            <a:r>
              <a:rPr lang="en-US" altLang="zh-CN" b="1" dirty="0" err="1"/>
              <a:t>Kuang</a:t>
            </a:r>
            <a:r>
              <a:rPr lang="en-US" altLang="zh-CN" dirty="0"/>
              <a:t>,</a:t>
            </a:r>
            <a:r>
              <a:rPr lang="zh-CN" altLang="en-US" dirty="0"/>
              <a:t> </a:t>
            </a:r>
            <a:r>
              <a:rPr lang="en-US" altLang="zh-CN" dirty="0"/>
              <a:t>Tsinghua</a:t>
            </a:r>
            <a:r>
              <a:rPr lang="zh-CN" altLang="en-US" dirty="0"/>
              <a:t> </a:t>
            </a:r>
            <a:r>
              <a:rPr lang="en-US" altLang="zh-CN" dirty="0"/>
              <a:t>University</a:t>
            </a:r>
          </a:p>
          <a:p>
            <a:r>
              <a:rPr lang="en-US" altLang="zh-CN" b="1" dirty="0"/>
              <a:t>Bo Li</a:t>
            </a:r>
            <a:r>
              <a:rPr lang="en-US" altLang="zh-CN" dirty="0"/>
              <a:t>,</a:t>
            </a:r>
            <a:r>
              <a:rPr lang="zh-CN" altLang="en-US" dirty="0"/>
              <a:t> </a:t>
            </a:r>
            <a:r>
              <a:rPr lang="en-US" altLang="zh-CN" dirty="0"/>
              <a:t>Tsinghua</a:t>
            </a:r>
            <a:r>
              <a:rPr lang="zh-CN" altLang="en-US" dirty="0"/>
              <a:t> </a:t>
            </a:r>
            <a:r>
              <a:rPr lang="en-US" altLang="zh-CN" dirty="0"/>
              <a:t>University</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7130" y="527848"/>
            <a:ext cx="1498916" cy="1498916"/>
          </a:xfrm>
          <a:prstGeom prst="rect">
            <a:avLst/>
          </a:prstGeom>
        </p:spPr>
      </p:pic>
      <p:pic>
        <p:nvPicPr>
          <p:cNvPr id="5" name="图片 4"/>
          <p:cNvPicPr>
            <a:picLocks noChangeAspect="1"/>
          </p:cNvPicPr>
          <p:nvPr/>
        </p:nvPicPr>
        <p:blipFill>
          <a:blip r:embed="rId3"/>
          <a:stretch>
            <a:fillRect/>
          </a:stretch>
        </p:blipFill>
        <p:spPr>
          <a:xfrm>
            <a:off x="150144" y="405380"/>
            <a:ext cx="1214830" cy="1371849"/>
          </a:xfrm>
          <a:prstGeom prst="rect">
            <a:avLst/>
          </a:prstGeom>
        </p:spPr>
      </p:pic>
    </p:spTree>
    <p:extLst>
      <p:ext uri="{BB962C8B-B14F-4D97-AF65-F5344CB8AC3E}">
        <p14:creationId xmlns:p14="http://schemas.microsoft.com/office/powerpoint/2010/main" val="3121670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Stability</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a:t>
            </a:fld>
            <a:endParaRPr lang="en-US"/>
          </a:p>
        </p:txBody>
      </p:sp>
      <p:sp>
        <p:nvSpPr>
          <p:cNvPr id="17" name="内容占位符 2"/>
          <p:cNvSpPr txBox="1">
            <a:spLocks/>
          </p:cNvSpPr>
          <p:nvPr/>
        </p:nvSpPr>
        <p:spPr>
          <a:xfrm>
            <a:off x="2165420" y="1620297"/>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a:latin typeface="Times New Roman" panose="02020603050405020304" pitchFamily="18" charset="0"/>
                <a:cs typeface="Times New Roman" panose="02020603050405020304" pitchFamily="18" charset="0"/>
              </a:rPr>
              <a:t>Cancer</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survival</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rate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prediction</a:t>
            </a:r>
          </a:p>
          <a:p>
            <a:endParaRPr lang="zh-CN" altLang="en-US" dirty="0"/>
          </a:p>
        </p:txBody>
      </p:sp>
      <p:pic>
        <p:nvPicPr>
          <p:cNvPr id="18" name="Picture 6">
            <a:extLst>
              <a:ext uri="{FF2B5EF4-FFF2-40B4-BE49-F238E27FC236}">
                <a16:creationId xmlns:a16="http://schemas.microsoft.com/office/drawing/2014/main" id="{F125F936-1291-0A47-94A9-A298C972A380}"/>
              </a:ext>
            </a:extLst>
          </p:cNvPr>
          <p:cNvPicPr>
            <a:picLocks noChangeAspect="1"/>
          </p:cNvPicPr>
          <p:nvPr/>
        </p:nvPicPr>
        <p:blipFill>
          <a:blip r:embed="rId2"/>
          <a:stretch>
            <a:fillRect/>
          </a:stretch>
        </p:blipFill>
        <p:spPr>
          <a:xfrm>
            <a:off x="7422127" y="4253913"/>
            <a:ext cx="1592118" cy="1286209"/>
          </a:xfrm>
          <a:prstGeom prst="rect">
            <a:avLst/>
          </a:prstGeom>
        </p:spPr>
      </p:pic>
      <p:pic>
        <p:nvPicPr>
          <p:cNvPr id="19" name="Picture 9">
            <a:extLst>
              <a:ext uri="{FF2B5EF4-FFF2-40B4-BE49-F238E27FC236}">
                <a16:creationId xmlns:a16="http://schemas.microsoft.com/office/drawing/2014/main" id="{D3BF8091-36D0-5347-A103-DDF065567007}"/>
              </a:ext>
            </a:extLst>
          </p:cNvPr>
          <p:cNvPicPr>
            <a:picLocks noChangeAspect="1"/>
          </p:cNvPicPr>
          <p:nvPr/>
        </p:nvPicPr>
        <p:blipFill>
          <a:blip r:embed="rId3"/>
          <a:stretch>
            <a:fillRect/>
          </a:stretch>
        </p:blipFill>
        <p:spPr>
          <a:xfrm>
            <a:off x="2265680" y="3024906"/>
            <a:ext cx="2693747" cy="2020310"/>
          </a:xfrm>
          <a:prstGeom prst="rect">
            <a:avLst/>
          </a:prstGeom>
        </p:spPr>
      </p:pic>
      <p:pic>
        <p:nvPicPr>
          <p:cNvPr id="20" name="Picture 10">
            <a:extLst>
              <a:ext uri="{FF2B5EF4-FFF2-40B4-BE49-F238E27FC236}">
                <a16:creationId xmlns:a16="http://schemas.microsoft.com/office/drawing/2014/main" id="{CBCBDD97-1593-6444-9A46-3C9556E77FA1}"/>
              </a:ext>
            </a:extLst>
          </p:cNvPr>
          <p:cNvPicPr>
            <a:picLocks noChangeAspect="1"/>
          </p:cNvPicPr>
          <p:nvPr/>
        </p:nvPicPr>
        <p:blipFill>
          <a:blip r:embed="rId3"/>
          <a:stretch>
            <a:fillRect/>
          </a:stretch>
        </p:blipFill>
        <p:spPr>
          <a:xfrm>
            <a:off x="7354010" y="2554718"/>
            <a:ext cx="1660235" cy="1245176"/>
          </a:xfrm>
          <a:prstGeom prst="rect">
            <a:avLst/>
          </a:prstGeom>
        </p:spPr>
      </p:pic>
      <p:sp>
        <p:nvSpPr>
          <p:cNvPr id="21" name="Rectangle 11">
            <a:extLst>
              <a:ext uri="{FF2B5EF4-FFF2-40B4-BE49-F238E27FC236}">
                <a16:creationId xmlns:a16="http://schemas.microsoft.com/office/drawing/2014/main" id="{C14E3157-B374-E844-9F23-100EBBB12223}"/>
              </a:ext>
            </a:extLst>
          </p:cNvPr>
          <p:cNvSpPr/>
          <p:nvPr/>
        </p:nvSpPr>
        <p:spPr>
          <a:xfrm>
            <a:off x="2535935" y="2645643"/>
            <a:ext cx="2153235" cy="379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Training</a:t>
            </a:r>
            <a:r>
              <a:rPr lang="zh-CN" altLang="en-US" b="1" dirty="0">
                <a:solidFill>
                  <a:schemeClr val="tx1"/>
                </a:solidFill>
              </a:rPr>
              <a:t> </a:t>
            </a:r>
            <a:r>
              <a:rPr lang="en-US" altLang="zh-CN" b="1" dirty="0">
                <a:solidFill>
                  <a:schemeClr val="tx1"/>
                </a:solidFill>
              </a:rPr>
              <a:t>Data</a:t>
            </a:r>
            <a:endParaRPr lang="en-US" b="1" dirty="0">
              <a:solidFill>
                <a:schemeClr val="tx1"/>
              </a:solidFill>
            </a:endParaRPr>
          </a:p>
        </p:txBody>
      </p:sp>
      <p:sp>
        <p:nvSpPr>
          <p:cNvPr id="22" name="Right Arrow 12">
            <a:extLst>
              <a:ext uri="{FF2B5EF4-FFF2-40B4-BE49-F238E27FC236}">
                <a16:creationId xmlns:a16="http://schemas.microsoft.com/office/drawing/2014/main" id="{B7AD728E-5641-4343-8EAF-D3712055FCA2}"/>
              </a:ext>
            </a:extLst>
          </p:cNvPr>
          <p:cNvSpPr/>
          <p:nvPr/>
        </p:nvSpPr>
        <p:spPr>
          <a:xfrm>
            <a:off x="5220281" y="3747879"/>
            <a:ext cx="1444051" cy="30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14">
            <a:extLst>
              <a:ext uri="{FF2B5EF4-FFF2-40B4-BE49-F238E27FC236}">
                <a16:creationId xmlns:a16="http://schemas.microsoft.com/office/drawing/2014/main" id="{E62F12F4-3F1B-824B-9903-D15B8E356EB1}"/>
              </a:ext>
            </a:extLst>
          </p:cNvPr>
          <p:cNvSpPr txBox="1"/>
          <p:nvPr/>
        </p:nvSpPr>
        <p:spPr>
          <a:xfrm>
            <a:off x="4997175" y="4131794"/>
            <a:ext cx="1890261" cy="369332"/>
          </a:xfrm>
          <a:prstGeom prst="rect">
            <a:avLst/>
          </a:prstGeom>
          <a:noFill/>
        </p:spPr>
        <p:txBody>
          <a:bodyPr wrap="none" rtlCol="0">
            <a:spAutoFit/>
          </a:bodyPr>
          <a:lstStyle/>
          <a:p>
            <a:r>
              <a:rPr lang="en-US" dirty="0"/>
              <a:t>Predictive Model</a:t>
            </a:r>
          </a:p>
        </p:txBody>
      </p:sp>
      <p:sp>
        <p:nvSpPr>
          <p:cNvPr id="24" name="Rectangle 15">
            <a:extLst>
              <a:ext uri="{FF2B5EF4-FFF2-40B4-BE49-F238E27FC236}">
                <a16:creationId xmlns:a16="http://schemas.microsoft.com/office/drawing/2014/main" id="{E033F981-4007-C542-A7C8-AEC7A03E3E79}"/>
              </a:ext>
            </a:extLst>
          </p:cNvPr>
          <p:cNvSpPr/>
          <p:nvPr/>
        </p:nvSpPr>
        <p:spPr>
          <a:xfrm>
            <a:off x="7155064" y="2032295"/>
            <a:ext cx="2228423" cy="4577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Testing</a:t>
            </a:r>
            <a:r>
              <a:rPr lang="zh-CN" altLang="en-US" b="1" dirty="0">
                <a:solidFill>
                  <a:schemeClr val="tx1"/>
                </a:solidFill>
              </a:rPr>
              <a:t> </a:t>
            </a:r>
            <a:r>
              <a:rPr lang="en-US" altLang="zh-CN" b="1" dirty="0">
                <a:solidFill>
                  <a:schemeClr val="tx1"/>
                </a:solidFill>
              </a:rPr>
              <a:t>Data</a:t>
            </a:r>
            <a:endParaRPr lang="en-US" b="1" dirty="0">
              <a:solidFill>
                <a:schemeClr val="tx1"/>
              </a:solidFill>
            </a:endParaRPr>
          </a:p>
        </p:txBody>
      </p:sp>
      <p:pic>
        <p:nvPicPr>
          <p:cNvPr id="25" name="Picture 16">
            <a:extLst>
              <a:ext uri="{FF2B5EF4-FFF2-40B4-BE49-F238E27FC236}">
                <a16:creationId xmlns:a16="http://schemas.microsoft.com/office/drawing/2014/main" id="{FE32630E-E65A-8945-98F1-08E2BA9C18B6}"/>
              </a:ext>
            </a:extLst>
          </p:cNvPr>
          <p:cNvPicPr>
            <a:picLocks noChangeAspect="1"/>
          </p:cNvPicPr>
          <p:nvPr/>
        </p:nvPicPr>
        <p:blipFill>
          <a:blip r:embed="rId4"/>
          <a:stretch>
            <a:fillRect/>
          </a:stretch>
        </p:blipFill>
        <p:spPr>
          <a:xfrm>
            <a:off x="9528453" y="2797389"/>
            <a:ext cx="803564" cy="759833"/>
          </a:xfrm>
          <a:prstGeom prst="rect">
            <a:avLst/>
          </a:prstGeom>
        </p:spPr>
      </p:pic>
      <p:pic>
        <p:nvPicPr>
          <p:cNvPr id="26" name="Picture 17">
            <a:extLst>
              <a:ext uri="{FF2B5EF4-FFF2-40B4-BE49-F238E27FC236}">
                <a16:creationId xmlns:a16="http://schemas.microsoft.com/office/drawing/2014/main" id="{0D777BB5-1B12-F841-8D06-26002E8ED3A6}"/>
              </a:ext>
            </a:extLst>
          </p:cNvPr>
          <p:cNvPicPr>
            <a:picLocks noChangeAspect="1"/>
          </p:cNvPicPr>
          <p:nvPr/>
        </p:nvPicPr>
        <p:blipFill>
          <a:blip r:embed="rId5"/>
          <a:stretch>
            <a:fillRect/>
          </a:stretch>
        </p:blipFill>
        <p:spPr>
          <a:xfrm>
            <a:off x="9528453" y="4599453"/>
            <a:ext cx="836242" cy="802340"/>
          </a:xfrm>
          <a:prstGeom prst="rect">
            <a:avLst/>
          </a:prstGeom>
        </p:spPr>
      </p:pic>
      <p:sp>
        <p:nvSpPr>
          <p:cNvPr id="27" name="TextBox 19">
            <a:extLst>
              <a:ext uri="{FF2B5EF4-FFF2-40B4-BE49-F238E27FC236}">
                <a16:creationId xmlns:a16="http://schemas.microsoft.com/office/drawing/2014/main" id="{80178E23-D997-4546-B04E-83869FF63405}"/>
              </a:ext>
            </a:extLst>
          </p:cNvPr>
          <p:cNvSpPr txBox="1"/>
          <p:nvPr/>
        </p:nvSpPr>
        <p:spPr>
          <a:xfrm>
            <a:off x="2872606" y="5121960"/>
            <a:ext cx="1595309" cy="369332"/>
          </a:xfrm>
          <a:prstGeom prst="rect">
            <a:avLst/>
          </a:prstGeom>
          <a:noFill/>
        </p:spPr>
        <p:txBody>
          <a:bodyPr wrap="none" rtlCol="0">
            <a:spAutoFit/>
          </a:bodyPr>
          <a:lstStyle/>
          <a:p>
            <a:r>
              <a:rPr lang="en-US" altLang="zh-CN" b="1" dirty="0"/>
              <a:t>City</a:t>
            </a:r>
            <a:r>
              <a:rPr lang="zh-CN" altLang="en-US" b="1" dirty="0"/>
              <a:t> </a:t>
            </a:r>
            <a:r>
              <a:rPr lang="en-US" altLang="zh-CN" b="1" dirty="0"/>
              <a:t>Hospital</a:t>
            </a:r>
            <a:endParaRPr lang="en-US" b="1" dirty="0"/>
          </a:p>
        </p:txBody>
      </p:sp>
      <p:sp>
        <p:nvSpPr>
          <p:cNvPr id="28" name="TextBox 20">
            <a:extLst>
              <a:ext uri="{FF2B5EF4-FFF2-40B4-BE49-F238E27FC236}">
                <a16:creationId xmlns:a16="http://schemas.microsoft.com/office/drawing/2014/main" id="{654ECFEE-6D20-F042-8B34-4015485C9173}"/>
              </a:ext>
            </a:extLst>
          </p:cNvPr>
          <p:cNvSpPr txBox="1"/>
          <p:nvPr/>
        </p:nvSpPr>
        <p:spPr>
          <a:xfrm>
            <a:off x="7184318" y="5548253"/>
            <a:ext cx="2274982" cy="369332"/>
          </a:xfrm>
          <a:prstGeom prst="rect">
            <a:avLst/>
          </a:prstGeom>
          <a:noFill/>
        </p:spPr>
        <p:txBody>
          <a:bodyPr wrap="none" rtlCol="0">
            <a:spAutoFit/>
          </a:bodyPr>
          <a:lstStyle/>
          <a:p>
            <a:r>
              <a:rPr lang="en-US" altLang="zh-CN" b="1" dirty="0"/>
              <a:t>University</a:t>
            </a:r>
            <a:r>
              <a:rPr lang="zh-CN" altLang="en-US" b="1" dirty="0"/>
              <a:t> </a:t>
            </a:r>
            <a:r>
              <a:rPr lang="en-US" altLang="zh-CN" b="1" dirty="0"/>
              <a:t>Hospital</a:t>
            </a:r>
            <a:endParaRPr lang="en-US" b="1" dirty="0"/>
          </a:p>
        </p:txBody>
      </p:sp>
      <p:sp>
        <p:nvSpPr>
          <p:cNvPr id="29" name="TextBox 4">
            <a:extLst>
              <a:ext uri="{FF2B5EF4-FFF2-40B4-BE49-F238E27FC236}">
                <a16:creationId xmlns:a16="http://schemas.microsoft.com/office/drawing/2014/main" id="{4E9C56AF-FFC9-6841-97E0-7164F4000717}"/>
              </a:ext>
            </a:extLst>
          </p:cNvPr>
          <p:cNvSpPr txBox="1"/>
          <p:nvPr/>
        </p:nvSpPr>
        <p:spPr>
          <a:xfrm>
            <a:off x="1708220" y="5438525"/>
            <a:ext cx="3813865" cy="369332"/>
          </a:xfrm>
          <a:prstGeom prst="rect">
            <a:avLst/>
          </a:prstGeom>
          <a:noFill/>
        </p:spPr>
        <p:txBody>
          <a:bodyPr wrap="none" rtlCol="0">
            <a:spAutoFit/>
          </a:bodyPr>
          <a:lstStyle/>
          <a:p>
            <a:r>
              <a:rPr lang="en-US" altLang="zh-CN" dirty="0"/>
              <a:t>Higher</a:t>
            </a:r>
            <a:r>
              <a:rPr lang="zh-CN" altLang="en-US" dirty="0"/>
              <a:t> </a:t>
            </a:r>
            <a:r>
              <a:rPr lang="en-US" altLang="zh-CN" dirty="0"/>
              <a:t>income,</a:t>
            </a:r>
            <a:r>
              <a:rPr lang="zh-CN" altLang="en-US" dirty="0"/>
              <a:t> </a:t>
            </a:r>
            <a:r>
              <a:rPr lang="en-US" altLang="zh-CN" dirty="0"/>
              <a:t>higher</a:t>
            </a:r>
            <a:r>
              <a:rPr lang="zh-CN" altLang="en-US" dirty="0"/>
              <a:t> </a:t>
            </a:r>
            <a:r>
              <a:rPr lang="en-US" altLang="zh-CN" dirty="0"/>
              <a:t>survival</a:t>
            </a:r>
            <a:r>
              <a:rPr lang="zh-CN" altLang="en-US" dirty="0"/>
              <a:t> </a:t>
            </a:r>
            <a:r>
              <a:rPr lang="en-US" altLang="zh-CN" dirty="0"/>
              <a:t>rate.</a:t>
            </a:r>
            <a:endParaRPr lang="en-US" dirty="0"/>
          </a:p>
        </p:txBody>
      </p:sp>
      <p:sp>
        <p:nvSpPr>
          <p:cNvPr id="30" name="TextBox 21">
            <a:extLst>
              <a:ext uri="{FF2B5EF4-FFF2-40B4-BE49-F238E27FC236}">
                <a16:creationId xmlns:a16="http://schemas.microsoft.com/office/drawing/2014/main" id="{EA425E54-9422-0646-A5AD-6A29F4067517}"/>
              </a:ext>
            </a:extLst>
          </p:cNvPr>
          <p:cNvSpPr txBox="1"/>
          <p:nvPr/>
        </p:nvSpPr>
        <p:spPr>
          <a:xfrm>
            <a:off x="7471622" y="3755230"/>
            <a:ext cx="1595309" cy="369332"/>
          </a:xfrm>
          <a:prstGeom prst="rect">
            <a:avLst/>
          </a:prstGeom>
          <a:noFill/>
        </p:spPr>
        <p:txBody>
          <a:bodyPr wrap="none" rtlCol="0">
            <a:spAutoFit/>
          </a:bodyPr>
          <a:lstStyle/>
          <a:p>
            <a:r>
              <a:rPr lang="en-US" altLang="zh-CN" b="1" dirty="0"/>
              <a:t>City</a:t>
            </a:r>
            <a:r>
              <a:rPr lang="zh-CN" altLang="en-US" b="1" dirty="0"/>
              <a:t> </a:t>
            </a:r>
            <a:r>
              <a:rPr lang="en-US" altLang="zh-CN" b="1" dirty="0"/>
              <a:t>Hospital</a:t>
            </a:r>
            <a:endParaRPr lang="en-US" b="1" dirty="0"/>
          </a:p>
        </p:txBody>
      </p:sp>
      <p:sp>
        <p:nvSpPr>
          <p:cNvPr id="31" name="TextBox 24">
            <a:extLst>
              <a:ext uri="{FF2B5EF4-FFF2-40B4-BE49-F238E27FC236}">
                <a16:creationId xmlns:a16="http://schemas.microsoft.com/office/drawing/2014/main" id="{CF6873C1-DC59-124F-A703-304D3B6DA853}"/>
              </a:ext>
            </a:extLst>
          </p:cNvPr>
          <p:cNvSpPr txBox="1"/>
          <p:nvPr/>
        </p:nvSpPr>
        <p:spPr>
          <a:xfrm>
            <a:off x="5894856" y="5877552"/>
            <a:ext cx="4826962" cy="369332"/>
          </a:xfrm>
          <a:prstGeom prst="rect">
            <a:avLst/>
          </a:prstGeom>
          <a:noFill/>
        </p:spPr>
        <p:txBody>
          <a:bodyPr wrap="none" rtlCol="0">
            <a:spAutoFit/>
          </a:bodyPr>
          <a:lstStyle/>
          <a:p>
            <a:r>
              <a:rPr lang="en-US" altLang="zh-CN" dirty="0"/>
              <a:t>Survival</a:t>
            </a:r>
            <a:r>
              <a:rPr lang="zh-CN" altLang="en-US" dirty="0"/>
              <a:t> </a:t>
            </a:r>
            <a:r>
              <a:rPr lang="en-US" altLang="zh-CN" dirty="0"/>
              <a:t>rate</a:t>
            </a:r>
            <a:r>
              <a:rPr lang="zh-CN" altLang="en-US" dirty="0"/>
              <a:t> </a:t>
            </a:r>
            <a:r>
              <a:rPr lang="en-US" altLang="zh-CN" dirty="0"/>
              <a:t>is</a:t>
            </a:r>
            <a:r>
              <a:rPr lang="zh-CN" altLang="en-US" dirty="0"/>
              <a:t> </a:t>
            </a:r>
            <a:r>
              <a:rPr lang="en-US" altLang="zh-CN" dirty="0"/>
              <a:t>not</a:t>
            </a:r>
            <a:r>
              <a:rPr lang="zh-CN" altLang="en-US" dirty="0"/>
              <a:t> </a:t>
            </a:r>
            <a:r>
              <a:rPr lang="en-US" altLang="zh-CN" dirty="0"/>
              <a:t>so</a:t>
            </a:r>
            <a:r>
              <a:rPr lang="zh-CN" altLang="en-US" dirty="0"/>
              <a:t> </a:t>
            </a:r>
            <a:r>
              <a:rPr lang="en-US" altLang="zh-CN" dirty="0"/>
              <a:t>correlated</a:t>
            </a:r>
            <a:r>
              <a:rPr lang="zh-CN" altLang="en-US" dirty="0"/>
              <a:t> </a:t>
            </a:r>
            <a:r>
              <a:rPr lang="en-US" altLang="zh-CN" dirty="0"/>
              <a:t>with</a:t>
            </a:r>
            <a:r>
              <a:rPr lang="zh-CN" altLang="en-US" dirty="0"/>
              <a:t> </a:t>
            </a:r>
            <a:r>
              <a:rPr lang="en-US" altLang="zh-CN" dirty="0"/>
              <a:t>income.</a:t>
            </a:r>
            <a:endParaRPr lang="en-US" dirty="0"/>
          </a:p>
        </p:txBody>
      </p:sp>
    </p:spTree>
    <p:extLst>
      <p:ext uri="{BB962C8B-B14F-4D97-AF65-F5344CB8AC3E}">
        <p14:creationId xmlns:p14="http://schemas.microsoft.com/office/powerpoint/2010/main" val="5081964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Accuracy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100</a:t>
            </a:fld>
            <a:endParaRPr lang="en-US"/>
          </a:p>
        </p:txBody>
      </p:sp>
      <p:pic>
        <p:nvPicPr>
          <p:cNvPr id="7" name="图片 6"/>
          <p:cNvPicPr>
            <a:picLocks noChangeAspect="1"/>
          </p:cNvPicPr>
          <p:nvPr/>
        </p:nvPicPr>
        <p:blipFill>
          <a:blip r:embed="rId3"/>
          <a:stretch>
            <a:fillRect/>
          </a:stretch>
        </p:blipFill>
        <p:spPr>
          <a:xfrm>
            <a:off x="2988372" y="1945936"/>
            <a:ext cx="5837583" cy="2705021"/>
          </a:xfrm>
          <a:prstGeom prst="rect">
            <a:avLst/>
          </a:prstGeom>
        </p:spPr>
      </p:pic>
      <p:sp>
        <p:nvSpPr>
          <p:cNvPr id="9" name="文本框 8"/>
          <p:cNvSpPr txBox="1"/>
          <p:nvPr/>
        </p:nvSpPr>
        <p:spPr>
          <a:xfrm>
            <a:off x="4096600" y="1524799"/>
            <a:ext cx="3621127"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Results of ATT estimation</a:t>
            </a:r>
            <a:endParaRPr lang="zh-CN" altLang="en-US" sz="2400" dirty="0">
              <a:latin typeface="Times New Roman" panose="02020603050405020304" pitchFamily="18" charset="0"/>
              <a:cs typeface="Times New Roman" panose="02020603050405020304" pitchFamily="18" charset="0"/>
            </a:endParaRPr>
          </a:p>
        </p:txBody>
      </p:sp>
      <p:sp>
        <p:nvSpPr>
          <p:cNvPr id="11" name="矩形 10"/>
          <p:cNvSpPr/>
          <p:nvPr/>
        </p:nvSpPr>
        <p:spPr>
          <a:xfrm>
            <a:off x="4442860" y="4228218"/>
            <a:ext cx="4303581" cy="3305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1981207" y="5072091"/>
            <a:ext cx="8256105" cy="540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Our DCB estimator is more </a:t>
            </a:r>
            <a:r>
              <a:rPr lang="en-US" altLang="zh-CN" sz="2800" b="1" dirty="0">
                <a:solidFill>
                  <a:srgbClr val="FF0000"/>
                </a:solidFill>
                <a:latin typeface="Times New Roman" panose="02020603050405020304" pitchFamily="18" charset="0"/>
                <a:cs typeface="Times New Roman" panose="02020603050405020304" pitchFamily="18" charset="0"/>
              </a:rPr>
              <a:t>accurate </a:t>
            </a:r>
            <a:r>
              <a:rPr lang="en-US" altLang="zh-CN" sz="2800" dirty="0">
                <a:solidFill>
                  <a:schemeClr val="tx1"/>
                </a:solidFill>
                <a:latin typeface="Times New Roman" panose="02020603050405020304" pitchFamily="18" charset="0"/>
                <a:cs typeface="Times New Roman" panose="02020603050405020304" pitchFamily="18" charset="0"/>
              </a:rPr>
              <a:t>than the baselines.</a:t>
            </a:r>
          </a:p>
        </p:txBody>
      </p:sp>
      <p:sp>
        <p:nvSpPr>
          <p:cNvPr id="3" name="椭圆 2"/>
          <p:cNvSpPr/>
          <p:nvPr/>
        </p:nvSpPr>
        <p:spPr>
          <a:xfrm>
            <a:off x="5300877" y="4228223"/>
            <a:ext cx="1152939" cy="422735"/>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41102" y="4227520"/>
            <a:ext cx="1152939" cy="422735"/>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981207" y="5724945"/>
            <a:ext cx="8256105" cy="98613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Our DCB estimator achieve a </a:t>
            </a:r>
            <a:r>
              <a:rPr lang="en-US" altLang="zh-CN" sz="2800" dirty="0">
                <a:solidFill>
                  <a:srgbClr val="0000FF"/>
                </a:solidFill>
                <a:latin typeface="Times New Roman" panose="02020603050405020304" pitchFamily="18" charset="0"/>
                <a:cs typeface="Times New Roman" panose="02020603050405020304" pitchFamily="18" charset="0"/>
              </a:rPr>
              <a:t>better</a:t>
            </a:r>
            <a:r>
              <a:rPr lang="en-US" altLang="zh-CN" sz="2800" dirty="0">
                <a:solidFill>
                  <a:schemeClr val="tx1"/>
                </a:solidFill>
                <a:latin typeface="Times New Roman" panose="02020603050405020304" pitchFamily="18" charset="0"/>
                <a:cs typeface="Times New Roman" panose="02020603050405020304" pitchFamily="18" charset="0"/>
              </a:rPr>
              <a:t> confounder balancing under V-INTERACTION setting.</a:t>
            </a:r>
          </a:p>
        </p:txBody>
      </p:sp>
    </p:spTree>
    <p:extLst>
      <p:ext uri="{BB962C8B-B14F-4D97-AF65-F5344CB8AC3E}">
        <p14:creationId xmlns:p14="http://schemas.microsoft.com/office/powerpoint/2010/main" val="383720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Accuracy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101</a:t>
            </a:fld>
            <a:endParaRPr lang="en-US"/>
          </a:p>
        </p:txBody>
      </p:sp>
      <p:pic>
        <p:nvPicPr>
          <p:cNvPr id="10" name="图片 9"/>
          <p:cNvPicPr>
            <a:picLocks noChangeAspect="1"/>
          </p:cNvPicPr>
          <p:nvPr/>
        </p:nvPicPr>
        <p:blipFill>
          <a:blip r:embed="rId3"/>
          <a:stretch>
            <a:fillRect/>
          </a:stretch>
        </p:blipFill>
        <p:spPr>
          <a:xfrm>
            <a:off x="4015866" y="1985672"/>
            <a:ext cx="4577725" cy="3544893"/>
          </a:xfrm>
          <a:prstGeom prst="rect">
            <a:avLst/>
          </a:prstGeom>
        </p:spPr>
      </p:pic>
      <p:sp>
        <p:nvSpPr>
          <p:cNvPr id="13" name="文本框 12"/>
          <p:cNvSpPr txBox="1"/>
          <p:nvPr/>
        </p:nvSpPr>
        <p:spPr>
          <a:xfrm>
            <a:off x="3896147" y="1524007"/>
            <a:ext cx="4817167"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Confounder weights ranking</a:t>
            </a:r>
            <a:endParaRPr lang="zh-CN" altLang="en-US" sz="2400" dirty="0">
              <a:latin typeface="Times New Roman" panose="02020603050405020304" pitchFamily="18" charset="0"/>
              <a:cs typeface="Times New Roman" panose="02020603050405020304" pitchFamily="18" charset="0"/>
            </a:endParaRPr>
          </a:p>
        </p:txBody>
      </p:sp>
      <p:sp>
        <p:nvSpPr>
          <p:cNvPr id="14" name="矩形 13"/>
          <p:cNvSpPr/>
          <p:nvPr/>
        </p:nvSpPr>
        <p:spPr>
          <a:xfrm>
            <a:off x="1247776" y="5919631"/>
            <a:ext cx="9696451" cy="7286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Confounders </a:t>
            </a:r>
            <a:r>
              <a:rPr lang="en-US" altLang="zh-CN" sz="2400" b="1" i="1" dirty="0">
                <a:solidFill>
                  <a:srgbClr val="FF0000"/>
                </a:solidFill>
                <a:latin typeface="Times New Roman" panose="02020603050405020304" pitchFamily="18" charset="0"/>
                <a:cs typeface="Times New Roman" panose="02020603050405020304" pitchFamily="18" charset="0"/>
              </a:rPr>
              <a:t>Earnings</a:t>
            </a:r>
            <a:r>
              <a:rPr lang="en-US" altLang="zh-CN" sz="2400" dirty="0">
                <a:solidFill>
                  <a:schemeClr val="tx1"/>
                </a:solidFill>
                <a:latin typeface="Times New Roman" panose="02020603050405020304" pitchFamily="18" charset="0"/>
                <a:cs typeface="Times New Roman" panose="02020603050405020304" pitchFamily="18" charset="0"/>
              </a:rPr>
              <a:t> and </a:t>
            </a:r>
            <a:r>
              <a:rPr lang="en-US" altLang="zh-CN" sz="2400" b="1" i="1" dirty="0">
                <a:solidFill>
                  <a:srgbClr val="FF0000"/>
                </a:solidFill>
                <a:latin typeface="Times New Roman" panose="02020603050405020304" pitchFamily="18" charset="0"/>
                <a:cs typeface="Times New Roman" panose="02020603050405020304" pitchFamily="18" charset="0"/>
              </a:rPr>
              <a:t>Education</a:t>
            </a:r>
            <a:r>
              <a:rPr lang="en-US" altLang="zh-CN" sz="2400" dirty="0">
                <a:solidFill>
                  <a:schemeClr val="tx1"/>
                </a:solidFill>
                <a:latin typeface="Times New Roman" panose="02020603050405020304" pitchFamily="18" charset="0"/>
                <a:cs typeface="Times New Roman" panose="02020603050405020304" pitchFamily="18" charset="0"/>
              </a:rPr>
              <a:t> status highly affect treatment</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effect, </a:t>
            </a:r>
          </a:p>
          <a:p>
            <a:pPr algn="ctr"/>
            <a:r>
              <a:rPr lang="en-US" altLang="zh-CN" sz="2400" dirty="0">
                <a:solidFill>
                  <a:schemeClr val="tx1"/>
                </a:solidFill>
                <a:latin typeface="Times New Roman" panose="02020603050405020304" pitchFamily="18" charset="0"/>
                <a:cs typeface="Times New Roman" panose="02020603050405020304" pitchFamily="18" charset="0"/>
              </a:rPr>
              <a:t>but confounders </a:t>
            </a:r>
            <a:r>
              <a:rPr lang="en-US" altLang="zh-CN" sz="2400" b="1" i="1" dirty="0">
                <a:solidFill>
                  <a:srgbClr val="0000FF"/>
                </a:solidFill>
                <a:latin typeface="Times New Roman" panose="02020603050405020304" pitchFamily="18" charset="0"/>
                <a:cs typeface="Times New Roman" panose="02020603050405020304" pitchFamily="18" charset="0"/>
              </a:rPr>
              <a:t>Black</a:t>
            </a:r>
            <a:r>
              <a:rPr lang="en-US" altLang="zh-CN" sz="2400" dirty="0">
                <a:solidFill>
                  <a:schemeClr val="tx1"/>
                </a:solidFill>
                <a:latin typeface="Times New Roman" panose="02020603050405020304" pitchFamily="18" charset="0"/>
                <a:cs typeface="Times New Roman" panose="02020603050405020304" pitchFamily="18" charset="0"/>
              </a:rPr>
              <a:t> and </a:t>
            </a:r>
            <a:r>
              <a:rPr lang="en-US" altLang="zh-CN" sz="2400" b="1" i="1" dirty="0">
                <a:solidFill>
                  <a:srgbClr val="0000FF"/>
                </a:solidFill>
                <a:latin typeface="Times New Roman" panose="02020603050405020304" pitchFamily="18" charset="0"/>
                <a:cs typeface="Times New Roman" panose="02020603050405020304" pitchFamily="18" charset="0"/>
              </a:rPr>
              <a:t>Hispanic</a:t>
            </a:r>
            <a:r>
              <a:rPr lang="en-US" altLang="zh-CN" sz="2400" dirty="0">
                <a:solidFill>
                  <a:schemeClr val="tx1"/>
                </a:solidFill>
                <a:latin typeface="Times New Roman" panose="02020603050405020304" pitchFamily="18" charset="0"/>
                <a:cs typeface="Times New Roman" panose="02020603050405020304" pitchFamily="18" charset="0"/>
              </a:rPr>
              <a:t> have few effects.</a:t>
            </a:r>
          </a:p>
        </p:txBody>
      </p:sp>
      <p:sp>
        <p:nvSpPr>
          <p:cNvPr id="3" name="矩形 2"/>
          <p:cNvSpPr/>
          <p:nvPr/>
        </p:nvSpPr>
        <p:spPr>
          <a:xfrm>
            <a:off x="4068427" y="2438406"/>
            <a:ext cx="4472159" cy="6228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068427" y="3361632"/>
            <a:ext cx="4472159" cy="295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68427" y="4841520"/>
            <a:ext cx="4472159" cy="62285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47071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Predictive Power</a:t>
            </a:r>
            <a:endParaRPr lang="zh-CN" altLang="en-US" dirty="0"/>
          </a:p>
        </p:txBody>
      </p:sp>
      <p:sp>
        <p:nvSpPr>
          <p:cNvPr id="3" name="内容占位符 2"/>
          <p:cNvSpPr>
            <a:spLocks noGrp="1"/>
          </p:cNvSpPr>
          <p:nvPr>
            <p:ph idx="1"/>
          </p:nvPr>
        </p:nvSpPr>
        <p:spPr>
          <a:xfrm>
            <a:off x="1981207" y="1600205"/>
            <a:ext cx="8598665" cy="5119915"/>
          </a:xfrm>
        </p:spPr>
        <p:txBody>
          <a:bodyPr>
            <a:normAutofit lnSpcReduction="10000"/>
          </a:bodyPr>
          <a:lstStyle/>
          <a:p>
            <a:r>
              <a:rPr lang="en-US" altLang="zh-CN" sz="3200" dirty="0">
                <a:latin typeface="Times New Roman" panose="02020603050405020304" pitchFamily="18" charset="0"/>
                <a:cs typeface="Times New Roman" panose="02020603050405020304" pitchFamily="18" charset="0"/>
              </a:rPr>
              <a:t>Dataset Description:</a:t>
            </a:r>
          </a:p>
          <a:p>
            <a:pPr lvl="1"/>
            <a:r>
              <a:rPr lang="en-US" altLang="zh-CN" sz="2800" dirty="0">
                <a:latin typeface="Times New Roman" panose="02020603050405020304" pitchFamily="18" charset="0"/>
                <a:cs typeface="Times New Roman" panose="02020603050405020304" pitchFamily="18" charset="0"/>
              </a:rPr>
              <a:t>Online advertising campaign (LONGCHAMP)</a:t>
            </a:r>
          </a:p>
          <a:p>
            <a:pPr lvl="1"/>
            <a:r>
              <a:rPr lang="en-US" altLang="zh-CN" sz="2800" dirty="0">
                <a:latin typeface="Times New Roman" panose="02020603050405020304" pitchFamily="18" charset="0"/>
                <a:cs typeface="Times New Roman" panose="02020603050405020304" pitchFamily="18" charset="0"/>
              </a:rPr>
              <a:t>Users Feedback: 14,891 LIKE; 93,108 DISLIKE</a:t>
            </a:r>
          </a:p>
          <a:p>
            <a:pPr lvl="1"/>
            <a:r>
              <a:rPr lang="en-US" altLang="zh-CN" sz="2800" dirty="0">
                <a:latin typeface="Times New Roman" panose="02020603050405020304" pitchFamily="18" charset="0"/>
                <a:cs typeface="Times New Roman" panose="02020603050405020304" pitchFamily="18" charset="0"/>
              </a:rPr>
              <a:t>56 Features for each user</a:t>
            </a:r>
          </a:p>
          <a:p>
            <a:pPr lvl="2"/>
            <a:r>
              <a:rPr lang="en-US" altLang="zh-CN" sz="2400" dirty="0">
                <a:latin typeface="Times New Roman" panose="02020603050405020304" pitchFamily="18" charset="0"/>
                <a:cs typeface="Times New Roman" panose="02020603050405020304" pitchFamily="18" charset="0"/>
              </a:rPr>
              <a:t>Age, gender, #friends, device, user setting on </a:t>
            </a:r>
            <a:r>
              <a:rPr lang="en-US" altLang="zh-CN" sz="2400" dirty="0" err="1">
                <a:latin typeface="Times New Roman" panose="02020603050405020304" pitchFamily="18" charset="0"/>
                <a:cs typeface="Times New Roman" panose="02020603050405020304" pitchFamily="18" charset="0"/>
              </a:rPr>
              <a:t>WeCha</a:t>
            </a:r>
            <a:r>
              <a:rPr lang="en-US" altLang="zh-CN" sz="2400" dirty="0" err="1"/>
              <a:t>t</a:t>
            </a:r>
            <a:endParaRPr lang="en-US" altLang="zh-CN" sz="2400" dirty="0"/>
          </a:p>
          <a:p>
            <a:pPr lvl="2"/>
            <a:endParaRPr lang="en-US" altLang="zh-CN" sz="2600" dirty="0"/>
          </a:p>
          <a:p>
            <a:r>
              <a:rPr lang="en-US" altLang="zh-CN" sz="3200" dirty="0">
                <a:latin typeface="Times New Roman" panose="02020603050405020304" pitchFamily="18" charset="0"/>
                <a:cs typeface="Times New Roman" panose="02020603050405020304" pitchFamily="18" charset="0"/>
              </a:rPr>
              <a:t>Experimental Setting:</a:t>
            </a:r>
          </a:p>
          <a:p>
            <a:pPr lvl="1"/>
            <a:r>
              <a:rPr lang="en-US" altLang="zh-CN" sz="2800" dirty="0">
                <a:latin typeface="Times New Roman" panose="02020603050405020304" pitchFamily="18" charset="0"/>
                <a:cs typeface="Times New Roman" panose="02020603050405020304" pitchFamily="18" charset="0"/>
              </a:rPr>
              <a:t>Outcome Y: users feedback</a:t>
            </a:r>
          </a:p>
          <a:p>
            <a:pPr lvl="1"/>
            <a:r>
              <a:rPr lang="en-US" altLang="zh-CN" sz="2800" dirty="0">
                <a:latin typeface="Times New Roman" panose="02020603050405020304" pitchFamily="18" charset="0"/>
                <a:cs typeface="Times New Roman" panose="02020603050405020304" pitchFamily="18" charset="0"/>
              </a:rPr>
              <a:t>Treatment T: one feature</a:t>
            </a:r>
          </a:p>
          <a:p>
            <a:pPr lvl="1"/>
            <a:r>
              <a:rPr lang="en-US" altLang="zh-CN" sz="2800" dirty="0">
                <a:latin typeface="Times New Roman" panose="02020603050405020304" pitchFamily="18" charset="0"/>
                <a:cs typeface="Times New Roman" panose="02020603050405020304" pitchFamily="18" charset="0"/>
              </a:rPr>
              <a:t>Observed Variables X: other features</a:t>
            </a:r>
          </a:p>
          <a:p>
            <a:pPr lvl="1"/>
            <a:endParaRPr lang="en-US" altLang="zh-CN"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102</a:t>
            </a:fld>
            <a:endParaRPr lang="en-US"/>
          </a:p>
        </p:txBody>
      </p:sp>
      <p:pic>
        <p:nvPicPr>
          <p:cNvPr id="5" name="图片 4"/>
          <p:cNvPicPr>
            <a:picLocks noChangeAspect="1"/>
          </p:cNvPicPr>
          <p:nvPr/>
        </p:nvPicPr>
        <p:blipFill>
          <a:blip r:embed="rId3"/>
          <a:stretch>
            <a:fillRect/>
          </a:stretch>
        </p:blipFill>
        <p:spPr>
          <a:xfrm>
            <a:off x="10332908" y="687696"/>
            <a:ext cx="1249495" cy="1255431"/>
          </a:xfrm>
          <a:prstGeom prst="rect">
            <a:avLst/>
          </a:prstGeom>
        </p:spPr>
      </p:pic>
      <p:sp>
        <p:nvSpPr>
          <p:cNvPr id="6" name="矩形 5"/>
          <p:cNvSpPr/>
          <p:nvPr/>
        </p:nvSpPr>
        <p:spPr>
          <a:xfrm>
            <a:off x="9122316" y="1296796"/>
            <a:ext cx="1210588" cy="646331"/>
          </a:xfrm>
          <a:prstGeom prst="rect">
            <a:avLst/>
          </a:prstGeom>
          <a:noFill/>
        </p:spPr>
        <p:txBody>
          <a:bodyPr wrap="none" lIns="91440" tIns="45720" rIns="91440" bIns="45720">
            <a:spAutoFit/>
          </a:bodyPr>
          <a:lstStyle/>
          <a:p>
            <a:pPr algn="ctr"/>
            <a:r>
              <a:rPr lang="en-US" altLang="zh-CN" sz="3600" b="1" dirty="0">
                <a:ln w="0"/>
                <a:solidFill>
                  <a:srgbClr val="00B050"/>
                </a:solidFill>
                <a:effectLst>
                  <a:outerShdw blurRad="38100" dist="19050" dir="2700000" algn="tl" rotWithShape="0">
                    <a:schemeClr val="dk1">
                      <a:alpha val="40000"/>
                    </a:schemeClr>
                  </a:outerShdw>
                </a:effectLst>
              </a:rPr>
              <a:t>2015</a:t>
            </a:r>
            <a:endParaRPr lang="zh-CN" altLang="en-US" sz="3600" b="1" dirty="0">
              <a:ln w="0"/>
              <a:solidFill>
                <a:srgbClr val="00B050"/>
              </a:solidFill>
              <a:effectLst>
                <a:outerShdw blurRad="38100" dist="19050" dir="2700000" algn="tl" rotWithShape="0">
                  <a:schemeClr val="dk1">
                    <a:alpha val="40000"/>
                  </a:schemeClr>
                </a:outerShdw>
              </a:effectLst>
            </a:endParaRPr>
          </a:p>
        </p:txBody>
      </p:sp>
      <p:sp>
        <p:nvSpPr>
          <p:cNvPr id="7" name="右箭头 6"/>
          <p:cNvSpPr/>
          <p:nvPr/>
        </p:nvSpPr>
        <p:spPr>
          <a:xfrm rot="10800000">
            <a:off x="7053943" y="5021949"/>
            <a:ext cx="711200"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933417" y="4715308"/>
            <a:ext cx="2646453"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Y = 1, if LIKE</a:t>
            </a:r>
          </a:p>
          <a:p>
            <a:r>
              <a:rPr lang="en-US" altLang="zh-CN" sz="2400" dirty="0">
                <a:latin typeface="Times New Roman" panose="02020603050405020304" pitchFamily="18" charset="0"/>
                <a:cs typeface="Times New Roman" panose="02020603050405020304" pitchFamily="18" charset="0"/>
              </a:rPr>
              <a:t>Y = 0, if DISLIKE</a:t>
            </a:r>
          </a:p>
        </p:txBody>
      </p:sp>
      <p:sp>
        <p:nvSpPr>
          <p:cNvPr id="9" name="矩形 8"/>
          <p:cNvSpPr/>
          <p:nvPr/>
        </p:nvSpPr>
        <p:spPr>
          <a:xfrm>
            <a:off x="1247776" y="5919631"/>
            <a:ext cx="9696451" cy="72865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Select the top k features with high causal effect for prediction</a:t>
            </a:r>
          </a:p>
        </p:txBody>
      </p:sp>
    </p:spTree>
    <p:extLst>
      <p:ext uri="{BB962C8B-B14F-4D97-AF65-F5344CB8AC3E}">
        <p14:creationId xmlns:p14="http://schemas.microsoft.com/office/powerpoint/2010/main" val="263953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Predictive Power</a:t>
            </a:r>
            <a:endParaRPr lang="zh-CN" altLang="en-US" dirty="0"/>
          </a:p>
        </p:txBody>
      </p:sp>
      <p:sp>
        <p:nvSpPr>
          <p:cNvPr id="3" name="内容占位符 2"/>
          <p:cNvSpPr>
            <a:spLocks noGrp="1"/>
          </p:cNvSpPr>
          <p:nvPr>
            <p:ph idx="1"/>
          </p:nvPr>
        </p:nvSpPr>
        <p:spPr>
          <a:xfrm>
            <a:off x="6631496" y="1786599"/>
            <a:ext cx="4969565" cy="2578708"/>
          </a:xfrm>
        </p:spPr>
        <p:txBody>
          <a:bodyPr>
            <a:noAutofit/>
          </a:bodyPr>
          <a:lstStyle/>
          <a:p>
            <a:r>
              <a:rPr lang="en-US" altLang="zh-CN" sz="2800" dirty="0">
                <a:latin typeface="Times New Roman" panose="02020603050405020304" pitchFamily="18" charset="0"/>
                <a:cs typeface="Times New Roman" panose="02020603050405020304" pitchFamily="18" charset="0"/>
              </a:rPr>
              <a:t>Two correlation-based feature selection baselines:</a:t>
            </a:r>
          </a:p>
          <a:p>
            <a:pPr lvl="1"/>
            <a:r>
              <a:rPr lang="en-US" altLang="zh-CN" sz="2400" b="1" i="1" dirty="0" err="1">
                <a:solidFill>
                  <a:srgbClr val="00B050"/>
                </a:solidFill>
                <a:latin typeface="Times New Roman" panose="02020603050405020304" pitchFamily="18" charset="0"/>
                <a:cs typeface="Times New Roman" panose="02020603050405020304" pitchFamily="18" charset="0"/>
              </a:rPr>
              <a:t>MRel</a:t>
            </a:r>
            <a:r>
              <a:rPr lang="en-US" altLang="zh-CN" sz="2400" b="1" i="1" dirty="0">
                <a:latin typeface="Times New Roman" panose="02020603050405020304" pitchFamily="18" charset="0"/>
                <a:cs typeface="Times New Roman" panose="02020603050405020304" pitchFamily="18" charset="0"/>
              </a:rPr>
              <a:t> [6]: </a:t>
            </a:r>
            <a:r>
              <a:rPr lang="en-US" altLang="zh-CN" sz="2400" dirty="0">
                <a:latin typeface="Times New Roman" panose="02020603050405020304" pitchFamily="18" charset="0"/>
                <a:cs typeface="Times New Roman" panose="02020603050405020304" pitchFamily="18" charset="0"/>
              </a:rPr>
              <a:t>maximum relevance</a:t>
            </a:r>
          </a:p>
          <a:p>
            <a:pPr lvl="1"/>
            <a:r>
              <a:rPr lang="en-US" altLang="zh-CN" sz="2400" b="1" i="1" dirty="0" err="1">
                <a:solidFill>
                  <a:srgbClr val="FFC000"/>
                </a:solidFill>
                <a:latin typeface="Times New Roman" panose="02020603050405020304" pitchFamily="18" charset="0"/>
                <a:cs typeface="Times New Roman" panose="02020603050405020304" pitchFamily="18" charset="0"/>
              </a:rPr>
              <a:t>mRMR</a:t>
            </a:r>
            <a:r>
              <a:rPr lang="en-US" altLang="zh-CN" sz="2400" b="1" i="1" dirty="0">
                <a:latin typeface="Times New Roman" panose="02020603050405020304" pitchFamily="18" charset="0"/>
                <a:cs typeface="Times New Roman" panose="02020603050405020304" pitchFamily="18" charset="0"/>
              </a:rPr>
              <a:t> [7]: </a:t>
            </a:r>
            <a:r>
              <a:rPr lang="en-US" altLang="zh-CN" sz="2400" dirty="0">
                <a:latin typeface="Times New Roman" panose="02020603050405020304" pitchFamily="18" charset="0"/>
                <a:cs typeface="Times New Roman" panose="02020603050405020304" pitchFamily="18" charset="0"/>
              </a:rPr>
              <a:t>Maximum relevance and minimum redundancy.</a:t>
            </a: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103</a:t>
            </a:fld>
            <a:endParaRPr lang="en-US"/>
          </a:p>
        </p:txBody>
      </p:sp>
      <p:pic>
        <p:nvPicPr>
          <p:cNvPr id="5" name="图片 4"/>
          <p:cNvPicPr>
            <a:picLocks noChangeAspect="1"/>
          </p:cNvPicPr>
          <p:nvPr/>
        </p:nvPicPr>
        <p:blipFill>
          <a:blip r:embed="rId3"/>
          <a:stretch>
            <a:fillRect/>
          </a:stretch>
        </p:blipFill>
        <p:spPr>
          <a:xfrm>
            <a:off x="1695996" y="1524007"/>
            <a:ext cx="4916847" cy="3800817"/>
          </a:xfrm>
          <a:prstGeom prst="rect">
            <a:avLst/>
          </a:prstGeom>
        </p:spPr>
      </p:pic>
      <p:sp>
        <p:nvSpPr>
          <p:cNvPr id="6" name="矩形 5"/>
          <p:cNvSpPr/>
          <p:nvPr/>
        </p:nvSpPr>
        <p:spPr>
          <a:xfrm>
            <a:off x="721568" y="5541835"/>
            <a:ext cx="10879493" cy="11417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882" indent="-342882">
              <a:buFont typeface="Wingdings" panose="05000000000000000000" pitchFamily="2" charset="2"/>
              <a:buChar char="Ø"/>
            </a:pPr>
            <a:r>
              <a:rPr lang="en-US" altLang="zh-CN" sz="3200" dirty="0">
                <a:solidFill>
                  <a:schemeClr val="tx1"/>
                </a:solidFill>
                <a:latin typeface="Times New Roman" panose="02020603050405020304" pitchFamily="18" charset="0"/>
                <a:cs typeface="Times New Roman" panose="02020603050405020304" pitchFamily="18" charset="0"/>
              </a:rPr>
              <a:t>Our DCB estimator achieves the best prediction accuracy.</a:t>
            </a:r>
          </a:p>
          <a:p>
            <a:pPr marL="342882" indent="-342882">
              <a:buFont typeface="Wingdings" panose="05000000000000000000" pitchFamily="2" charset="2"/>
              <a:buChar char="Ø"/>
            </a:pPr>
            <a:r>
              <a:rPr lang="en-US" altLang="zh-CN" sz="3200" dirty="0">
                <a:solidFill>
                  <a:schemeClr val="tx1"/>
                </a:solidFill>
                <a:latin typeface="Times New Roman" panose="02020603050405020304" pitchFamily="18" charset="0"/>
                <a:cs typeface="Times New Roman" panose="02020603050405020304" pitchFamily="18" charset="0"/>
              </a:rPr>
              <a:t>Correlation based methods perform worse than causal methods.</a:t>
            </a:r>
          </a:p>
        </p:txBody>
      </p:sp>
    </p:spTree>
    <p:extLst>
      <p:ext uri="{BB962C8B-B14F-4D97-AF65-F5344CB8AC3E}">
        <p14:creationId xmlns:p14="http://schemas.microsoft.com/office/powerpoint/2010/main" val="45048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Directly Confounder Balancing</a:t>
            </a:r>
            <a:endParaRPr lang="zh-CN" altLang="en-US" dirty="0"/>
          </a:p>
        </p:txBody>
      </p:sp>
      <p:sp>
        <p:nvSpPr>
          <p:cNvPr id="3" name="内容占位符 2"/>
          <p:cNvSpPr>
            <a:spLocks noGrp="1"/>
          </p:cNvSpPr>
          <p:nvPr>
            <p:ph idx="1"/>
          </p:nvPr>
        </p:nvSpPr>
        <p:spPr>
          <a:xfrm>
            <a:off x="609600" y="1600200"/>
            <a:ext cx="10972800" cy="5098774"/>
          </a:xfrm>
        </p:spPr>
        <p:txBody>
          <a:bodyPr>
            <a:normAutofit/>
          </a:bodyPr>
          <a:lstStyle/>
          <a:p>
            <a:pPr lvl="1"/>
            <a:r>
              <a:rPr lang="en-US" altLang="zh-CN" sz="2800" b="1" dirty="0"/>
              <a:t>Motivation: </a:t>
            </a:r>
            <a:r>
              <a:rPr lang="en-US" altLang="zh-CN" sz="2800" dirty="0"/>
              <a:t>Moments can uniquely determine distribution</a:t>
            </a:r>
          </a:p>
          <a:p>
            <a:pPr lvl="1"/>
            <a:r>
              <a:rPr lang="en-US" altLang="zh-CN" sz="2800" dirty="0"/>
              <a:t>Entropy Balancing</a:t>
            </a:r>
          </a:p>
          <a:p>
            <a:pPr lvl="2"/>
            <a:r>
              <a:rPr lang="en-US" altLang="zh-CN" sz="2600" dirty="0"/>
              <a:t>Confounder balancing with maximizing entropy of sample weights</a:t>
            </a:r>
          </a:p>
          <a:p>
            <a:pPr lvl="1"/>
            <a:r>
              <a:rPr lang="en-US" altLang="zh-CN" sz="2800" dirty="0"/>
              <a:t>Approximate Residual Balancing</a:t>
            </a:r>
          </a:p>
          <a:p>
            <a:pPr lvl="2"/>
            <a:r>
              <a:rPr lang="en-US" altLang="zh-CN" sz="2600" dirty="0"/>
              <a:t>Combine confounder balancing and regression for doubly robust</a:t>
            </a:r>
          </a:p>
          <a:p>
            <a:pPr lvl="1"/>
            <a:r>
              <a:rPr lang="en-US" altLang="zh-CN" sz="2800" dirty="0">
                <a:solidFill>
                  <a:srgbClr val="FF0000"/>
                </a:solidFill>
              </a:rPr>
              <a:t>Treat all variables as confounders, and balance them equally</a:t>
            </a:r>
          </a:p>
          <a:p>
            <a:pPr lvl="1"/>
            <a:r>
              <a:rPr lang="en-US" altLang="zh-CN" sz="2800" dirty="0">
                <a:solidFill>
                  <a:srgbClr val="FF0000"/>
                </a:solidFill>
              </a:rPr>
              <a:t>But different confounders make different bias</a:t>
            </a:r>
          </a:p>
          <a:p>
            <a:pPr lvl="1"/>
            <a:r>
              <a:rPr lang="en-US" altLang="zh-CN" sz="2800" b="1" dirty="0">
                <a:solidFill>
                  <a:srgbClr val="00B0F0"/>
                </a:solidFill>
              </a:rPr>
              <a:t>Differentiated Confounder Balancing (DCB)</a:t>
            </a:r>
          </a:p>
          <a:p>
            <a:pPr lvl="2"/>
            <a:r>
              <a:rPr lang="en-US" altLang="zh-CN" sz="2600" dirty="0">
                <a:solidFill>
                  <a:srgbClr val="00B0F0"/>
                </a:solidFill>
              </a:rPr>
              <a:t>Theoretical proof on the necessary of differentiation on confounders</a:t>
            </a:r>
          </a:p>
          <a:p>
            <a:pPr lvl="2"/>
            <a:r>
              <a:rPr lang="en-US" altLang="zh-CN" sz="2600" dirty="0">
                <a:solidFill>
                  <a:srgbClr val="00B0F0"/>
                </a:solidFill>
              </a:rPr>
              <a:t>Improving the accuracy and robust on treatment effect estimation</a:t>
            </a:r>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104</a:t>
            </a:fld>
            <a:endParaRPr lang="en-US"/>
          </a:p>
        </p:txBody>
      </p:sp>
    </p:spTree>
    <p:extLst>
      <p:ext uri="{BB962C8B-B14F-4D97-AF65-F5344CB8AC3E}">
        <p14:creationId xmlns:p14="http://schemas.microsoft.com/office/powerpoint/2010/main" val="10496332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solidFill>
                  <a:srgbClr val="00B050"/>
                </a:solidFill>
              </a:rPr>
              <a:t>Data-Driven Variable Decomposition (D</a:t>
            </a:r>
            <a:r>
              <a:rPr lang="en-US" altLang="zh-CN" sz="2400" baseline="30000" dirty="0">
                <a:solidFill>
                  <a:srgbClr val="00B050"/>
                </a:solidFill>
              </a:rPr>
              <a:t>2</a:t>
            </a:r>
            <a:r>
              <a:rPr lang="en-US" altLang="zh-CN" sz="2400" dirty="0">
                <a:solidFill>
                  <a:srgbClr val="00B050"/>
                </a:solidFill>
              </a:rPr>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solidFill>
                  <a:srgbClr val="00B0F0"/>
                </a:solidFill>
              </a:rPr>
              <a:t>Differentiated Confounder Balancing (DCB)</a:t>
            </a:r>
          </a:p>
          <a:p>
            <a:pPr lvl="1"/>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105</a:t>
            </a:fld>
            <a:endParaRPr lang="en-US"/>
          </a:p>
        </p:txBody>
      </p:sp>
      <p:sp>
        <p:nvSpPr>
          <p:cNvPr id="7" name="矩形 6"/>
          <p:cNvSpPr/>
          <p:nvPr/>
        </p:nvSpPr>
        <p:spPr>
          <a:xfrm>
            <a:off x="7557488" y="3799948"/>
            <a:ext cx="3842536"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0B050"/>
                </a:solidFill>
              </a:rPr>
              <a:t>Not</a:t>
            </a:r>
            <a:r>
              <a:rPr lang="en-US" altLang="zh-CN" sz="2400" dirty="0"/>
              <a:t> </a:t>
            </a:r>
            <a:r>
              <a:rPr lang="en-US" altLang="zh-CN" sz="2400" dirty="0">
                <a:solidFill>
                  <a:srgbClr val="00B050"/>
                </a:solidFill>
              </a:rPr>
              <a:t>all observed variables are confounders</a:t>
            </a:r>
            <a:endParaRPr lang="zh-CN" altLang="en-US" sz="2400" dirty="0">
              <a:solidFill>
                <a:srgbClr val="00B050"/>
              </a:solidFill>
            </a:endParaRPr>
          </a:p>
        </p:txBody>
      </p:sp>
      <p:sp>
        <p:nvSpPr>
          <p:cNvPr id="8" name="矩形 7"/>
          <p:cNvSpPr/>
          <p:nvPr/>
        </p:nvSpPr>
        <p:spPr>
          <a:xfrm>
            <a:off x="7557488" y="5781034"/>
            <a:ext cx="3842536"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0B0F0"/>
                </a:solidFill>
              </a:rPr>
              <a:t>Different confounders make different bias</a:t>
            </a:r>
            <a:endParaRPr lang="zh-CN" altLang="en-US" sz="2400" dirty="0">
              <a:solidFill>
                <a:srgbClr val="00B0F0"/>
              </a:solidFill>
            </a:endParaRPr>
          </a:p>
        </p:txBody>
      </p:sp>
      <p:sp>
        <p:nvSpPr>
          <p:cNvPr id="9" name="Right Brace 8">
            <a:extLst>
              <a:ext uri="{FF2B5EF4-FFF2-40B4-BE49-F238E27FC236}">
                <a16:creationId xmlns:a16="http://schemas.microsoft.com/office/drawing/2014/main" id="{8649F24D-B63A-8945-B081-D1BBD0044A51}"/>
              </a:ext>
            </a:extLst>
          </p:cNvPr>
          <p:cNvSpPr/>
          <p:nvPr/>
        </p:nvSpPr>
        <p:spPr>
          <a:xfrm>
            <a:off x="6553200" y="2663687"/>
            <a:ext cx="914400" cy="111244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9CA9C039-2033-FE4D-8848-8C76B9FA58E5}"/>
              </a:ext>
            </a:extLst>
          </p:cNvPr>
          <p:cNvSpPr txBox="1"/>
          <p:nvPr/>
        </p:nvSpPr>
        <p:spPr>
          <a:xfrm>
            <a:off x="7557488" y="2750517"/>
            <a:ext cx="3842536" cy="830997"/>
          </a:xfrm>
          <a:prstGeom prst="rect">
            <a:avLst/>
          </a:prstGeom>
          <a:noFill/>
        </p:spPr>
        <p:txBody>
          <a:bodyPr wrap="square" rtlCol="0">
            <a:spAutoFit/>
          </a:bodyPr>
          <a:lstStyle/>
          <a:p>
            <a:r>
              <a:rPr lang="en-US" sz="2400" dirty="0">
                <a:solidFill>
                  <a:srgbClr val="FF3232"/>
                </a:solidFill>
              </a:rPr>
              <a:t>Treat</a:t>
            </a:r>
            <a:r>
              <a:rPr lang="zh-CN" altLang="en-US" sz="2400" dirty="0">
                <a:solidFill>
                  <a:srgbClr val="FF3232"/>
                </a:solidFill>
              </a:rPr>
              <a:t> </a:t>
            </a:r>
            <a:r>
              <a:rPr lang="en-US" altLang="zh-CN" sz="2400" dirty="0">
                <a:solidFill>
                  <a:srgbClr val="FF3232"/>
                </a:solidFill>
              </a:rPr>
              <a:t>all</a:t>
            </a:r>
            <a:r>
              <a:rPr lang="zh-CN" altLang="en-US" sz="2400" dirty="0">
                <a:solidFill>
                  <a:srgbClr val="FF3232"/>
                </a:solidFill>
              </a:rPr>
              <a:t> </a:t>
            </a:r>
            <a:r>
              <a:rPr lang="en-US" altLang="zh-CN" sz="2400" dirty="0">
                <a:solidFill>
                  <a:srgbClr val="FF3232"/>
                </a:solidFill>
              </a:rPr>
              <a:t>observed variables</a:t>
            </a:r>
            <a:r>
              <a:rPr lang="zh-CN" altLang="en-US" sz="2400" dirty="0">
                <a:solidFill>
                  <a:srgbClr val="FF3232"/>
                </a:solidFill>
              </a:rPr>
              <a:t> </a:t>
            </a:r>
            <a:r>
              <a:rPr lang="en-US" altLang="zh-CN" sz="2400" dirty="0">
                <a:solidFill>
                  <a:srgbClr val="FF3232"/>
                </a:solidFill>
              </a:rPr>
              <a:t>as</a:t>
            </a:r>
            <a:r>
              <a:rPr lang="zh-CN" altLang="en-US" sz="2400" dirty="0">
                <a:solidFill>
                  <a:srgbClr val="FF3232"/>
                </a:solidFill>
              </a:rPr>
              <a:t> </a:t>
            </a:r>
            <a:r>
              <a:rPr lang="en-US" altLang="zh-CN" sz="2400" dirty="0">
                <a:solidFill>
                  <a:srgbClr val="FF3232"/>
                </a:solidFill>
              </a:rPr>
              <a:t>confounder</a:t>
            </a:r>
          </a:p>
        </p:txBody>
      </p:sp>
      <p:sp>
        <p:nvSpPr>
          <p:cNvPr id="11" name="Right Brace 10">
            <a:extLst>
              <a:ext uri="{FF2B5EF4-FFF2-40B4-BE49-F238E27FC236}">
                <a16:creationId xmlns:a16="http://schemas.microsoft.com/office/drawing/2014/main" id="{E19D2FBB-FB75-834A-9EE4-5D9B9E7BDC40}"/>
              </a:ext>
            </a:extLst>
          </p:cNvPr>
          <p:cNvSpPr/>
          <p:nvPr/>
        </p:nvSpPr>
        <p:spPr>
          <a:xfrm>
            <a:off x="6460712" y="4929809"/>
            <a:ext cx="914400" cy="791591"/>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FAA3FF8-B82B-B04B-B1BE-D80024692AF7}"/>
              </a:ext>
            </a:extLst>
          </p:cNvPr>
          <p:cNvSpPr txBox="1"/>
          <p:nvPr/>
        </p:nvSpPr>
        <p:spPr>
          <a:xfrm>
            <a:off x="7467600" y="4847788"/>
            <a:ext cx="3412436" cy="830997"/>
          </a:xfrm>
          <a:prstGeom prst="rect">
            <a:avLst/>
          </a:prstGeom>
          <a:noFill/>
        </p:spPr>
        <p:txBody>
          <a:bodyPr wrap="square" rtlCol="0">
            <a:spAutoFit/>
          </a:bodyPr>
          <a:lstStyle/>
          <a:p>
            <a:r>
              <a:rPr lang="en-US" sz="2400" dirty="0">
                <a:solidFill>
                  <a:srgbClr val="FF3232"/>
                </a:solidFill>
              </a:rPr>
              <a:t>Balance all confounder equally</a:t>
            </a:r>
            <a:endParaRPr lang="en-US" altLang="zh-CN" sz="2400" dirty="0">
              <a:solidFill>
                <a:srgbClr val="FF3232"/>
              </a:solidFill>
            </a:endParaRPr>
          </a:p>
        </p:txBody>
      </p:sp>
      <p:sp>
        <p:nvSpPr>
          <p:cNvPr id="13" name="TextBox 12">
            <a:extLst>
              <a:ext uri="{FF2B5EF4-FFF2-40B4-BE49-F238E27FC236}">
                <a16:creationId xmlns:a16="http://schemas.microsoft.com/office/drawing/2014/main" id="{A215556C-75A7-4A4D-AE92-43F214197B70}"/>
              </a:ext>
            </a:extLst>
          </p:cNvPr>
          <p:cNvSpPr txBox="1"/>
          <p:nvPr/>
        </p:nvSpPr>
        <p:spPr>
          <a:xfrm>
            <a:off x="2806425" y="1653672"/>
            <a:ext cx="5405506" cy="461665"/>
          </a:xfrm>
          <a:prstGeom prst="rect">
            <a:avLst/>
          </a:prstGeom>
          <a:noFill/>
        </p:spPr>
        <p:txBody>
          <a:bodyPr wrap="square" rtlCol="0">
            <a:spAutoFit/>
          </a:bodyPr>
          <a:lstStyle/>
          <a:p>
            <a:r>
              <a:rPr lang="en-US" sz="2400" dirty="0">
                <a:solidFill>
                  <a:srgbClr val="FF3232"/>
                </a:solidFill>
              </a:rPr>
              <a:t>Limited to low-dimensional settings</a:t>
            </a:r>
            <a:endParaRPr lang="en-US" altLang="zh-CN" sz="2400" dirty="0">
              <a:solidFill>
                <a:srgbClr val="FF3232"/>
              </a:solidFill>
            </a:endParaRPr>
          </a:p>
        </p:txBody>
      </p:sp>
    </p:spTree>
    <p:extLst>
      <p:ext uri="{BB962C8B-B14F-4D97-AF65-F5344CB8AC3E}">
        <p14:creationId xmlns:p14="http://schemas.microsoft.com/office/powerpoint/2010/main" val="42222073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pPr marL="0" indent="0">
              <a:buNone/>
            </a:pPr>
            <a:r>
              <a:rPr lang="en-US" altLang="zh-CN" dirty="0"/>
              <a:t>PART I. Introduction to Causal Inference</a:t>
            </a:r>
          </a:p>
          <a:p>
            <a:pPr marL="0" indent="0">
              <a:buNone/>
            </a:pPr>
            <a:endParaRPr lang="en-US" altLang="zh-CN" dirty="0"/>
          </a:p>
          <a:p>
            <a:pPr marL="0" indent="0">
              <a:buNone/>
            </a:pPr>
            <a:r>
              <a:rPr lang="en-US" altLang="zh-CN" dirty="0"/>
              <a:t>PART II. Methods for Causal Inference</a:t>
            </a:r>
          </a:p>
          <a:p>
            <a:pPr marL="0" indent="0">
              <a:buNone/>
            </a:pPr>
            <a:endParaRPr lang="en-US" altLang="zh-CN" dirty="0"/>
          </a:p>
          <a:p>
            <a:pPr marL="0" indent="0">
              <a:buNone/>
            </a:pPr>
            <a:r>
              <a:rPr lang="en-US" altLang="zh-CN" b="1" dirty="0"/>
              <a:t>PART III. Causally Regularized Machine Learning</a:t>
            </a:r>
          </a:p>
          <a:p>
            <a:pPr marL="0" indent="0">
              <a:buNone/>
            </a:pPr>
            <a:r>
              <a:rPr lang="en-US" altLang="zh-CN" b="1" dirty="0"/>
              <a:t>	</a:t>
            </a:r>
            <a:endParaRPr lang="en-US" altLang="zh-CN" dirty="0"/>
          </a:p>
          <a:p>
            <a:pPr marL="0" indent="0">
              <a:buNone/>
            </a:pPr>
            <a:r>
              <a:rPr lang="en-US" altLang="zh-CN" dirty="0"/>
              <a:t>PART IV. Benchmark and Open Datasets</a:t>
            </a:r>
          </a:p>
          <a:p>
            <a:pPr marL="0" indent="0">
              <a:buNone/>
            </a:pPr>
            <a:endParaRPr lang="en-US" altLang="zh-CN" dirty="0"/>
          </a:p>
          <a:p>
            <a:pPr marL="0" indent="0">
              <a:buNone/>
            </a:pPr>
            <a:r>
              <a:rPr lang="en-US" altLang="zh-CN" dirty="0"/>
              <a:t>PART V. Conclusion and Discussion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106</a:t>
            </a:fld>
            <a:endParaRPr lang="en-US"/>
          </a:p>
        </p:txBody>
      </p:sp>
    </p:spTree>
    <p:extLst>
      <p:ext uri="{BB962C8B-B14F-4D97-AF65-F5344CB8AC3E}">
        <p14:creationId xmlns:p14="http://schemas.microsoft.com/office/powerpoint/2010/main" val="2671640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pPr marL="0" indent="0">
              <a:buNone/>
            </a:pPr>
            <a:r>
              <a:rPr lang="en-US" altLang="zh-CN" dirty="0"/>
              <a:t>PART I. Introduction to Causal Inference</a:t>
            </a:r>
          </a:p>
          <a:p>
            <a:pPr marL="0" indent="0">
              <a:buNone/>
            </a:pPr>
            <a:endParaRPr lang="en-US" altLang="zh-CN" dirty="0"/>
          </a:p>
          <a:p>
            <a:pPr marL="0" indent="0">
              <a:buNone/>
            </a:pPr>
            <a:r>
              <a:rPr lang="en-US" altLang="zh-CN" dirty="0"/>
              <a:t>PART II. Methods for Causal Inference</a:t>
            </a:r>
          </a:p>
          <a:p>
            <a:pPr marL="0" indent="0">
              <a:buNone/>
            </a:pPr>
            <a:endParaRPr lang="en-US" altLang="zh-CN" dirty="0"/>
          </a:p>
          <a:p>
            <a:pPr marL="0" indent="0">
              <a:buNone/>
            </a:pPr>
            <a:r>
              <a:rPr lang="en-US" altLang="zh-CN" b="1" dirty="0"/>
              <a:t>PART III. Causally Regularized Machine Learning</a:t>
            </a:r>
          </a:p>
          <a:p>
            <a:pPr marL="0" indent="0">
              <a:buNone/>
            </a:pPr>
            <a:r>
              <a:rPr lang="en-US" altLang="zh-CN" b="1" dirty="0"/>
              <a:t>	</a:t>
            </a:r>
            <a:r>
              <a:rPr lang="en-US" altLang="zh-CN" b="1" dirty="0">
                <a:solidFill>
                  <a:srgbClr val="FF0000"/>
                </a:solidFill>
              </a:rPr>
              <a:t>Causal Inference for Stable Prediction</a:t>
            </a:r>
          </a:p>
          <a:p>
            <a:pPr marL="0" indent="0">
              <a:buNone/>
            </a:pPr>
            <a:r>
              <a:rPr lang="en-US" altLang="zh-CN" b="1" dirty="0">
                <a:solidFill>
                  <a:srgbClr val="FF0000"/>
                </a:solidFill>
              </a:rPr>
              <a:t>	Causal Inference for Offline Policy Evaluation</a:t>
            </a:r>
          </a:p>
          <a:p>
            <a:pPr marL="0" indent="0">
              <a:buNone/>
            </a:pPr>
            <a:endParaRPr lang="en-US" altLang="zh-CN" dirty="0"/>
          </a:p>
          <a:p>
            <a:pPr marL="0" indent="0">
              <a:buNone/>
            </a:pPr>
            <a:r>
              <a:rPr lang="en-US" altLang="zh-CN" dirty="0"/>
              <a:t>PART IV. Benchmark and Open Datasets</a:t>
            </a:r>
          </a:p>
          <a:p>
            <a:pPr marL="0" indent="0">
              <a:buNone/>
            </a:pPr>
            <a:endParaRPr lang="en-US" altLang="zh-CN" dirty="0"/>
          </a:p>
          <a:p>
            <a:pPr marL="0" indent="0">
              <a:buNone/>
            </a:pPr>
            <a:r>
              <a:rPr lang="en-US" altLang="zh-CN" dirty="0"/>
              <a:t>PART V. Conclusion and Discussion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107</a:t>
            </a:fld>
            <a:endParaRPr lang="en-US"/>
          </a:p>
        </p:txBody>
      </p:sp>
    </p:spTree>
    <p:extLst>
      <p:ext uri="{BB962C8B-B14F-4D97-AF65-F5344CB8AC3E}">
        <p14:creationId xmlns:p14="http://schemas.microsoft.com/office/powerpoint/2010/main" val="3139941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Causal Inference for Stable Prediction</a:t>
            </a:r>
            <a:endParaRPr lang="zh-CN" altLang="en-US" dirty="0"/>
          </a:p>
        </p:txBody>
      </p:sp>
      <p:sp>
        <p:nvSpPr>
          <p:cNvPr id="3" name="内容占位符 2"/>
          <p:cNvSpPr>
            <a:spLocks noGrp="1"/>
          </p:cNvSpPr>
          <p:nvPr>
            <p:ph idx="1"/>
          </p:nvPr>
        </p:nvSpPr>
        <p:spPr/>
        <p:txBody>
          <a:bodyPr>
            <a:normAutofit/>
          </a:bodyPr>
          <a:lstStyle/>
          <a:p>
            <a:r>
              <a:rPr lang="en-US" altLang="zh-CN" sz="3200" dirty="0"/>
              <a:t>CAN and CANNOT of predictive models</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108</a:t>
            </a:fld>
            <a:endParaRPr lang="en-US"/>
          </a:p>
        </p:txBody>
      </p:sp>
      <p:pic>
        <p:nvPicPr>
          <p:cNvPr id="5" name="Picture 2" descr="Image result for dog se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223" r="9765"/>
          <a:stretch/>
        </p:blipFill>
        <p:spPr bwMode="auto">
          <a:xfrm>
            <a:off x="7782232" y="5149492"/>
            <a:ext cx="1416106" cy="116421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9050834" y="2711088"/>
            <a:ext cx="1800200" cy="369332"/>
          </a:xfrm>
          <a:prstGeom prst="rect">
            <a:avLst/>
          </a:prstGeom>
          <a:noFill/>
        </p:spPr>
        <p:txBody>
          <a:bodyPr wrap="square" rtlCol="0">
            <a:spAutoFit/>
          </a:bodyPr>
          <a:lstStyle/>
          <a:p>
            <a:pPr algn="ctr"/>
            <a:r>
              <a:rPr lang="en-US" altLang="zh-CN" b="1" dirty="0">
                <a:solidFill>
                  <a:srgbClr val="C00000"/>
                </a:solidFill>
              </a:rPr>
              <a:t>Yes</a:t>
            </a:r>
            <a:endParaRPr lang="zh-CN" altLang="en-US" b="1" dirty="0">
              <a:solidFill>
                <a:srgbClr val="C00000"/>
              </a:solidFill>
            </a:endParaRPr>
          </a:p>
        </p:txBody>
      </p:sp>
      <p:pic>
        <p:nvPicPr>
          <p:cNvPr id="7" name="Picture 4" descr="Image result for dog groun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8294"/>
          <a:stretch/>
        </p:blipFill>
        <p:spPr bwMode="auto">
          <a:xfrm>
            <a:off x="7894640" y="3788693"/>
            <a:ext cx="1191290" cy="10970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9050834" y="4190174"/>
            <a:ext cx="1800200" cy="369332"/>
          </a:xfrm>
          <a:prstGeom prst="rect">
            <a:avLst/>
          </a:prstGeom>
          <a:noFill/>
        </p:spPr>
        <p:txBody>
          <a:bodyPr wrap="square" rtlCol="0">
            <a:spAutoFit/>
          </a:bodyPr>
          <a:lstStyle/>
          <a:p>
            <a:pPr algn="ctr"/>
            <a:r>
              <a:rPr lang="en-US" altLang="zh-CN" b="1" dirty="0">
                <a:solidFill>
                  <a:srgbClr val="C00000"/>
                </a:solidFill>
              </a:rPr>
              <a:t>Maybe</a:t>
            </a:r>
            <a:endParaRPr lang="zh-CN" altLang="en-US" b="1" dirty="0">
              <a:solidFill>
                <a:srgbClr val="C00000"/>
              </a:solidFill>
            </a:endParaRPr>
          </a:p>
        </p:txBody>
      </p:sp>
      <p:sp>
        <p:nvSpPr>
          <p:cNvPr id="9" name="文本框 8"/>
          <p:cNvSpPr txBox="1"/>
          <p:nvPr/>
        </p:nvSpPr>
        <p:spPr>
          <a:xfrm>
            <a:off x="9020758" y="5626191"/>
            <a:ext cx="1800200" cy="369332"/>
          </a:xfrm>
          <a:prstGeom prst="rect">
            <a:avLst/>
          </a:prstGeom>
          <a:noFill/>
        </p:spPr>
        <p:txBody>
          <a:bodyPr wrap="square" rtlCol="0">
            <a:spAutoFit/>
          </a:bodyPr>
          <a:lstStyle/>
          <a:p>
            <a:pPr algn="ctr"/>
            <a:r>
              <a:rPr lang="en-US" altLang="zh-CN" b="1" dirty="0">
                <a:solidFill>
                  <a:srgbClr val="C00000"/>
                </a:solidFill>
              </a:rPr>
              <a:t>No</a:t>
            </a:r>
            <a:endParaRPr lang="zh-CN" altLang="en-US" b="1" dirty="0">
              <a:solidFill>
                <a:srgbClr val="C00000"/>
              </a:solidFill>
            </a:endParaRPr>
          </a:p>
        </p:txBody>
      </p:sp>
      <p:sp>
        <p:nvSpPr>
          <p:cNvPr id="10" name="右箭头 9"/>
          <p:cNvSpPr/>
          <p:nvPr/>
        </p:nvSpPr>
        <p:spPr>
          <a:xfrm>
            <a:off x="5989380" y="4097276"/>
            <a:ext cx="1224136"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92934"/>
              </a:solidFill>
              <a:effectLst/>
              <a:uLnTx/>
              <a:uFillTx/>
              <a:latin typeface="Arial"/>
              <a:ea typeface="华文新魏" panose="02010800040101010101" pitchFamily="2" charset="-122"/>
              <a:cs typeface="+mn-cs"/>
            </a:endParaRPr>
          </a:p>
        </p:txBody>
      </p:sp>
      <p:pic>
        <p:nvPicPr>
          <p:cNvPr id="11" name="Picture 2" descr="Image result for dog gra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0721" y="2426109"/>
            <a:ext cx="1185983" cy="11859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do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7221" y="2360683"/>
            <a:ext cx="1362249" cy="13622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do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1506" y="3941885"/>
            <a:ext cx="1747083" cy="8985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do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67421" y="2447805"/>
            <a:ext cx="1407351" cy="14073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do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99269" y="5156870"/>
            <a:ext cx="2478911" cy="13201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do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1483" y="3969130"/>
            <a:ext cx="1632825" cy="78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15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Why they fail?</a:t>
            </a:r>
            <a:endParaRPr lang="zh-CN" altLang="en-US" dirty="0"/>
          </a:p>
        </p:txBody>
      </p:sp>
      <p:sp>
        <p:nvSpPr>
          <p:cNvPr id="3" name="内容占位符 2"/>
          <p:cNvSpPr>
            <a:spLocks noGrp="1"/>
          </p:cNvSpPr>
          <p:nvPr>
            <p:ph idx="1"/>
          </p:nvPr>
        </p:nvSpPr>
        <p:spPr/>
        <p:txBody>
          <a:bodyPr>
            <a:normAutofit/>
          </a:bodyPr>
          <a:lstStyle/>
          <a:p>
            <a:r>
              <a:rPr lang="en-US" altLang="zh-CN" sz="2800" dirty="0"/>
              <a:t>The fault of </a:t>
            </a:r>
            <a:r>
              <a:rPr lang="en-US" altLang="zh-CN" sz="2800" dirty="0">
                <a:solidFill>
                  <a:srgbClr val="0000FF"/>
                </a:solidFill>
              </a:rPr>
              <a:t>Data</a:t>
            </a:r>
            <a:endParaRPr lang="en-US" altLang="zh-CN" dirty="0">
              <a:solidFill>
                <a:srgbClr val="0000FF"/>
              </a:solidFill>
            </a:endParaRPr>
          </a:p>
          <a:p>
            <a:pPr lvl="1"/>
            <a:r>
              <a:rPr lang="en-US" altLang="zh-CN" sz="2400" dirty="0"/>
              <a:t>IID hypothesis</a:t>
            </a:r>
            <a:r>
              <a:rPr lang="zh-CN" altLang="en-US" sz="2400" dirty="0"/>
              <a:t> </a:t>
            </a:r>
            <a:r>
              <a:rPr lang="en-US" altLang="zh-CN" sz="2400" dirty="0"/>
              <a:t>(violated</a:t>
            </a:r>
            <a:r>
              <a:rPr lang="zh-CN" altLang="en-US" sz="2400" dirty="0"/>
              <a:t> </a:t>
            </a:r>
            <a:r>
              <a:rPr lang="en-US" altLang="zh-CN" sz="2400" dirty="0"/>
              <a:t>often)</a:t>
            </a:r>
          </a:p>
          <a:p>
            <a:pPr lvl="1"/>
            <a:r>
              <a:rPr lang="en-US" altLang="zh-CN" sz="2400" dirty="0"/>
              <a:t>Sample selection bias result in distribution shift</a:t>
            </a:r>
          </a:p>
          <a:p>
            <a:pPr lvl="1"/>
            <a:r>
              <a:rPr lang="en-US" altLang="zh-CN" sz="2400" dirty="0"/>
              <a:t>More serious in small-sample learning</a:t>
            </a:r>
          </a:p>
          <a:p>
            <a:pPr lvl="1"/>
            <a:r>
              <a:rPr lang="en-US" altLang="zh-CN" sz="2400" dirty="0">
                <a:solidFill>
                  <a:srgbClr val="7030A0"/>
                </a:solidFill>
              </a:rPr>
              <a:t>We CANNOT control the generation of testing data</a:t>
            </a:r>
          </a:p>
        </p:txBody>
      </p:sp>
      <p:sp>
        <p:nvSpPr>
          <p:cNvPr id="4" name="灯片编号占位符 3"/>
          <p:cNvSpPr>
            <a:spLocks noGrp="1"/>
          </p:cNvSpPr>
          <p:nvPr>
            <p:ph type="sldNum" sz="quarter" idx="12"/>
          </p:nvPr>
        </p:nvSpPr>
        <p:spPr/>
        <p:txBody>
          <a:bodyPr/>
          <a:lstStyle/>
          <a:p>
            <a:fld id="{0CFEC368-1D7A-4F81-ABF6-AE0E36BAF64C}" type="slidenum">
              <a:rPr lang="en-US" smtClean="0"/>
              <a:pPr/>
              <a:t>109</a:t>
            </a:fld>
            <a:endParaRPr lang="en-US"/>
          </a:p>
        </p:txBody>
      </p:sp>
      <p:pic>
        <p:nvPicPr>
          <p:cNvPr id="6" name="图片 5"/>
          <p:cNvPicPr>
            <a:picLocks noChangeAspect="1"/>
          </p:cNvPicPr>
          <p:nvPr/>
        </p:nvPicPr>
        <p:blipFill>
          <a:blip r:embed="rId3"/>
          <a:stretch>
            <a:fillRect/>
          </a:stretch>
        </p:blipFill>
        <p:spPr>
          <a:xfrm>
            <a:off x="2401458" y="5045908"/>
            <a:ext cx="1944534" cy="1088013"/>
          </a:xfrm>
          <a:prstGeom prst="rect">
            <a:avLst/>
          </a:prstGeom>
        </p:spPr>
      </p:pic>
      <p:pic>
        <p:nvPicPr>
          <p:cNvPr id="8" name="图片 7"/>
          <p:cNvPicPr>
            <a:picLocks noChangeAspect="1"/>
          </p:cNvPicPr>
          <p:nvPr/>
        </p:nvPicPr>
        <p:blipFill>
          <a:blip r:embed="rId4"/>
          <a:stretch>
            <a:fillRect/>
          </a:stretch>
        </p:blipFill>
        <p:spPr>
          <a:xfrm>
            <a:off x="6997400" y="5650805"/>
            <a:ext cx="1944534" cy="1117464"/>
          </a:xfrm>
          <a:prstGeom prst="rect">
            <a:avLst/>
          </a:prstGeom>
        </p:spPr>
      </p:pic>
      <p:sp>
        <p:nvSpPr>
          <p:cNvPr id="9" name="文本框 8"/>
          <p:cNvSpPr txBox="1"/>
          <p:nvPr/>
        </p:nvSpPr>
        <p:spPr>
          <a:xfrm>
            <a:off x="2259766" y="4453809"/>
            <a:ext cx="2457852" cy="400110"/>
          </a:xfrm>
          <a:prstGeom prst="rect">
            <a:avLst/>
          </a:prstGeom>
          <a:noFill/>
        </p:spPr>
        <p:txBody>
          <a:bodyPr wrap="none" rtlCol="0">
            <a:spAutoFit/>
          </a:bodyPr>
          <a:lstStyle/>
          <a:p>
            <a:r>
              <a:rPr lang="en-US" altLang="zh-CN" sz="2000" dirty="0"/>
              <a:t>Training Distribution</a:t>
            </a:r>
            <a:endParaRPr lang="zh-CN" altLang="en-US" sz="2000" dirty="0"/>
          </a:p>
        </p:txBody>
      </p:sp>
      <p:sp>
        <p:nvSpPr>
          <p:cNvPr id="10" name="流程图: 磁盘 9"/>
          <p:cNvSpPr/>
          <p:nvPr/>
        </p:nvSpPr>
        <p:spPr>
          <a:xfrm>
            <a:off x="5121660" y="5283743"/>
            <a:ext cx="1100073" cy="612340"/>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a:t>Model</a:t>
            </a:r>
            <a:endParaRPr lang="zh-CN" altLang="en-US" b="1" dirty="0"/>
          </a:p>
        </p:txBody>
      </p:sp>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l="86195" t="63020" r="10796" b="29311"/>
          <a:stretch/>
        </p:blipFill>
        <p:spPr>
          <a:xfrm>
            <a:off x="9432167" y="5918780"/>
            <a:ext cx="488389" cy="703855"/>
          </a:xfrm>
          <a:prstGeom prst="rect">
            <a:avLst/>
          </a:prstGeom>
        </p:spPr>
      </p:pic>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86195" t="81175" r="9557" b="11938"/>
          <a:stretch/>
        </p:blipFill>
        <p:spPr>
          <a:xfrm>
            <a:off x="9317147" y="4663762"/>
            <a:ext cx="603408" cy="553126"/>
          </a:xfrm>
          <a:prstGeom prst="rect">
            <a:avLst/>
          </a:prstGeom>
        </p:spPr>
      </p:pic>
      <p:pic>
        <p:nvPicPr>
          <p:cNvPr id="17" name="图片 16"/>
          <p:cNvPicPr>
            <a:picLocks noChangeAspect="1"/>
          </p:cNvPicPr>
          <p:nvPr/>
        </p:nvPicPr>
        <p:blipFill>
          <a:blip r:embed="rId3"/>
          <a:stretch>
            <a:fillRect/>
          </a:stretch>
        </p:blipFill>
        <p:spPr>
          <a:xfrm>
            <a:off x="6997400" y="4391170"/>
            <a:ext cx="1944534" cy="1088013"/>
          </a:xfrm>
          <a:prstGeom prst="rect">
            <a:avLst/>
          </a:prstGeom>
        </p:spPr>
      </p:pic>
      <p:sp>
        <p:nvSpPr>
          <p:cNvPr id="18" name="文本框 17"/>
          <p:cNvSpPr txBox="1"/>
          <p:nvPr/>
        </p:nvSpPr>
        <p:spPr>
          <a:xfrm>
            <a:off x="6997401" y="3838545"/>
            <a:ext cx="2067041" cy="400110"/>
          </a:xfrm>
          <a:prstGeom prst="rect">
            <a:avLst/>
          </a:prstGeom>
          <a:noFill/>
        </p:spPr>
        <p:txBody>
          <a:bodyPr wrap="none" rtlCol="0">
            <a:spAutoFit/>
          </a:bodyPr>
          <a:lstStyle/>
          <a:p>
            <a:r>
              <a:rPr lang="en-US" altLang="zh-CN" sz="2000" dirty="0"/>
              <a:t>Test Distribution</a:t>
            </a:r>
            <a:endParaRPr lang="zh-CN" altLang="en-US" sz="2000" dirty="0"/>
          </a:p>
        </p:txBody>
      </p:sp>
      <p:cxnSp>
        <p:nvCxnSpPr>
          <p:cNvPr id="20" name="直接箭头连接符 19"/>
          <p:cNvCxnSpPr>
            <a:stCxn id="6" idx="3"/>
            <a:endCxn id="10" idx="2"/>
          </p:cNvCxnSpPr>
          <p:nvPr/>
        </p:nvCxnSpPr>
        <p:spPr>
          <a:xfrm flipV="1">
            <a:off x="4345993" y="5589914"/>
            <a:ext cx="775667" cy="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4"/>
            <a:endCxn id="17" idx="1"/>
          </p:cNvCxnSpPr>
          <p:nvPr/>
        </p:nvCxnSpPr>
        <p:spPr>
          <a:xfrm flipV="1">
            <a:off x="6221732" y="4935177"/>
            <a:ext cx="775668" cy="65473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0" idx="4"/>
            <a:endCxn id="8" idx="1"/>
          </p:cNvCxnSpPr>
          <p:nvPr/>
        </p:nvCxnSpPr>
        <p:spPr>
          <a:xfrm>
            <a:off x="6221732" y="5589913"/>
            <a:ext cx="775668" cy="61962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6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Stability</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11</a:t>
            </a:fld>
            <a:endParaRPr lang="en-US"/>
          </a:p>
        </p:txBody>
      </p:sp>
      <p:pic>
        <p:nvPicPr>
          <p:cNvPr id="3" name="图片 2"/>
          <p:cNvPicPr>
            <a:picLocks noChangeAspect="1"/>
          </p:cNvPicPr>
          <p:nvPr/>
        </p:nvPicPr>
        <p:blipFill>
          <a:blip r:embed="rId2"/>
          <a:stretch>
            <a:fillRect/>
          </a:stretch>
        </p:blipFill>
        <p:spPr>
          <a:xfrm>
            <a:off x="2583180" y="2457350"/>
            <a:ext cx="7463789" cy="3970099"/>
          </a:xfrm>
          <a:prstGeom prst="rect">
            <a:avLst/>
          </a:prstGeom>
        </p:spPr>
      </p:pic>
      <p:sp>
        <p:nvSpPr>
          <p:cNvPr id="5" name="文本框 4"/>
          <p:cNvSpPr txBox="1"/>
          <p:nvPr/>
        </p:nvSpPr>
        <p:spPr>
          <a:xfrm>
            <a:off x="4237133" y="1729065"/>
            <a:ext cx="4155881" cy="523220"/>
          </a:xfrm>
          <a:prstGeom prst="rect">
            <a:avLst/>
          </a:prstGeom>
          <a:noFill/>
        </p:spPr>
        <p:txBody>
          <a:bodyPr wrap="none" rtlCol="0">
            <a:spAutoFit/>
          </a:bodyPr>
          <a:lstStyle/>
          <a:p>
            <a:r>
              <a:rPr lang="en-US" altLang="zh-CN" sz="2800" dirty="0"/>
              <a:t>Correlation </a:t>
            </a:r>
            <a:r>
              <a:rPr lang="en-US" altLang="zh-CN" sz="2800" dirty="0" err="1"/>
              <a:t>v.s</a:t>
            </a:r>
            <a:r>
              <a:rPr lang="en-US" altLang="zh-CN" sz="2800" dirty="0"/>
              <a:t>. Causality</a:t>
            </a:r>
            <a:endParaRPr lang="zh-CN" altLang="en-US" sz="2800" dirty="0"/>
          </a:p>
        </p:txBody>
      </p:sp>
    </p:spTree>
    <p:extLst>
      <p:ext uri="{BB962C8B-B14F-4D97-AF65-F5344CB8AC3E}">
        <p14:creationId xmlns:p14="http://schemas.microsoft.com/office/powerpoint/2010/main" val="18600576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Why they fail?</a:t>
            </a:r>
            <a:endParaRPr lang="zh-CN" altLang="en-US" dirty="0"/>
          </a:p>
        </p:txBody>
      </p:sp>
      <p:sp>
        <p:nvSpPr>
          <p:cNvPr id="3" name="内容占位符 2"/>
          <p:cNvSpPr>
            <a:spLocks noGrp="1"/>
          </p:cNvSpPr>
          <p:nvPr>
            <p:ph idx="1"/>
          </p:nvPr>
        </p:nvSpPr>
        <p:spPr/>
        <p:txBody>
          <a:bodyPr>
            <a:normAutofit/>
          </a:bodyPr>
          <a:lstStyle/>
          <a:p>
            <a:r>
              <a:rPr lang="en-US" altLang="zh-CN" sz="2800" dirty="0"/>
              <a:t>The fault of </a:t>
            </a:r>
            <a:r>
              <a:rPr lang="en-US" altLang="zh-CN" sz="2800" dirty="0">
                <a:solidFill>
                  <a:srgbClr val="0000FF"/>
                </a:solidFill>
              </a:rPr>
              <a:t>Model</a:t>
            </a:r>
            <a:endParaRPr lang="en-US" altLang="zh-CN" dirty="0">
              <a:solidFill>
                <a:srgbClr val="0000FF"/>
              </a:solidFill>
            </a:endParaRPr>
          </a:p>
          <a:p>
            <a:pPr lvl="1"/>
            <a:r>
              <a:rPr lang="en-US" altLang="zh-CN" sz="2400" dirty="0"/>
              <a:t>Correlation based model</a:t>
            </a:r>
          </a:p>
          <a:p>
            <a:pPr lvl="1"/>
            <a:r>
              <a:rPr lang="en-US" altLang="zh-CN" sz="2400" dirty="0"/>
              <a:t>Three sources of correlation: </a:t>
            </a:r>
            <a:r>
              <a:rPr lang="en-US" altLang="zh-CN" sz="2400" b="1" dirty="0">
                <a:solidFill>
                  <a:srgbClr val="00B050"/>
                </a:solidFill>
              </a:rPr>
              <a:t>Causation</a:t>
            </a:r>
            <a:r>
              <a:rPr lang="en-US" altLang="zh-CN" sz="2400" dirty="0"/>
              <a:t>, </a:t>
            </a:r>
            <a:r>
              <a:rPr lang="en-US" altLang="zh-CN" sz="2400" dirty="0">
                <a:solidFill>
                  <a:srgbClr val="FF3232"/>
                </a:solidFill>
              </a:rPr>
              <a:t>Confounding</a:t>
            </a:r>
            <a:r>
              <a:rPr lang="en-US" altLang="zh-CN" sz="2400" dirty="0"/>
              <a:t>, and </a:t>
            </a:r>
            <a:r>
              <a:rPr lang="en-US" altLang="zh-CN" sz="2400" dirty="0">
                <a:solidFill>
                  <a:srgbClr val="FF3232"/>
                </a:solidFill>
              </a:rPr>
              <a:t>Selection Bias</a:t>
            </a:r>
            <a:r>
              <a:rPr lang="zh-CN" altLang="en-US" sz="2400" dirty="0">
                <a:solidFill>
                  <a:srgbClr val="FF3232"/>
                </a:solidFill>
              </a:rPr>
              <a:t>  </a:t>
            </a:r>
            <a:r>
              <a:rPr lang="en-US" altLang="zh-CN" sz="2400" dirty="0"/>
              <a:t>(</a:t>
            </a:r>
            <a:r>
              <a:rPr lang="en-US" altLang="zh-CN" sz="2400" b="1" dirty="0">
                <a:solidFill>
                  <a:srgbClr val="00B050"/>
                </a:solidFill>
              </a:rPr>
              <a:t>Invariant Causation </a:t>
            </a:r>
            <a:r>
              <a:rPr lang="en-US" altLang="zh-CN" sz="2400" dirty="0"/>
              <a:t>and </a:t>
            </a:r>
            <a:r>
              <a:rPr lang="en-US" altLang="zh-CN" sz="2400" dirty="0">
                <a:solidFill>
                  <a:srgbClr val="FF0000"/>
                </a:solidFill>
              </a:rPr>
              <a:t>Spurious</a:t>
            </a:r>
            <a:r>
              <a:rPr lang="zh-CN" altLang="en-US" sz="2400" dirty="0">
                <a:solidFill>
                  <a:srgbClr val="FF0000"/>
                </a:solidFill>
              </a:rPr>
              <a:t> </a:t>
            </a:r>
            <a:r>
              <a:rPr lang="en-US" altLang="zh-CN" sz="2400" dirty="0">
                <a:solidFill>
                  <a:srgbClr val="FF0000"/>
                </a:solidFill>
              </a:rPr>
              <a:t>Correlation</a:t>
            </a:r>
            <a:r>
              <a:rPr lang="en-US" altLang="zh-CN" sz="2400" dirty="0"/>
              <a:t>)</a:t>
            </a:r>
          </a:p>
          <a:p>
            <a:pPr lvl="1"/>
            <a:r>
              <a:rPr lang="en-US" altLang="zh-CN" sz="2400" dirty="0">
                <a:solidFill>
                  <a:srgbClr val="7030A0"/>
                </a:solidFill>
              </a:rPr>
              <a:t>Idea: Causally Regularized Stable Learning</a:t>
            </a:r>
          </a:p>
        </p:txBody>
      </p:sp>
      <p:sp>
        <p:nvSpPr>
          <p:cNvPr id="4" name="灯片编号占位符 3"/>
          <p:cNvSpPr>
            <a:spLocks noGrp="1"/>
          </p:cNvSpPr>
          <p:nvPr>
            <p:ph type="sldNum" sz="quarter" idx="12"/>
          </p:nvPr>
        </p:nvSpPr>
        <p:spPr/>
        <p:txBody>
          <a:bodyPr/>
          <a:lstStyle/>
          <a:p>
            <a:fld id="{0CFEC368-1D7A-4F81-ABF6-AE0E36BAF64C}" type="slidenum">
              <a:rPr lang="en-US" smtClean="0"/>
              <a:pPr/>
              <a:t>110</a:t>
            </a:fld>
            <a:endParaRPr lang="en-US"/>
          </a:p>
        </p:txBody>
      </p:sp>
      <p:pic>
        <p:nvPicPr>
          <p:cNvPr id="6" name="图片 5"/>
          <p:cNvPicPr>
            <a:picLocks noChangeAspect="1"/>
          </p:cNvPicPr>
          <p:nvPr/>
        </p:nvPicPr>
        <p:blipFill>
          <a:blip r:embed="rId3"/>
          <a:stretch>
            <a:fillRect/>
          </a:stretch>
        </p:blipFill>
        <p:spPr>
          <a:xfrm>
            <a:off x="2401458" y="5045908"/>
            <a:ext cx="1944534" cy="1088013"/>
          </a:xfrm>
          <a:prstGeom prst="rect">
            <a:avLst/>
          </a:prstGeom>
        </p:spPr>
      </p:pic>
      <p:pic>
        <p:nvPicPr>
          <p:cNvPr id="8" name="图片 7"/>
          <p:cNvPicPr>
            <a:picLocks noChangeAspect="1"/>
          </p:cNvPicPr>
          <p:nvPr/>
        </p:nvPicPr>
        <p:blipFill>
          <a:blip r:embed="rId4"/>
          <a:stretch>
            <a:fillRect/>
          </a:stretch>
        </p:blipFill>
        <p:spPr>
          <a:xfrm>
            <a:off x="6997400" y="5650805"/>
            <a:ext cx="1944534" cy="1117464"/>
          </a:xfrm>
          <a:prstGeom prst="rect">
            <a:avLst/>
          </a:prstGeom>
        </p:spPr>
      </p:pic>
      <p:sp>
        <p:nvSpPr>
          <p:cNvPr id="9" name="文本框 8"/>
          <p:cNvSpPr txBox="1"/>
          <p:nvPr/>
        </p:nvSpPr>
        <p:spPr>
          <a:xfrm>
            <a:off x="2259766" y="4453809"/>
            <a:ext cx="2457852" cy="400110"/>
          </a:xfrm>
          <a:prstGeom prst="rect">
            <a:avLst/>
          </a:prstGeom>
          <a:noFill/>
        </p:spPr>
        <p:txBody>
          <a:bodyPr wrap="none" rtlCol="0">
            <a:spAutoFit/>
          </a:bodyPr>
          <a:lstStyle/>
          <a:p>
            <a:r>
              <a:rPr lang="en-US" altLang="zh-CN" sz="2000" dirty="0"/>
              <a:t>Training Distribution</a:t>
            </a:r>
            <a:endParaRPr lang="zh-CN" altLang="en-US" sz="2000" dirty="0"/>
          </a:p>
        </p:txBody>
      </p:sp>
      <p:sp>
        <p:nvSpPr>
          <p:cNvPr id="10" name="流程图: 磁盘 9"/>
          <p:cNvSpPr/>
          <p:nvPr/>
        </p:nvSpPr>
        <p:spPr>
          <a:xfrm>
            <a:off x="5121660" y="5283743"/>
            <a:ext cx="1100073" cy="612340"/>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a:t>Model</a:t>
            </a:r>
            <a:endParaRPr lang="zh-CN" altLang="en-US" b="1" dirty="0"/>
          </a:p>
        </p:txBody>
      </p:sp>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l="86195" t="63020" r="10796" b="29311"/>
          <a:stretch/>
        </p:blipFill>
        <p:spPr>
          <a:xfrm>
            <a:off x="9432167" y="5918780"/>
            <a:ext cx="488389" cy="703855"/>
          </a:xfrm>
          <a:prstGeom prst="rect">
            <a:avLst/>
          </a:prstGeom>
        </p:spPr>
      </p:pic>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86195" t="81175" r="9557" b="11938"/>
          <a:stretch/>
        </p:blipFill>
        <p:spPr>
          <a:xfrm>
            <a:off x="9317147" y="4663762"/>
            <a:ext cx="603408" cy="553126"/>
          </a:xfrm>
          <a:prstGeom prst="rect">
            <a:avLst/>
          </a:prstGeom>
        </p:spPr>
      </p:pic>
      <p:pic>
        <p:nvPicPr>
          <p:cNvPr id="17" name="图片 16"/>
          <p:cNvPicPr>
            <a:picLocks noChangeAspect="1"/>
          </p:cNvPicPr>
          <p:nvPr/>
        </p:nvPicPr>
        <p:blipFill>
          <a:blip r:embed="rId3"/>
          <a:stretch>
            <a:fillRect/>
          </a:stretch>
        </p:blipFill>
        <p:spPr>
          <a:xfrm>
            <a:off x="6997400" y="4391170"/>
            <a:ext cx="1944534" cy="1088013"/>
          </a:xfrm>
          <a:prstGeom prst="rect">
            <a:avLst/>
          </a:prstGeom>
        </p:spPr>
      </p:pic>
      <p:sp>
        <p:nvSpPr>
          <p:cNvPr id="18" name="文本框 17"/>
          <p:cNvSpPr txBox="1"/>
          <p:nvPr/>
        </p:nvSpPr>
        <p:spPr>
          <a:xfrm>
            <a:off x="6997401" y="3838545"/>
            <a:ext cx="2067041" cy="400110"/>
          </a:xfrm>
          <a:prstGeom prst="rect">
            <a:avLst/>
          </a:prstGeom>
          <a:noFill/>
        </p:spPr>
        <p:txBody>
          <a:bodyPr wrap="none" rtlCol="0">
            <a:spAutoFit/>
          </a:bodyPr>
          <a:lstStyle/>
          <a:p>
            <a:r>
              <a:rPr lang="en-US" altLang="zh-CN" sz="2000" dirty="0"/>
              <a:t>Test Distribution</a:t>
            </a:r>
            <a:endParaRPr lang="zh-CN" altLang="en-US" sz="2000" dirty="0"/>
          </a:p>
        </p:txBody>
      </p:sp>
      <p:cxnSp>
        <p:nvCxnSpPr>
          <p:cNvPr id="20" name="直接箭头连接符 19"/>
          <p:cNvCxnSpPr>
            <a:stCxn id="6" idx="3"/>
            <a:endCxn id="10" idx="2"/>
          </p:cNvCxnSpPr>
          <p:nvPr/>
        </p:nvCxnSpPr>
        <p:spPr>
          <a:xfrm flipV="1">
            <a:off x="4345993" y="5589914"/>
            <a:ext cx="775667" cy="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0" idx="4"/>
            <a:endCxn id="17" idx="1"/>
          </p:cNvCxnSpPr>
          <p:nvPr/>
        </p:nvCxnSpPr>
        <p:spPr>
          <a:xfrm flipV="1">
            <a:off x="6221732" y="4935177"/>
            <a:ext cx="775668" cy="65473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0" idx="4"/>
            <a:endCxn id="8" idx="1"/>
          </p:cNvCxnSpPr>
          <p:nvPr/>
        </p:nvCxnSpPr>
        <p:spPr>
          <a:xfrm>
            <a:off x="6221732" y="5589913"/>
            <a:ext cx="775668" cy="61962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7429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199"/>
            <a:ext cx="10972800" cy="5001775"/>
          </a:xfrm>
        </p:spPr>
        <p:txBody>
          <a:bodyPr>
            <a:normAutofit/>
          </a:bodyPr>
          <a:lstStyle/>
          <a:p>
            <a:r>
              <a:rPr lang="en-US" altLang="zh-CN" sz="3200" dirty="0"/>
              <a:t>Three sources of correlation:</a:t>
            </a:r>
          </a:p>
          <a:p>
            <a:pPr lvl="1"/>
            <a:r>
              <a:rPr lang="en-US" altLang="zh-CN" sz="2800" dirty="0">
                <a:solidFill>
                  <a:srgbClr val="7030A0"/>
                </a:solidFill>
              </a:rPr>
              <a:t>Causation</a:t>
            </a:r>
          </a:p>
          <a:p>
            <a:pPr lvl="2"/>
            <a:r>
              <a:rPr lang="en-US" altLang="zh-CN" sz="2600" dirty="0"/>
              <a:t>Causal mechanism</a:t>
            </a:r>
          </a:p>
          <a:p>
            <a:pPr lvl="2"/>
            <a:r>
              <a:rPr lang="en-US" altLang="zh-CN" sz="2600" dirty="0">
                <a:solidFill>
                  <a:srgbClr val="00B050"/>
                </a:solidFill>
              </a:rPr>
              <a:t>Stable and Robust</a:t>
            </a:r>
          </a:p>
          <a:p>
            <a:pPr lvl="1"/>
            <a:r>
              <a:rPr lang="en-US" altLang="zh-CN" sz="2800" dirty="0">
                <a:solidFill>
                  <a:srgbClr val="7030A0"/>
                </a:solidFill>
              </a:rPr>
              <a:t>Confounding</a:t>
            </a:r>
          </a:p>
          <a:p>
            <a:pPr lvl="2"/>
            <a:r>
              <a:rPr lang="en-US" altLang="zh-CN" sz="2600" dirty="0"/>
              <a:t>Ignoring X</a:t>
            </a:r>
          </a:p>
          <a:p>
            <a:pPr lvl="2"/>
            <a:r>
              <a:rPr lang="en-US" altLang="zh-CN" sz="2600" dirty="0">
                <a:solidFill>
                  <a:srgbClr val="FF0000"/>
                </a:solidFill>
              </a:rPr>
              <a:t>Spurious Correlation</a:t>
            </a:r>
          </a:p>
          <a:p>
            <a:pPr lvl="1"/>
            <a:r>
              <a:rPr lang="en-US" altLang="zh-CN" sz="2800" dirty="0">
                <a:solidFill>
                  <a:srgbClr val="7030A0"/>
                </a:solidFill>
              </a:rPr>
              <a:t>Sample Selection</a:t>
            </a:r>
          </a:p>
          <a:p>
            <a:pPr lvl="2"/>
            <a:r>
              <a:rPr lang="en-US" altLang="zh-CN" sz="2600" dirty="0"/>
              <a:t>Conditional on S</a:t>
            </a:r>
          </a:p>
          <a:p>
            <a:pPr lvl="2"/>
            <a:r>
              <a:rPr lang="en-US" altLang="zh-CN" sz="2600" dirty="0">
                <a:solidFill>
                  <a:srgbClr val="FF0000"/>
                </a:solidFill>
              </a:rPr>
              <a:t>Spurious Correlation</a:t>
            </a:r>
          </a:p>
        </p:txBody>
      </p:sp>
      <p:sp>
        <p:nvSpPr>
          <p:cNvPr id="2" name="标题 1"/>
          <p:cNvSpPr>
            <a:spLocks noGrp="1"/>
          </p:cNvSpPr>
          <p:nvPr>
            <p:ph type="title"/>
          </p:nvPr>
        </p:nvSpPr>
        <p:spPr/>
        <p:txBody>
          <a:bodyPr/>
          <a:lstStyle/>
          <a:p>
            <a:r>
              <a:rPr lang="en-US" altLang="zh-CN" dirty="0"/>
              <a:t>Correlation V.S. Causation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111</a:t>
            </a:fld>
            <a:endParaRPr lang="en-US"/>
          </a:p>
        </p:txBody>
      </p:sp>
      <p:sp>
        <p:nvSpPr>
          <p:cNvPr id="5" name="椭圆 4"/>
          <p:cNvSpPr/>
          <p:nvPr/>
        </p:nvSpPr>
        <p:spPr>
          <a:xfrm>
            <a:off x="5014122" y="23211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6" name="椭圆 5"/>
          <p:cNvSpPr/>
          <p:nvPr/>
        </p:nvSpPr>
        <p:spPr>
          <a:xfrm>
            <a:off x="6422566" y="23211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8" name="直接箭头连接符 7"/>
          <p:cNvCxnSpPr/>
          <p:nvPr/>
        </p:nvCxnSpPr>
        <p:spPr>
          <a:xfrm>
            <a:off x="5576829" y="2592474"/>
            <a:ext cx="8239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014122" y="4095121"/>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10" name="椭圆 9"/>
          <p:cNvSpPr/>
          <p:nvPr/>
        </p:nvSpPr>
        <p:spPr>
          <a:xfrm>
            <a:off x="6422566" y="4095121"/>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11" name="直接箭头连接符 10"/>
          <p:cNvCxnSpPr>
            <a:stCxn id="12" idx="5"/>
            <a:endCxn id="10" idx="1"/>
          </p:cNvCxnSpPr>
          <p:nvPr/>
        </p:nvCxnSpPr>
        <p:spPr>
          <a:xfrm>
            <a:off x="6187758" y="3707507"/>
            <a:ext cx="317215"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5707458" y="3244360"/>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X</a:t>
            </a:r>
            <a:endParaRPr lang="zh-CN" altLang="en-US" sz="2400" b="1" dirty="0">
              <a:solidFill>
                <a:schemeClr val="tx1"/>
              </a:solidFill>
            </a:endParaRPr>
          </a:p>
        </p:txBody>
      </p:sp>
      <p:cxnSp>
        <p:nvCxnSpPr>
          <p:cNvPr id="17" name="直接箭头连接符 16"/>
          <p:cNvCxnSpPr>
            <a:stCxn id="12" idx="3"/>
            <a:endCxn id="9" idx="7"/>
          </p:cNvCxnSpPr>
          <p:nvPr/>
        </p:nvCxnSpPr>
        <p:spPr>
          <a:xfrm flipH="1">
            <a:off x="5494422" y="3707507"/>
            <a:ext cx="295443"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014122"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22" name="椭圆 21"/>
          <p:cNvSpPr/>
          <p:nvPr/>
        </p:nvSpPr>
        <p:spPr>
          <a:xfrm>
            <a:off x="6422566"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sp>
        <p:nvSpPr>
          <p:cNvPr id="23" name="椭圆 22"/>
          <p:cNvSpPr/>
          <p:nvPr/>
        </p:nvSpPr>
        <p:spPr>
          <a:xfrm>
            <a:off x="5707458" y="6059364"/>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S</a:t>
            </a:r>
            <a:endParaRPr lang="zh-CN" altLang="en-US" sz="2400" b="1" dirty="0">
              <a:solidFill>
                <a:schemeClr val="tx1"/>
              </a:solidFill>
            </a:endParaRPr>
          </a:p>
        </p:txBody>
      </p:sp>
      <p:cxnSp>
        <p:nvCxnSpPr>
          <p:cNvPr id="24" name="直接箭头连接符 23"/>
          <p:cNvCxnSpPr>
            <a:endCxn id="23" idx="1"/>
          </p:cNvCxnSpPr>
          <p:nvPr/>
        </p:nvCxnSpPr>
        <p:spPr>
          <a:xfrm>
            <a:off x="5385912" y="5744766"/>
            <a:ext cx="403953" cy="394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7"/>
          </p:cNvCxnSpPr>
          <p:nvPr/>
        </p:nvCxnSpPr>
        <p:spPr>
          <a:xfrm flipH="1">
            <a:off x="6187758" y="5665302"/>
            <a:ext cx="317215" cy="473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13">
            <a:extLst>
              <a:ext uri="{FF2B5EF4-FFF2-40B4-BE49-F238E27FC236}">
                <a16:creationId xmlns:a16="http://schemas.microsoft.com/office/drawing/2014/main" id="{D3D054EB-8FB0-48BD-B417-146D1A17B9C4}"/>
              </a:ext>
            </a:extLst>
          </p:cNvPr>
          <p:cNvSpPr/>
          <p:nvPr/>
        </p:nvSpPr>
        <p:spPr>
          <a:xfrm>
            <a:off x="9936059" y="427983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Accepted</a:t>
            </a:r>
          </a:p>
        </p:txBody>
      </p:sp>
      <p:sp>
        <p:nvSpPr>
          <p:cNvPr id="32" name="Oval 14">
            <a:extLst>
              <a:ext uri="{FF2B5EF4-FFF2-40B4-BE49-F238E27FC236}">
                <a16:creationId xmlns:a16="http://schemas.microsoft.com/office/drawing/2014/main" id="{CF853C00-5DFD-42B9-B151-B7E1E871DD9F}"/>
              </a:ext>
            </a:extLst>
          </p:cNvPr>
          <p:cNvSpPr/>
          <p:nvPr/>
        </p:nvSpPr>
        <p:spPr>
          <a:xfrm>
            <a:off x="8753140" y="3238104"/>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Income</a:t>
            </a:r>
          </a:p>
        </p:txBody>
      </p:sp>
      <p:sp>
        <p:nvSpPr>
          <p:cNvPr id="33" name="Oval 15">
            <a:extLst>
              <a:ext uri="{FF2B5EF4-FFF2-40B4-BE49-F238E27FC236}">
                <a16:creationId xmlns:a16="http://schemas.microsoft.com/office/drawing/2014/main" id="{B20AC3C8-F6EE-4869-B3BD-5CAD0000C91F}"/>
              </a:ext>
            </a:extLst>
          </p:cNvPr>
          <p:cNvSpPr/>
          <p:nvPr/>
        </p:nvSpPr>
        <p:spPr>
          <a:xfrm>
            <a:off x="7830222" y="428749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cs typeface="Calibri"/>
              </a:rPr>
              <a:t>Financial product offer</a:t>
            </a:r>
            <a:endParaRPr lang="en-US" altLang="zh-CN" sz="1600" dirty="0">
              <a:cs typeface="Calibri"/>
            </a:endParaRPr>
          </a:p>
        </p:txBody>
      </p:sp>
      <p:cxnSp>
        <p:nvCxnSpPr>
          <p:cNvPr id="34" name="Straight Arrow Connector 16">
            <a:extLst>
              <a:ext uri="{FF2B5EF4-FFF2-40B4-BE49-F238E27FC236}">
                <a16:creationId xmlns:a16="http://schemas.microsoft.com/office/drawing/2014/main" id="{140E4A47-9C43-4CEE-B71F-A33BD2A9AE15}"/>
              </a:ext>
            </a:extLst>
          </p:cNvPr>
          <p:cNvCxnSpPr>
            <a:cxnSpLocks/>
            <a:stCxn id="32" idx="4"/>
            <a:endCxn id="33" idx="0"/>
          </p:cNvCxnSpPr>
          <p:nvPr/>
        </p:nvCxnSpPr>
        <p:spPr>
          <a:xfrm flipH="1">
            <a:off x="8649312" y="3851714"/>
            <a:ext cx="871845" cy="43577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35" name="Straight Arrow Connector 17">
            <a:extLst>
              <a:ext uri="{FF2B5EF4-FFF2-40B4-BE49-F238E27FC236}">
                <a16:creationId xmlns:a16="http://schemas.microsoft.com/office/drawing/2014/main" id="{89AA8F33-1F9D-4540-8622-E6ADD8688A02}"/>
              </a:ext>
            </a:extLst>
          </p:cNvPr>
          <p:cNvCxnSpPr>
            <a:cxnSpLocks/>
            <a:stCxn id="32" idx="4"/>
            <a:endCxn id="31" idx="0"/>
          </p:cNvCxnSpPr>
          <p:nvPr/>
        </p:nvCxnSpPr>
        <p:spPr>
          <a:xfrm>
            <a:off x="9521157" y="3851714"/>
            <a:ext cx="1152170" cy="42812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38" name="Oval 13">
            <a:extLst>
              <a:ext uri="{FF2B5EF4-FFF2-40B4-BE49-F238E27FC236}">
                <a16:creationId xmlns:a16="http://schemas.microsoft.com/office/drawing/2014/main" id="{D3D054EB-8FB0-48BD-B417-146D1A17B9C4}"/>
              </a:ext>
            </a:extLst>
          </p:cNvPr>
          <p:cNvSpPr/>
          <p:nvPr/>
        </p:nvSpPr>
        <p:spPr>
          <a:xfrm>
            <a:off x="9936059" y="517515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Dog</a:t>
            </a:r>
          </a:p>
        </p:txBody>
      </p:sp>
      <p:sp>
        <p:nvSpPr>
          <p:cNvPr id="39" name="Oval 15">
            <a:extLst>
              <a:ext uri="{FF2B5EF4-FFF2-40B4-BE49-F238E27FC236}">
                <a16:creationId xmlns:a16="http://schemas.microsoft.com/office/drawing/2014/main" id="{B20AC3C8-F6EE-4869-B3BD-5CAD0000C91F}"/>
              </a:ext>
            </a:extLst>
          </p:cNvPr>
          <p:cNvSpPr/>
          <p:nvPr/>
        </p:nvSpPr>
        <p:spPr>
          <a:xfrm>
            <a:off x="7830222" y="518281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Grass</a:t>
            </a:r>
          </a:p>
        </p:txBody>
      </p:sp>
      <p:sp>
        <p:nvSpPr>
          <p:cNvPr id="40" name="Oval 14">
            <a:extLst>
              <a:ext uri="{FF2B5EF4-FFF2-40B4-BE49-F238E27FC236}">
                <a16:creationId xmlns:a16="http://schemas.microsoft.com/office/drawing/2014/main" id="{CF853C00-5DFD-42B9-B151-B7E1E871DD9F}"/>
              </a:ext>
            </a:extLst>
          </p:cNvPr>
          <p:cNvSpPr/>
          <p:nvPr/>
        </p:nvSpPr>
        <p:spPr>
          <a:xfrm>
            <a:off x="8905540" y="6151581"/>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t>Sample Selection</a:t>
            </a:r>
            <a:endParaRPr lang="en-US" sz="1600" dirty="0"/>
          </a:p>
        </p:txBody>
      </p:sp>
      <p:cxnSp>
        <p:nvCxnSpPr>
          <p:cNvPr id="41" name="Straight Arrow Connector 16">
            <a:extLst>
              <a:ext uri="{FF2B5EF4-FFF2-40B4-BE49-F238E27FC236}">
                <a16:creationId xmlns:a16="http://schemas.microsoft.com/office/drawing/2014/main" id="{140E4A47-9C43-4CEE-B71F-A33BD2A9AE15}"/>
              </a:ext>
            </a:extLst>
          </p:cNvPr>
          <p:cNvCxnSpPr>
            <a:cxnSpLocks/>
            <a:endCxn id="40" idx="0"/>
          </p:cNvCxnSpPr>
          <p:nvPr/>
        </p:nvCxnSpPr>
        <p:spPr>
          <a:xfrm flipH="1">
            <a:off x="9673557" y="5744766"/>
            <a:ext cx="768016" cy="406815"/>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45" name="Straight Arrow Connector 16">
            <a:extLst>
              <a:ext uri="{FF2B5EF4-FFF2-40B4-BE49-F238E27FC236}">
                <a16:creationId xmlns:a16="http://schemas.microsoft.com/office/drawing/2014/main" id="{140E4A47-9C43-4CEE-B71F-A33BD2A9AE15}"/>
              </a:ext>
            </a:extLst>
          </p:cNvPr>
          <p:cNvCxnSpPr>
            <a:cxnSpLocks/>
            <a:endCxn id="40" idx="0"/>
          </p:cNvCxnSpPr>
          <p:nvPr/>
        </p:nvCxnSpPr>
        <p:spPr>
          <a:xfrm>
            <a:off x="8993275" y="5796423"/>
            <a:ext cx="680282" cy="355158"/>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48" name="Oval 13">
            <a:extLst>
              <a:ext uri="{FF2B5EF4-FFF2-40B4-BE49-F238E27FC236}">
                <a16:creationId xmlns:a16="http://schemas.microsoft.com/office/drawing/2014/main" id="{D3D054EB-8FB0-48BD-B417-146D1A17B9C4}"/>
              </a:ext>
            </a:extLst>
          </p:cNvPr>
          <p:cNvSpPr/>
          <p:nvPr/>
        </p:nvSpPr>
        <p:spPr>
          <a:xfrm>
            <a:off x="9901532" y="2254024"/>
            <a:ext cx="1680868"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t>Ice Cream Sales</a:t>
            </a:r>
            <a:endParaRPr lang="en-US" altLang="zh-CN" sz="1600" dirty="0"/>
          </a:p>
        </p:txBody>
      </p:sp>
      <p:sp>
        <p:nvSpPr>
          <p:cNvPr id="49" name="Oval 15">
            <a:extLst>
              <a:ext uri="{FF2B5EF4-FFF2-40B4-BE49-F238E27FC236}">
                <a16:creationId xmlns:a16="http://schemas.microsoft.com/office/drawing/2014/main" id="{B20AC3C8-F6EE-4869-B3BD-5CAD0000C91F}"/>
              </a:ext>
            </a:extLst>
          </p:cNvPr>
          <p:cNvSpPr/>
          <p:nvPr/>
        </p:nvSpPr>
        <p:spPr>
          <a:xfrm>
            <a:off x="7795695" y="2261680"/>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Summer</a:t>
            </a:r>
          </a:p>
        </p:txBody>
      </p:sp>
      <p:cxnSp>
        <p:nvCxnSpPr>
          <p:cNvPr id="50" name="Straight Arrow Connector 16">
            <a:extLst>
              <a:ext uri="{FF2B5EF4-FFF2-40B4-BE49-F238E27FC236}">
                <a16:creationId xmlns:a16="http://schemas.microsoft.com/office/drawing/2014/main" id="{140E4A47-9C43-4CEE-B71F-A33BD2A9AE15}"/>
              </a:ext>
            </a:extLst>
          </p:cNvPr>
          <p:cNvCxnSpPr>
            <a:cxnSpLocks/>
            <a:stCxn id="49" idx="6"/>
            <a:endCxn id="48" idx="2"/>
          </p:cNvCxnSpPr>
          <p:nvPr/>
        </p:nvCxnSpPr>
        <p:spPr>
          <a:xfrm flipV="1">
            <a:off x="9433874" y="2560829"/>
            <a:ext cx="467658" cy="7656"/>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Tree>
    <p:extLst>
      <p:ext uri="{BB962C8B-B14F-4D97-AF65-F5344CB8AC3E}">
        <p14:creationId xmlns:p14="http://schemas.microsoft.com/office/powerpoint/2010/main" val="2856419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B9B171-9D26-514F-822C-AA6473F28FD3}"/>
              </a:ext>
            </a:extLst>
          </p:cNvPr>
          <p:cNvSpPr>
            <a:spLocks noGrp="1"/>
          </p:cNvSpPr>
          <p:nvPr>
            <p:ph idx="1"/>
          </p:nvPr>
        </p:nvSpPr>
        <p:spPr>
          <a:xfrm>
            <a:off x="644665" y="1600200"/>
            <a:ext cx="10972800" cy="4876800"/>
          </a:xfrm>
        </p:spPr>
        <p:txBody>
          <a:bodyPr>
            <a:normAutofit/>
          </a:bodyPr>
          <a:lstStyle/>
          <a:p>
            <a:r>
              <a:rPr lang="en-US" altLang="zh-CN" sz="3200" dirty="0">
                <a:latin typeface="Times New Roman" panose="02020603050405020304" pitchFamily="18" charset="0"/>
                <a:cs typeface="Times New Roman" panose="02020603050405020304" pitchFamily="18" charset="0"/>
              </a:rPr>
              <a:t>Stable Prediction</a:t>
            </a:r>
          </a:p>
        </p:txBody>
      </p:sp>
      <p:sp>
        <p:nvSpPr>
          <p:cNvPr id="4" name="Slide Number Placeholder 3">
            <a:extLst>
              <a:ext uri="{FF2B5EF4-FFF2-40B4-BE49-F238E27FC236}">
                <a16:creationId xmlns:a16="http://schemas.microsoft.com/office/drawing/2014/main" id="{871E2558-6603-7545-9FAD-627611F208B0}"/>
              </a:ext>
            </a:extLst>
          </p:cNvPr>
          <p:cNvSpPr>
            <a:spLocks noGrp="1"/>
          </p:cNvSpPr>
          <p:nvPr>
            <p:ph type="sldNum" sz="quarter" idx="12"/>
          </p:nvPr>
        </p:nvSpPr>
        <p:spPr/>
        <p:txBody>
          <a:bodyPr/>
          <a:lstStyle/>
          <a:p>
            <a:fld id="{0CFEC368-1D7A-4F81-ABF6-AE0E36BAF64C}" type="slidenum">
              <a:rPr lang="en-US" smtClean="0"/>
              <a:pPr/>
              <a:t>112</a:t>
            </a:fld>
            <a:endParaRPr lang="en-US"/>
          </a:p>
        </p:txBody>
      </p:sp>
      <p:sp>
        <p:nvSpPr>
          <p:cNvPr id="27" name="Title 1">
            <a:extLst>
              <a:ext uri="{FF2B5EF4-FFF2-40B4-BE49-F238E27FC236}">
                <a16:creationId xmlns:a16="http://schemas.microsoft.com/office/drawing/2014/main" id="{44349A32-EBA8-DE49-BE24-734AD2011399}"/>
              </a:ext>
            </a:extLst>
          </p:cNvPr>
          <p:cNvSpPr>
            <a:spLocks noGrp="1"/>
          </p:cNvSpPr>
          <p:nvPr>
            <p:ph type="title"/>
          </p:nvPr>
        </p:nvSpPr>
        <p:spPr>
          <a:xfrm>
            <a:off x="609600" y="533400"/>
            <a:ext cx="10972800" cy="990600"/>
          </a:xfrm>
        </p:spPr>
        <p:txBody>
          <a:bodyPr>
            <a:normAutofit/>
          </a:bodyPr>
          <a:lstStyle/>
          <a:p>
            <a:pPr algn="ctr"/>
            <a:r>
              <a:rPr lang="en-US" altLang="zh-CN" dirty="0"/>
              <a:t>Stable Prediction</a:t>
            </a:r>
            <a:endParaRPr lang="en-US" dirty="0"/>
          </a:p>
        </p:txBody>
      </p:sp>
      <p:sp>
        <p:nvSpPr>
          <p:cNvPr id="14" name="流程图: 磁盘 13"/>
          <p:cNvSpPr/>
          <p:nvPr/>
        </p:nvSpPr>
        <p:spPr>
          <a:xfrm>
            <a:off x="3170372" y="3775335"/>
            <a:ext cx="1254266" cy="898216"/>
          </a:xfrm>
          <a:prstGeom prst="flowChartMagneticDisk">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a:t>Model</a:t>
            </a:r>
            <a:endParaRPr lang="zh-CN" altLang="en-US" b="1" dirty="0"/>
          </a:p>
        </p:txBody>
      </p:sp>
      <p:sp>
        <p:nvSpPr>
          <p:cNvPr id="5" name="圆角矩形 4"/>
          <p:cNvSpPr/>
          <p:nvPr/>
        </p:nvSpPr>
        <p:spPr>
          <a:xfrm>
            <a:off x="851508" y="3981682"/>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1</a:t>
            </a:r>
            <a:endParaRPr lang="zh-CN" altLang="en-US" b="1" dirty="0"/>
          </a:p>
        </p:txBody>
      </p:sp>
      <p:sp>
        <p:nvSpPr>
          <p:cNvPr id="17" name="圆角矩形 16"/>
          <p:cNvSpPr/>
          <p:nvPr/>
        </p:nvSpPr>
        <p:spPr>
          <a:xfrm>
            <a:off x="4906610" y="2776728"/>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1</a:t>
            </a:r>
            <a:endParaRPr lang="zh-CN" altLang="en-US" b="1" dirty="0"/>
          </a:p>
        </p:txBody>
      </p:sp>
      <p:sp>
        <p:nvSpPr>
          <p:cNvPr id="18" name="圆角矩形 17"/>
          <p:cNvSpPr/>
          <p:nvPr/>
        </p:nvSpPr>
        <p:spPr>
          <a:xfrm>
            <a:off x="4906610" y="3489333"/>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2</a:t>
            </a:r>
            <a:endParaRPr lang="zh-CN" altLang="en-US" b="1" dirty="0"/>
          </a:p>
        </p:txBody>
      </p:sp>
      <p:sp>
        <p:nvSpPr>
          <p:cNvPr id="19" name="圆角矩形 18"/>
          <p:cNvSpPr/>
          <p:nvPr/>
        </p:nvSpPr>
        <p:spPr>
          <a:xfrm>
            <a:off x="4906610" y="4159623"/>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3</a:t>
            </a:r>
            <a:endParaRPr lang="zh-CN" altLang="en-US" b="1" dirty="0"/>
          </a:p>
        </p:txBody>
      </p:sp>
      <p:sp>
        <p:nvSpPr>
          <p:cNvPr id="20" name="圆角矩形 19"/>
          <p:cNvSpPr/>
          <p:nvPr/>
        </p:nvSpPr>
        <p:spPr>
          <a:xfrm>
            <a:off x="4906610" y="5117939"/>
            <a:ext cx="1836892" cy="4855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1" dirty="0"/>
              <a:t>Distribution n</a:t>
            </a:r>
            <a:endParaRPr lang="zh-CN" altLang="en-US" b="1" dirty="0"/>
          </a:p>
        </p:txBody>
      </p:sp>
      <p:sp>
        <p:nvSpPr>
          <p:cNvPr id="7" name="文本框 6"/>
          <p:cNvSpPr txBox="1"/>
          <p:nvPr/>
        </p:nvSpPr>
        <p:spPr>
          <a:xfrm>
            <a:off x="5697963" y="4707135"/>
            <a:ext cx="492443" cy="348814"/>
          </a:xfrm>
          <a:prstGeom prst="rect">
            <a:avLst/>
          </a:prstGeom>
          <a:noFill/>
        </p:spPr>
        <p:txBody>
          <a:bodyPr vert="eaVert" wrap="none" rtlCol="0">
            <a:spAutoFit/>
          </a:bodyPr>
          <a:lstStyle/>
          <a:p>
            <a:pPr algn="ctr"/>
            <a:r>
              <a:rPr lang="en-US" altLang="zh-CN" sz="2000" b="1" dirty="0"/>
              <a:t>…</a:t>
            </a:r>
            <a:endParaRPr lang="zh-CN" altLang="en-US" sz="2000" b="1" dirty="0"/>
          </a:p>
        </p:txBody>
      </p:sp>
      <p:cxnSp>
        <p:nvCxnSpPr>
          <p:cNvPr id="11" name="直接箭头连接符 10"/>
          <p:cNvCxnSpPr>
            <a:stCxn id="5" idx="3"/>
            <a:endCxn id="14" idx="2"/>
          </p:cNvCxnSpPr>
          <p:nvPr/>
        </p:nvCxnSpPr>
        <p:spPr>
          <a:xfrm>
            <a:off x="2688400" y="4224443"/>
            <a:ext cx="4819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4" idx="4"/>
            <a:endCxn id="17" idx="1"/>
          </p:cNvCxnSpPr>
          <p:nvPr/>
        </p:nvCxnSpPr>
        <p:spPr>
          <a:xfrm flipV="1">
            <a:off x="4424638" y="3019489"/>
            <a:ext cx="481972" cy="12049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4" idx="4"/>
            <a:endCxn id="18" idx="1"/>
          </p:cNvCxnSpPr>
          <p:nvPr/>
        </p:nvCxnSpPr>
        <p:spPr>
          <a:xfrm flipV="1">
            <a:off x="4424638" y="3732094"/>
            <a:ext cx="481972" cy="4923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4"/>
            <a:endCxn id="19" idx="1"/>
          </p:cNvCxnSpPr>
          <p:nvPr/>
        </p:nvCxnSpPr>
        <p:spPr>
          <a:xfrm>
            <a:off x="4424638" y="4224443"/>
            <a:ext cx="481972" cy="177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4" idx="4"/>
            <a:endCxn id="20" idx="1"/>
          </p:cNvCxnSpPr>
          <p:nvPr/>
        </p:nvCxnSpPr>
        <p:spPr>
          <a:xfrm>
            <a:off x="4424638" y="4224443"/>
            <a:ext cx="481972" cy="11362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137901" y="2833662"/>
            <a:ext cx="1415772" cy="369332"/>
          </a:xfrm>
          <a:prstGeom prst="rect">
            <a:avLst/>
          </a:prstGeom>
          <a:noFill/>
        </p:spPr>
        <p:txBody>
          <a:bodyPr wrap="none" rtlCol="0">
            <a:spAutoFit/>
          </a:bodyPr>
          <a:lstStyle/>
          <a:p>
            <a:r>
              <a:rPr lang="en-US" altLang="zh-CN" b="1" dirty="0"/>
              <a:t>Accuracy 1</a:t>
            </a:r>
            <a:endParaRPr lang="zh-CN" altLang="en-US" b="1" dirty="0"/>
          </a:p>
        </p:txBody>
      </p:sp>
      <p:sp>
        <p:nvSpPr>
          <p:cNvPr id="21" name="文本框 20"/>
          <p:cNvSpPr txBox="1"/>
          <p:nvPr/>
        </p:nvSpPr>
        <p:spPr>
          <a:xfrm>
            <a:off x="7153358" y="3489333"/>
            <a:ext cx="1415772" cy="369332"/>
          </a:xfrm>
          <a:prstGeom prst="rect">
            <a:avLst/>
          </a:prstGeom>
          <a:noFill/>
        </p:spPr>
        <p:txBody>
          <a:bodyPr wrap="none" rtlCol="0">
            <a:spAutoFit/>
          </a:bodyPr>
          <a:lstStyle/>
          <a:p>
            <a:r>
              <a:rPr lang="en-US" altLang="zh-CN" b="1" dirty="0"/>
              <a:t>Accuracy 2</a:t>
            </a:r>
            <a:endParaRPr lang="zh-CN" altLang="en-US" b="1" dirty="0"/>
          </a:p>
        </p:txBody>
      </p:sp>
      <p:sp>
        <p:nvSpPr>
          <p:cNvPr id="23" name="文本框 22"/>
          <p:cNvSpPr txBox="1"/>
          <p:nvPr/>
        </p:nvSpPr>
        <p:spPr>
          <a:xfrm>
            <a:off x="7153358" y="4170329"/>
            <a:ext cx="1415772" cy="369332"/>
          </a:xfrm>
          <a:prstGeom prst="rect">
            <a:avLst/>
          </a:prstGeom>
          <a:noFill/>
        </p:spPr>
        <p:txBody>
          <a:bodyPr wrap="none" rtlCol="0">
            <a:spAutoFit/>
          </a:bodyPr>
          <a:lstStyle/>
          <a:p>
            <a:r>
              <a:rPr lang="en-US" altLang="zh-CN" b="1" dirty="0"/>
              <a:t>Accuracy 3</a:t>
            </a:r>
            <a:endParaRPr lang="zh-CN" altLang="en-US" b="1" dirty="0"/>
          </a:p>
        </p:txBody>
      </p:sp>
      <p:sp>
        <p:nvSpPr>
          <p:cNvPr id="25" name="文本框 24"/>
          <p:cNvSpPr txBox="1"/>
          <p:nvPr/>
        </p:nvSpPr>
        <p:spPr>
          <a:xfrm>
            <a:off x="7166684" y="5176034"/>
            <a:ext cx="1428596" cy="369332"/>
          </a:xfrm>
          <a:prstGeom prst="rect">
            <a:avLst/>
          </a:prstGeom>
          <a:noFill/>
        </p:spPr>
        <p:txBody>
          <a:bodyPr wrap="none" rtlCol="0">
            <a:spAutoFit/>
          </a:bodyPr>
          <a:lstStyle/>
          <a:p>
            <a:r>
              <a:rPr lang="en-US" altLang="zh-CN" b="1" dirty="0"/>
              <a:t>Accuracy n</a:t>
            </a:r>
            <a:endParaRPr lang="zh-CN" altLang="en-US" b="1" dirty="0"/>
          </a:p>
        </p:txBody>
      </p:sp>
      <p:sp>
        <p:nvSpPr>
          <p:cNvPr id="26" name="文本框 25"/>
          <p:cNvSpPr txBox="1"/>
          <p:nvPr/>
        </p:nvSpPr>
        <p:spPr>
          <a:xfrm>
            <a:off x="7570140" y="4707135"/>
            <a:ext cx="492443" cy="348813"/>
          </a:xfrm>
          <a:prstGeom prst="rect">
            <a:avLst/>
          </a:prstGeom>
          <a:noFill/>
        </p:spPr>
        <p:txBody>
          <a:bodyPr vert="eaVert" wrap="none" rtlCol="0">
            <a:spAutoFit/>
          </a:bodyPr>
          <a:lstStyle/>
          <a:p>
            <a:pPr algn="ctr"/>
            <a:r>
              <a:rPr lang="en-US" altLang="zh-CN" sz="2000" b="1" dirty="0"/>
              <a:t>…</a:t>
            </a:r>
            <a:endParaRPr lang="zh-CN" altLang="en-US" sz="2000" b="1" dirty="0"/>
          </a:p>
        </p:txBody>
      </p:sp>
      <p:sp>
        <p:nvSpPr>
          <p:cNvPr id="6" name="矩形 5"/>
          <p:cNvSpPr/>
          <p:nvPr/>
        </p:nvSpPr>
        <p:spPr>
          <a:xfrm>
            <a:off x="4790484" y="2686555"/>
            <a:ext cx="3778645" cy="6635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09038" y="2802884"/>
            <a:ext cx="1877437" cy="400110"/>
          </a:xfrm>
          <a:prstGeom prst="rect">
            <a:avLst/>
          </a:prstGeom>
          <a:noFill/>
        </p:spPr>
        <p:txBody>
          <a:bodyPr wrap="none" rtlCol="0">
            <a:spAutoFit/>
          </a:bodyPr>
          <a:lstStyle/>
          <a:p>
            <a:r>
              <a:rPr lang="en-US" altLang="zh-CN" sz="2000" b="1" dirty="0">
                <a:solidFill>
                  <a:srgbClr val="FF0000"/>
                </a:solidFill>
              </a:rPr>
              <a:t>I.I.D. Learning</a:t>
            </a:r>
            <a:endParaRPr lang="zh-CN" altLang="en-US" sz="2000" b="1" dirty="0">
              <a:solidFill>
                <a:srgbClr val="FF0000"/>
              </a:solidFill>
            </a:endParaRPr>
          </a:p>
        </p:txBody>
      </p:sp>
      <p:sp>
        <p:nvSpPr>
          <p:cNvPr id="28" name="矩形 27"/>
          <p:cNvSpPr/>
          <p:nvPr/>
        </p:nvSpPr>
        <p:spPr>
          <a:xfrm>
            <a:off x="4805627" y="5076106"/>
            <a:ext cx="3778645" cy="6635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8809037" y="5203351"/>
            <a:ext cx="2350580" cy="400110"/>
          </a:xfrm>
          <a:prstGeom prst="rect">
            <a:avLst/>
          </a:prstGeom>
          <a:noFill/>
        </p:spPr>
        <p:txBody>
          <a:bodyPr wrap="none" rtlCol="0">
            <a:spAutoFit/>
          </a:bodyPr>
          <a:lstStyle/>
          <a:p>
            <a:r>
              <a:rPr lang="en-US" altLang="zh-CN" sz="2000" b="1" dirty="0">
                <a:solidFill>
                  <a:srgbClr val="FF0000"/>
                </a:solidFill>
              </a:rPr>
              <a:t>Transfer Learning</a:t>
            </a:r>
            <a:endParaRPr lang="zh-CN" altLang="en-US" sz="2000" b="1" dirty="0">
              <a:solidFill>
                <a:srgbClr val="FF0000"/>
              </a:solidFill>
            </a:endParaRPr>
          </a:p>
        </p:txBody>
      </p:sp>
      <p:sp>
        <p:nvSpPr>
          <p:cNvPr id="9" name="右大括号 8"/>
          <p:cNvSpPr/>
          <p:nvPr/>
        </p:nvSpPr>
        <p:spPr>
          <a:xfrm>
            <a:off x="8569129" y="3018328"/>
            <a:ext cx="356386" cy="2385078"/>
          </a:xfrm>
          <a:prstGeom prst="righ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8940971" y="4002273"/>
            <a:ext cx="1420774" cy="400110"/>
          </a:xfrm>
          <a:prstGeom prst="rect">
            <a:avLst/>
          </a:prstGeom>
          <a:noFill/>
        </p:spPr>
        <p:txBody>
          <a:bodyPr wrap="none" rtlCol="0">
            <a:spAutoFit/>
          </a:bodyPr>
          <a:lstStyle/>
          <a:p>
            <a:r>
              <a:rPr lang="en-US" altLang="zh-CN" sz="2000" b="1" dirty="0"/>
              <a:t>VAR (</a:t>
            </a:r>
            <a:r>
              <a:rPr lang="en-US" altLang="zh-CN" sz="2000" b="1" dirty="0" err="1"/>
              <a:t>Acc</a:t>
            </a:r>
            <a:r>
              <a:rPr lang="en-US" altLang="zh-CN" sz="2000" b="1" dirty="0"/>
              <a:t>)</a:t>
            </a:r>
            <a:endParaRPr lang="zh-CN" altLang="en-US" sz="2000" b="1" dirty="0"/>
          </a:p>
        </p:txBody>
      </p:sp>
      <p:sp>
        <p:nvSpPr>
          <p:cNvPr id="31" name="文本框 30"/>
          <p:cNvSpPr txBox="1"/>
          <p:nvPr/>
        </p:nvSpPr>
        <p:spPr>
          <a:xfrm>
            <a:off x="10440510" y="3869101"/>
            <a:ext cx="1438214" cy="707886"/>
          </a:xfrm>
          <a:prstGeom prst="rect">
            <a:avLst/>
          </a:prstGeom>
          <a:noFill/>
        </p:spPr>
        <p:txBody>
          <a:bodyPr wrap="none" rtlCol="0">
            <a:spAutoFit/>
          </a:bodyPr>
          <a:lstStyle/>
          <a:p>
            <a:pPr algn="ctr"/>
            <a:r>
              <a:rPr lang="en-US" altLang="zh-CN" sz="2000" b="1" dirty="0">
                <a:solidFill>
                  <a:srgbClr val="FF0000"/>
                </a:solidFill>
              </a:rPr>
              <a:t>Stable </a:t>
            </a:r>
          </a:p>
          <a:p>
            <a:pPr algn="ctr"/>
            <a:r>
              <a:rPr lang="en-US" altLang="zh-CN" sz="2000" b="1" dirty="0">
                <a:solidFill>
                  <a:srgbClr val="FF0000"/>
                </a:solidFill>
              </a:rPr>
              <a:t>Prediction</a:t>
            </a:r>
            <a:endParaRPr lang="zh-CN" altLang="en-US" sz="2000" b="1" dirty="0">
              <a:solidFill>
                <a:srgbClr val="FF0000"/>
              </a:solidFill>
            </a:endParaRPr>
          </a:p>
        </p:txBody>
      </p:sp>
      <p:sp>
        <p:nvSpPr>
          <p:cNvPr id="10" name="TextBox 9">
            <a:extLst>
              <a:ext uri="{FF2B5EF4-FFF2-40B4-BE49-F238E27FC236}">
                <a16:creationId xmlns:a16="http://schemas.microsoft.com/office/drawing/2014/main" id="{42FCA898-2012-A241-B84D-99800BD0263D}"/>
              </a:ext>
            </a:extLst>
          </p:cNvPr>
          <p:cNvSpPr txBox="1"/>
          <p:nvPr/>
        </p:nvSpPr>
        <p:spPr>
          <a:xfrm>
            <a:off x="1098478" y="3021073"/>
            <a:ext cx="1287340" cy="461665"/>
          </a:xfrm>
          <a:prstGeom prst="rect">
            <a:avLst/>
          </a:prstGeom>
          <a:noFill/>
        </p:spPr>
        <p:txBody>
          <a:bodyPr wrap="none" rtlCol="0">
            <a:spAutoFit/>
          </a:bodyPr>
          <a:lstStyle/>
          <a:p>
            <a:r>
              <a:rPr lang="en-US" altLang="zh-CN" sz="2400" dirty="0"/>
              <a:t>Training</a:t>
            </a:r>
            <a:endParaRPr lang="en-US" sz="2400" dirty="0"/>
          </a:p>
        </p:txBody>
      </p:sp>
      <p:sp>
        <p:nvSpPr>
          <p:cNvPr id="32" name="TextBox 31">
            <a:extLst>
              <a:ext uri="{FF2B5EF4-FFF2-40B4-BE49-F238E27FC236}">
                <a16:creationId xmlns:a16="http://schemas.microsoft.com/office/drawing/2014/main" id="{8809FEEF-D510-0247-AF5F-EBBFA4A511C5}"/>
              </a:ext>
            </a:extLst>
          </p:cNvPr>
          <p:cNvSpPr txBox="1"/>
          <p:nvPr/>
        </p:nvSpPr>
        <p:spPr>
          <a:xfrm>
            <a:off x="5181386" y="1933834"/>
            <a:ext cx="1160446" cy="461665"/>
          </a:xfrm>
          <a:prstGeom prst="rect">
            <a:avLst/>
          </a:prstGeom>
          <a:noFill/>
        </p:spPr>
        <p:txBody>
          <a:bodyPr wrap="none" rtlCol="0">
            <a:spAutoFit/>
          </a:bodyPr>
          <a:lstStyle/>
          <a:p>
            <a:r>
              <a:rPr lang="en-US" altLang="zh-CN" sz="2400" dirty="0"/>
              <a:t>Testing</a:t>
            </a:r>
            <a:endParaRPr lang="en-US" sz="2400" dirty="0"/>
          </a:p>
        </p:txBody>
      </p:sp>
      <p:sp>
        <p:nvSpPr>
          <p:cNvPr id="12" name="TextBox 11">
            <a:extLst>
              <a:ext uri="{FF2B5EF4-FFF2-40B4-BE49-F238E27FC236}">
                <a16:creationId xmlns:a16="http://schemas.microsoft.com/office/drawing/2014/main" id="{6C9B647D-FD3E-D64B-B45A-0C6794222A0B}"/>
              </a:ext>
            </a:extLst>
          </p:cNvPr>
          <p:cNvSpPr txBox="1"/>
          <p:nvPr/>
        </p:nvSpPr>
        <p:spPr>
          <a:xfrm>
            <a:off x="1690787" y="6089761"/>
            <a:ext cx="8810425" cy="584775"/>
          </a:xfrm>
          <a:prstGeom prst="rect">
            <a:avLst/>
          </a:prstGeom>
          <a:noFill/>
        </p:spPr>
        <p:txBody>
          <a:bodyPr wrap="none" rtlCol="0">
            <a:spAutoFit/>
          </a:bodyPr>
          <a:lstStyle/>
          <a:p>
            <a:pPr algn="ctr"/>
            <a:r>
              <a:rPr lang="en-US" altLang="zh-CN" sz="3200" dirty="0"/>
              <a:t>Stable</a:t>
            </a:r>
            <a:r>
              <a:rPr lang="zh-CN" altLang="en-US" sz="3200" dirty="0"/>
              <a:t> </a:t>
            </a:r>
            <a:r>
              <a:rPr lang="en-US" altLang="zh-CN" sz="2800" dirty="0"/>
              <a:t>Prediction</a:t>
            </a:r>
            <a:r>
              <a:rPr lang="zh-CN" altLang="en-US" sz="3200" dirty="0"/>
              <a:t> </a:t>
            </a:r>
            <a:r>
              <a:rPr lang="en-US" altLang="zh-CN" sz="3200" dirty="0"/>
              <a:t>across</a:t>
            </a:r>
            <a:r>
              <a:rPr lang="zh-CN" altLang="en-US" sz="3200" dirty="0"/>
              <a:t> </a:t>
            </a:r>
            <a:r>
              <a:rPr lang="en-US" altLang="zh-CN" sz="3200" dirty="0"/>
              <a:t>Unknown</a:t>
            </a:r>
            <a:r>
              <a:rPr lang="zh-CN" altLang="en-US" sz="3200" dirty="0"/>
              <a:t> </a:t>
            </a:r>
            <a:r>
              <a:rPr lang="en-US" altLang="zh-CN" sz="3200" dirty="0"/>
              <a:t>Testing</a:t>
            </a:r>
            <a:r>
              <a:rPr lang="zh-CN" altLang="en-US" sz="3200" dirty="0"/>
              <a:t> </a:t>
            </a:r>
            <a:r>
              <a:rPr lang="en-US" altLang="zh-CN" sz="3200" dirty="0"/>
              <a:t>Data</a:t>
            </a:r>
            <a:endParaRPr lang="en-US" sz="3200" dirty="0"/>
          </a:p>
        </p:txBody>
      </p:sp>
    </p:spTree>
    <p:extLst>
      <p:ext uri="{BB962C8B-B14F-4D97-AF65-F5344CB8AC3E}">
        <p14:creationId xmlns:p14="http://schemas.microsoft.com/office/powerpoint/2010/main" val="232228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8" grpId="0" animBg="1"/>
      <p:bldP spid="29" grpId="0"/>
      <p:bldP spid="9" grpId="0" animBg="1"/>
      <p:bldP spid="30" grpId="0"/>
      <p:bldP spid="3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CEB1292F-C11B-4B43-B3C0-E07B616E24EA}"/>
                  </a:ext>
                </a:extLst>
              </p:cNvPr>
              <p:cNvSpPr txBox="1">
                <a:spLocks/>
              </p:cNvSpPr>
              <p:nvPr/>
            </p:nvSpPr>
            <p:spPr>
              <a:xfrm>
                <a:off x="609599" y="1600200"/>
                <a:ext cx="10549468" cy="5119255"/>
              </a:xfrm>
              <a:prstGeom prst="rect">
                <a:avLst/>
              </a:prstGeom>
            </p:spPr>
            <p:txBody>
              <a:bodyPr vert="horz" lIns="91440" tIns="45720" rIns="91440" bIns="45720" rtlCol="0">
                <a:normAutofit/>
              </a:bodyPr>
              <a:lstStyle>
                <a:lvl1pPr marL="182875" indent="-182875" algn="l" defTabSz="914377"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89" indent="-182875" algn="l" defTabSz="914377"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02" indent="-182875" algn="l" defTabSz="914377"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15" indent="-182875" algn="l" defTabSz="914377"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90" indent="-137157" algn="l" defTabSz="914377"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66"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41"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17"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92"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latin typeface="Times New Roman" panose="02020603050405020304" pitchFamily="18" charset="0"/>
                    <a:cs typeface="Times New Roman" panose="02020603050405020304" pitchFamily="18" charset="0"/>
                  </a:rPr>
                  <a:t>Prediction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Classification</a:t>
                </a:r>
              </a:p>
              <a:p>
                <a:pPr lvl="1"/>
                <a14:m>
                  <m:oMath xmlns:m="http://schemas.openxmlformats.org/officeDocument/2006/math">
                    <m:r>
                      <a:rPr lang="en-US" altLang="zh-CN" sz="2400">
                        <a:latin typeface="Cambria Math" panose="02040503050406030204" pitchFamily="18" charset="0"/>
                      </a:rPr>
                      <m:t>𝑋</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vector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features; </a:t>
                </a:r>
                <a14:m>
                  <m:oMath xmlns:m="http://schemas.openxmlformats.org/officeDocument/2006/math">
                    <m:r>
                      <a:rPr lang="en-US" altLang="zh-CN" sz="2400">
                        <a:latin typeface="Cambria Math" panose="02040503050406030204" pitchFamily="18" charset="0"/>
                      </a:rPr>
                      <m:t>𝑌</m:t>
                    </m:r>
                    <m:r>
                      <a:rPr lang="en-US" altLang="zh-CN" sz="2400">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a:latin typeface="Cambria Math" panose="02040503050406030204" pitchFamily="18" charset="0"/>
                          </a:rPr>
                          <m:t>0,1</m:t>
                        </m:r>
                      </m:e>
                    </m:d>
                  </m:oMath>
                </a14:m>
                <a:endParaRPr lang="en-US" altLang="zh-CN" sz="2400" dirty="0">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Environment: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ea typeface="Times New Roman" charset="0"/>
                    <a:cs typeface="Times New Roman" panose="02020603050405020304" pitchFamily="18" charset="0"/>
                  </a:rPr>
                  <a:t>joint</a:t>
                </a:r>
                <a:r>
                  <a:rPr lang="zh-CN" altLang="en-US" sz="2400" dirty="0">
                    <a:latin typeface="Times New Roman" panose="02020603050405020304" pitchFamily="18" charset="0"/>
                    <a:ea typeface="Times New Roman" charset="0"/>
                    <a:cs typeface="Times New Roman" panose="02020603050405020304" pitchFamily="18" charset="0"/>
                  </a:rPr>
                  <a:t> </a:t>
                </a:r>
                <a:r>
                  <a:rPr lang="en-US" altLang="zh-CN" sz="2400" dirty="0">
                    <a:latin typeface="Times New Roman" panose="02020603050405020304" pitchFamily="18" charset="0"/>
                    <a:ea typeface="Times New Roman" charset="0"/>
                    <a:cs typeface="Times New Roman" panose="02020603050405020304" pitchFamily="18" charset="0"/>
                  </a:rPr>
                  <a:t>distribution</a:t>
                </a:r>
                <a:r>
                  <a:rPr lang="zh-CN" altLang="en-US" sz="2400" dirty="0">
                    <a:latin typeface="Times New Roman" panose="02020603050405020304" pitchFamily="18" charset="0"/>
                    <a:ea typeface="Times New Roman" charset="0"/>
                    <a:cs typeface="Times New Roman" panose="02020603050405020304" pitchFamily="18" charset="0"/>
                  </a:rPr>
                  <a:t> </a:t>
                </a:r>
                <a:r>
                  <a:rPr lang="en-US" altLang="zh-CN" sz="2400" dirty="0">
                    <a:latin typeface="Times New Roman" panose="02020603050405020304" pitchFamily="18" charset="0"/>
                    <a:ea typeface="Times New Roman" charset="0"/>
                    <a:cs typeface="Times New Roman" panose="02020603050405020304" pitchFamily="18" charset="0"/>
                  </a:rPr>
                  <a:t>of</a:t>
                </a:r>
                <a:r>
                  <a:rPr lang="zh-CN" altLang="en-US" sz="2400" dirty="0">
                    <a:latin typeface="Times New Roman" panose="02020603050405020304" pitchFamily="18" charset="0"/>
                    <a:ea typeface="Times New Roman" charset="0"/>
                    <a:cs typeface="Times New Roman" panose="02020603050405020304" pitchFamily="18" charset="0"/>
                  </a:rPr>
                  <a:t> </a:t>
                </a:r>
                <a:r>
                  <a:rPr lang="en-US" altLang="zh-CN" sz="2400" dirty="0">
                    <a:latin typeface="Times New Roman" panose="02020603050405020304" pitchFamily="18" charset="0"/>
                    <a:ea typeface="Times New Roman" charset="0"/>
                    <a:cs typeface="Times New Roman" panose="02020603050405020304" pitchFamily="18" charset="0"/>
                  </a:rPr>
                  <a:t>X and Y,</a:t>
                </a:r>
                <a:r>
                  <a:rPr lang="zh-CN" altLang="en-US" sz="2400" dirty="0">
                    <a:latin typeface="Times New Roman" panose="02020603050405020304" pitchFamily="18" charset="0"/>
                    <a:ea typeface="Times New Roman" charset="0"/>
                    <a:cs typeface="Times New Roman" panose="02020603050405020304" pitchFamily="18" charset="0"/>
                  </a:rPr>
                  <a:t> </a:t>
                </a:r>
                <a:r>
                  <a:rPr lang="en-US" altLang="zh-CN" sz="2400" dirty="0">
                    <a:latin typeface="Times New Roman" panose="02020603050405020304" pitchFamily="18" charset="0"/>
                    <a:ea typeface="Times New Roman" charset="0"/>
                    <a:cs typeface="Times New Roman" panose="02020603050405020304" pitchFamily="18" charset="0"/>
                  </a:rPr>
                  <a:t>denoted</a:t>
                </a:r>
                <a:r>
                  <a:rPr lang="zh-CN" altLang="en-US" sz="2400" dirty="0">
                    <a:latin typeface="Times New Roman" panose="02020603050405020304" pitchFamily="18" charset="0"/>
                    <a:ea typeface="Times New Roman" charset="0"/>
                    <a:cs typeface="Times New Roman" panose="02020603050405020304" pitchFamily="18" charset="0"/>
                  </a:rPr>
                  <a:t> </a:t>
                </a:r>
                <a:r>
                  <a:rPr lang="en-US" altLang="zh-CN" sz="2400" dirty="0">
                    <a:latin typeface="Times New Roman" panose="02020603050405020304" pitchFamily="18" charset="0"/>
                    <a:ea typeface="Times New Roman" charset="0"/>
                    <a:cs typeface="Times New Roman" panose="02020603050405020304" pitchFamily="18" charset="0"/>
                  </a:rPr>
                  <a:t>as</a:t>
                </a:r>
                <a:r>
                  <a:rPr lang="zh-CN" altLang="en-US" sz="2400" dirty="0">
                    <a:latin typeface="Times New Roman" panose="02020603050405020304" pitchFamily="18" charset="0"/>
                    <a:ea typeface="Times New Roman" charset="0"/>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𝑃</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𝑋𝑌</m:t>
                        </m:r>
                      </m:e>
                    </m:d>
                  </m:oMath>
                </a14:m>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Suppose</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𝑋</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𝑆</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𝑉</m:t>
                    </m:r>
                    <m:r>
                      <a:rPr lang="en-US" altLang="zh-CN" sz="2800" i="1">
                        <a:latin typeface="Cambria Math" panose="02040503050406030204" pitchFamily="18" charset="0"/>
                        <a:cs typeface="Times New Roman" panose="02020603050405020304" pitchFamily="18" charset="0"/>
                      </a:rPr>
                      <m:t>}</m:t>
                    </m:r>
                  </m:oMath>
                </a14:m>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𝑌</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𝑓</m:t>
                    </m:r>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𝑆</m:t>
                        </m:r>
                      </m:e>
                    </m:d>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ea typeface="Cambria Math" panose="02040503050406030204" pitchFamily="18" charset="0"/>
                        <a:cs typeface="Times New Roman" panose="02020603050405020304" pitchFamily="18" charset="0"/>
                      </a:rPr>
                      <m:t>𝜀</m:t>
                    </m:r>
                  </m:oMath>
                </a14:m>
                <a:endParaRPr lang="en-US" altLang="zh-CN" sz="280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CN" sz="2400" i="1">
                        <a:latin typeface="Cambria Math" panose="02040503050406030204" pitchFamily="18" charset="0"/>
                        <a:cs typeface="Times New Roman" panose="02020603050405020304" pitchFamily="18" charset="0"/>
                      </a:rPr>
                      <m:t>𝑆</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set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solidFill>
                      <a:srgbClr val="00B050"/>
                    </a:solidFill>
                    <a:latin typeface="Times New Roman" panose="02020603050405020304" pitchFamily="18" charset="0"/>
                    <a:cs typeface="Times New Roman" panose="02020603050405020304" pitchFamily="18" charset="0"/>
                  </a:rPr>
                  <a:t>stable</a:t>
                </a:r>
                <a:r>
                  <a:rPr lang="zh-CN" altLang="en-US" sz="2400" dirty="0">
                    <a:solidFill>
                      <a:srgbClr val="00B050"/>
                    </a:solidFill>
                    <a:latin typeface="Times New Roman" panose="02020603050405020304" pitchFamily="18" charset="0"/>
                    <a:cs typeface="Times New Roman" panose="02020603050405020304" pitchFamily="18" charset="0"/>
                  </a:rPr>
                  <a:t> </a:t>
                </a:r>
                <a:r>
                  <a:rPr lang="en-US" altLang="zh-CN" sz="2400" dirty="0">
                    <a:solidFill>
                      <a:srgbClr val="00B050"/>
                    </a:solidFill>
                    <a:latin typeface="Times New Roman" panose="02020603050405020304" pitchFamily="18" charset="0"/>
                    <a:cs typeface="Times New Roman" panose="02020603050405020304" pitchFamily="18" charset="0"/>
                  </a:rPr>
                  <a:t>(causal)</a:t>
                </a:r>
                <a:r>
                  <a:rPr lang="zh-CN" altLang="en-US" sz="2400" dirty="0">
                    <a:solidFill>
                      <a:srgbClr val="00B050"/>
                    </a:solidFill>
                    <a:latin typeface="Times New Roman" panose="02020603050405020304" pitchFamily="18" charset="0"/>
                    <a:cs typeface="Times New Roman" panose="02020603050405020304" pitchFamily="18" charset="0"/>
                  </a:rPr>
                  <a:t> </a:t>
                </a:r>
                <a:r>
                  <a:rPr lang="en-US" altLang="zh-CN" sz="2400" dirty="0">
                    <a:solidFill>
                      <a:srgbClr val="00B050"/>
                    </a:solidFill>
                    <a:latin typeface="Times New Roman" panose="02020603050405020304" pitchFamily="18" charset="0"/>
                    <a:cs typeface="Times New Roman" panose="02020603050405020304" pitchFamily="18" charset="0"/>
                  </a:rPr>
                  <a:t>features</a:t>
                </a:r>
              </a:p>
              <a:p>
                <a:pPr lvl="1"/>
                <a14:m>
                  <m:oMath xmlns:m="http://schemas.openxmlformats.org/officeDocument/2006/math">
                    <m:r>
                      <a:rPr lang="en-US" altLang="zh-CN" sz="2400" i="1">
                        <a:latin typeface="Cambria Math" panose="02040503050406030204" pitchFamily="18" charset="0"/>
                        <a:cs typeface="Times New Roman" panose="02020603050405020304" pitchFamily="18" charset="0"/>
                      </a:rPr>
                      <m:t>𝑉</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set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solidFill>
                      <a:srgbClr val="00B0F0"/>
                    </a:solidFill>
                    <a:latin typeface="Times New Roman" panose="02020603050405020304" pitchFamily="18" charset="0"/>
                    <a:cs typeface="Times New Roman" panose="02020603050405020304" pitchFamily="18" charset="0"/>
                  </a:rPr>
                  <a:t>non-causal</a:t>
                </a:r>
                <a:r>
                  <a:rPr lang="zh-CN" altLang="en-US" sz="2400" dirty="0">
                    <a:solidFill>
                      <a:srgbClr val="00B0F0"/>
                    </a:solidFill>
                    <a:latin typeface="Times New Roman" panose="02020603050405020304" pitchFamily="18" charset="0"/>
                    <a:cs typeface="Times New Roman" panose="02020603050405020304" pitchFamily="18" charset="0"/>
                  </a:rPr>
                  <a:t> </a:t>
                </a:r>
                <a:r>
                  <a:rPr lang="en-US" altLang="zh-CN" sz="2400" dirty="0">
                    <a:solidFill>
                      <a:srgbClr val="00B0F0"/>
                    </a:solidFill>
                    <a:latin typeface="Times New Roman" panose="02020603050405020304" pitchFamily="18" charset="0"/>
                    <a:cs typeface="Times New Roman" panose="02020603050405020304" pitchFamily="18" charset="0"/>
                  </a:rPr>
                  <a:t>features</a:t>
                </a:r>
              </a:p>
              <a:p>
                <a:pPr lvl="1"/>
                <a14:m>
                  <m:oMath xmlns:m="http://schemas.openxmlformats.org/officeDocument/2006/math">
                    <m:r>
                      <a:rPr lang="en-US" altLang="zh-CN" sz="2400" i="1">
                        <a:latin typeface="Cambria Math" panose="02040503050406030204" pitchFamily="18" charset="0"/>
                        <a:cs typeface="Times New Roman" panose="02020603050405020304" pitchFamily="18" charset="0"/>
                      </a:rPr>
                      <m:t>𝑃</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𝑌</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𝑆</m:t>
                    </m:r>
                    <m:r>
                      <a:rPr lang="en-US" altLang="zh-CN" sz="2400" i="1">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stable, but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𝑃</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𝑌</m:t>
                    </m:r>
                    <m:r>
                      <a:rPr lang="en-US" altLang="zh-CN" sz="240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𝑉</m:t>
                    </m:r>
                    <m:r>
                      <a:rPr lang="en-US" altLang="zh-CN" sz="2400" i="1">
                        <a:latin typeface="Cambria Math" panose="02040503050406030204" pitchFamily="18" charset="0"/>
                        <a:cs typeface="Times New Roman" panose="02020603050405020304" pitchFamily="18" charset="0"/>
                      </a:rPr>
                      <m:t>)</m:t>
                    </m:r>
                  </m:oMath>
                </a14:m>
                <a:r>
                  <a:rPr lang="en-US" altLang="zh-CN" sz="2400" dirty="0">
                    <a:latin typeface="Times New Roman" panose="02020603050405020304" pitchFamily="18" charset="0"/>
                    <a:cs typeface="Times New Roman" panose="02020603050405020304" pitchFamily="18" charset="0"/>
                  </a:rPr>
                  <a:t> is not stable</a:t>
                </a:r>
              </a:p>
              <a:p>
                <a:r>
                  <a:rPr lang="en-US" altLang="zh-CN" sz="2800" b="1" dirty="0">
                    <a:latin typeface="Times New Roman" panose="02020603050405020304" pitchFamily="18" charset="0"/>
                    <a:cs typeface="Times New Roman" panose="02020603050405020304" pitchFamily="18" charset="0"/>
                  </a:rPr>
                  <a:t>Why</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would a</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predictive</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model</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not</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be</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stable</a:t>
                </a:r>
                <a:r>
                  <a:rPr lang="en-US" altLang="zh-CN" sz="2800" dirty="0">
                    <a:latin typeface="Times New Roman" panose="02020603050405020304" pitchFamily="18" charset="0"/>
                    <a:cs typeface="Times New Roman" panose="02020603050405020304" pitchFamily="18" charset="0"/>
                  </a:rPr>
                  <a:t>?</a:t>
                </a:r>
              </a:p>
              <a:p>
                <a:pPr lvl="1"/>
                <a:r>
                  <a:rPr lang="en-US" altLang="zh-CN" sz="2600" b="1" dirty="0">
                    <a:latin typeface="Times New Roman" panose="02020603050405020304" pitchFamily="18" charset="0"/>
                    <a:cs typeface="Times New Roman" panose="02020603050405020304" pitchFamily="18" charset="0"/>
                  </a:rPr>
                  <a:t>Dependence issue</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𝑌</m:t>
                    </m:r>
                  </m:oMath>
                </a14:m>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not</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independent</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with</a:t>
                </a:r>
                <a:r>
                  <a:rPr lang="zh-CN" altLang="en-US"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𝑉</m:t>
                    </m:r>
                  </m:oMath>
                </a14:m>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t>
                </a:r>
                <a:r>
                  <a:rPr lang="en-US" altLang="zh-CN" sz="2600" dirty="0">
                    <a:solidFill>
                      <a:srgbClr val="FF0000"/>
                    </a:solidFill>
                    <a:latin typeface="Times New Roman" panose="02020603050405020304" pitchFamily="18" charset="0"/>
                    <a:cs typeface="Times New Roman" panose="02020603050405020304" pitchFamily="18" charset="0"/>
                  </a:rPr>
                  <a:t>Spurious</a:t>
                </a:r>
                <a:r>
                  <a:rPr lang="zh-CN" altLang="en-US" sz="2600" dirty="0">
                    <a:solidFill>
                      <a:srgbClr val="FF0000"/>
                    </a:solidFill>
                    <a:latin typeface="Times New Roman" panose="02020603050405020304" pitchFamily="18" charset="0"/>
                    <a:cs typeface="Times New Roman" panose="02020603050405020304" pitchFamily="18" charset="0"/>
                  </a:rPr>
                  <a:t> </a:t>
                </a:r>
                <a:r>
                  <a:rPr lang="en-US" altLang="zh-CN" sz="2600" dirty="0">
                    <a:solidFill>
                      <a:srgbClr val="FF0000"/>
                    </a:solidFill>
                    <a:latin typeface="Times New Roman" panose="02020603050405020304" pitchFamily="18" charset="0"/>
                    <a:cs typeface="Times New Roman" panose="02020603050405020304" pitchFamily="18" charset="0"/>
                  </a:rPr>
                  <a:t>Correlation</a:t>
                </a:r>
                <a:r>
                  <a:rPr lang="en-US" altLang="zh-CN" sz="2600" dirty="0">
                    <a:latin typeface="Times New Roman" panose="02020603050405020304" pitchFamily="18" charset="0"/>
                    <a:cs typeface="Times New Roman" panose="02020603050405020304" pitchFamily="18" charset="0"/>
                  </a:rPr>
                  <a:t>)</a:t>
                </a:r>
              </a:p>
              <a:p>
                <a:pPr lvl="1"/>
                <a:r>
                  <a:rPr lang="en-US" altLang="zh-CN" sz="2600" b="1" dirty="0">
                    <a:latin typeface="Times New Roman" panose="02020603050405020304" pitchFamily="18" charset="0"/>
                    <a:cs typeface="Times New Roman" panose="02020603050405020304" pitchFamily="18" charset="0"/>
                  </a:rPr>
                  <a:t>Environment</a:t>
                </a:r>
                <a:r>
                  <a:rPr lang="zh-CN" altLang="en-US" sz="2600" b="1" dirty="0">
                    <a:latin typeface="Times New Roman" panose="02020603050405020304" pitchFamily="18" charset="0"/>
                    <a:cs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shift</a:t>
                </a:r>
                <a:r>
                  <a:rPr lang="zh-CN" altLang="en-US" sz="2600" b="1" dirty="0">
                    <a:latin typeface="Times New Roman" panose="02020603050405020304" pitchFamily="18" charset="0"/>
                    <a:cs typeface="Times New Roman" panose="02020603050405020304" pitchFamily="18" charset="0"/>
                  </a:rPr>
                  <a:t> </a:t>
                </a:r>
                <a:r>
                  <a:rPr lang="en-US" altLang="zh-CN" sz="2600" b="1" dirty="0">
                    <a:latin typeface="Times New Roman" panose="02020603050405020304" pitchFamily="18" charset="0"/>
                    <a:cs typeface="Times New Roman" panose="02020603050405020304" pitchFamily="18" charset="0"/>
                  </a:rPr>
                  <a:t>issue</a:t>
                </a:r>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𝑃</m:t>
                    </m:r>
                    <m:sSub>
                      <m:sSubPr>
                        <m:ctrlPr>
                          <a:rPr lang="en-US" altLang="zh-CN" sz="2600" i="1">
                            <a:latin typeface="Cambria Math" panose="02040503050406030204" pitchFamily="18" charset="0"/>
                            <a:cs typeface="Times New Roman" panose="02020603050405020304" pitchFamily="18" charset="0"/>
                          </a:rPr>
                        </m:ctrlPr>
                      </m:sSubPr>
                      <m:e>
                        <m:d>
                          <m:dPr>
                            <m:ctrlPr>
                              <a:rPr lang="en-US" altLang="zh-CN" sz="2600" i="1">
                                <a:latin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cs typeface="Times New Roman" panose="02020603050405020304" pitchFamily="18" charset="0"/>
                              </a:rPr>
                              <m:t>𝑋𝑌</m:t>
                            </m:r>
                          </m:e>
                        </m:d>
                      </m:e>
                      <m:sub>
                        <m:r>
                          <a:rPr lang="en-US" altLang="zh-CN" sz="2600" i="1">
                            <a:latin typeface="Cambria Math" panose="02040503050406030204" pitchFamily="18" charset="0"/>
                            <a:cs typeface="Times New Roman" panose="02020603050405020304" pitchFamily="18" charset="0"/>
                          </a:rPr>
                          <m:t>𝑡𝑟𝑎𝑖𝑛𝑖𝑛𝑔</m:t>
                        </m:r>
                      </m:sub>
                    </m:sSub>
                    <m:r>
                      <a:rPr lang="en-US" altLang="zh-CN" sz="2600" i="1">
                        <a:latin typeface="Cambria Math" panose="02040503050406030204" pitchFamily="18" charset="0"/>
                        <a:ea typeface="Cambria Math" panose="02040503050406030204" pitchFamily="18" charset="0"/>
                      </a:rPr>
                      <m:t>≠</m:t>
                    </m:r>
                    <m:r>
                      <a:rPr lang="en-US" altLang="zh-CN" sz="2600" i="1">
                        <a:latin typeface="Cambria Math" panose="02040503050406030204" pitchFamily="18" charset="0"/>
                        <a:cs typeface="Times New Roman" panose="02020603050405020304" pitchFamily="18" charset="0"/>
                      </a:rPr>
                      <m:t>𝑃</m:t>
                    </m:r>
                    <m:sSub>
                      <m:sSubPr>
                        <m:ctrlPr>
                          <a:rPr lang="en-US" altLang="zh-CN" sz="2600" i="1">
                            <a:latin typeface="Cambria Math" panose="02040503050406030204" pitchFamily="18" charset="0"/>
                            <a:cs typeface="Times New Roman" panose="02020603050405020304" pitchFamily="18" charset="0"/>
                          </a:rPr>
                        </m:ctrlPr>
                      </m:sSubPr>
                      <m:e>
                        <m:d>
                          <m:dPr>
                            <m:ctrlPr>
                              <a:rPr lang="en-US" altLang="zh-CN" sz="2600" i="1">
                                <a:latin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cs typeface="Times New Roman" panose="02020603050405020304" pitchFamily="18" charset="0"/>
                              </a:rPr>
                              <m:t>𝑋𝑌</m:t>
                            </m:r>
                          </m:e>
                        </m:d>
                      </m:e>
                      <m:sub>
                        <m:r>
                          <a:rPr lang="en-US" altLang="zh-CN" sz="2600" i="1">
                            <a:latin typeface="Cambria Math" panose="02040503050406030204" pitchFamily="18" charset="0"/>
                            <a:cs typeface="Times New Roman" panose="02020603050405020304" pitchFamily="18" charset="0"/>
                          </a:rPr>
                          <m:t>𝑡𝑒𝑠𝑡𝑖𝑛𝑔</m:t>
                        </m:r>
                      </m:sub>
                    </m:sSub>
                  </m:oMath>
                </a14:m>
                <a:endParaRPr lang="en-US" altLang="zh-CN" sz="2600"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pPr marL="274314" lvl="1" indent="0">
                  <a:buNone/>
                </a:pP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800" dirty="0">
                  <a:latin typeface="Times New Roman" panose="02020603050405020304" pitchFamily="18" charset="0"/>
                  <a:ea typeface="Times New Roman" charset="0"/>
                  <a:cs typeface="Times New Roman" panose="02020603050405020304" pitchFamily="18" charset="0"/>
                </a:endParaRPr>
              </a:p>
              <a:p>
                <a:endParaRPr lang="en-US" altLang="zh-CN" sz="2800" dirty="0">
                  <a:latin typeface="Times New Roman" panose="02020603050405020304" pitchFamily="18" charset="0"/>
                  <a:ea typeface="Times New Roman"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p:txBody>
          </p:sp>
        </mc:Choice>
        <mc:Fallback xmlns="">
          <p:sp>
            <p:nvSpPr>
              <p:cNvPr id="13" name="Content Placeholder 2">
                <a:extLst>
                  <a:ext uri="{FF2B5EF4-FFF2-40B4-BE49-F238E27FC236}">
                    <a16:creationId xmlns:a16="http://schemas.microsoft.com/office/drawing/2014/main" id="{CEB1292F-C11B-4B43-B3C0-E07B616E24EA}"/>
                  </a:ext>
                </a:extLst>
              </p:cNvPr>
              <p:cNvSpPr txBox="1">
                <a:spLocks noRot="1" noChangeAspect="1" noMove="1" noResize="1" noEditPoints="1" noAdjustHandles="1" noChangeArrowheads="1" noChangeShapeType="1" noTextEdit="1"/>
              </p:cNvSpPr>
              <p:nvPr/>
            </p:nvSpPr>
            <p:spPr>
              <a:xfrm>
                <a:off x="609599" y="1600200"/>
                <a:ext cx="10549468" cy="5119255"/>
              </a:xfrm>
              <a:prstGeom prst="rect">
                <a:avLst/>
              </a:prstGeom>
              <a:blipFill>
                <a:blip r:embed="rId3"/>
                <a:stretch>
                  <a:fillRect l="-842" t="-123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05B6CAC-26C7-814A-8EF0-B84928259731}"/>
              </a:ext>
            </a:extLst>
          </p:cNvPr>
          <p:cNvSpPr>
            <a:spLocks noGrp="1"/>
          </p:cNvSpPr>
          <p:nvPr>
            <p:ph type="title"/>
          </p:nvPr>
        </p:nvSpPr>
        <p:spPr/>
        <p:txBody>
          <a:bodyPr/>
          <a:lstStyle/>
          <a:p>
            <a:pPr algn="ctr"/>
            <a:r>
              <a:rPr lang="en-US" altLang="zh-CN" dirty="0"/>
              <a:t>Why</a:t>
            </a:r>
            <a:r>
              <a:rPr lang="zh-CN" altLang="en-US" dirty="0"/>
              <a:t> </a:t>
            </a:r>
            <a:r>
              <a:rPr lang="en-US" altLang="zh-CN" dirty="0"/>
              <a:t>would a</a:t>
            </a:r>
            <a:r>
              <a:rPr lang="zh-CN" altLang="en-US" dirty="0"/>
              <a:t> </a:t>
            </a:r>
            <a:r>
              <a:rPr lang="en-US" altLang="zh-CN" dirty="0"/>
              <a:t>predictive</a:t>
            </a:r>
            <a:r>
              <a:rPr lang="zh-CN" altLang="en-US" dirty="0"/>
              <a:t> </a:t>
            </a:r>
            <a:r>
              <a:rPr lang="en-US" altLang="zh-CN" dirty="0"/>
              <a:t>model</a:t>
            </a:r>
            <a:r>
              <a:rPr lang="zh-CN" altLang="en-US" dirty="0"/>
              <a:t> </a:t>
            </a:r>
            <a:r>
              <a:rPr lang="en-US" altLang="zh-CN" dirty="0"/>
              <a:t>not</a:t>
            </a:r>
            <a:r>
              <a:rPr lang="zh-CN" altLang="en-US" dirty="0"/>
              <a:t> </a:t>
            </a:r>
            <a:r>
              <a:rPr lang="en-US" altLang="zh-CN" dirty="0"/>
              <a:t>be</a:t>
            </a:r>
            <a:r>
              <a:rPr lang="zh-CN" altLang="en-US" dirty="0"/>
              <a:t> </a:t>
            </a:r>
            <a:r>
              <a:rPr lang="en-US" altLang="zh-CN" dirty="0"/>
              <a:t>stable?</a:t>
            </a:r>
            <a:endParaRPr lang="en-US" dirty="0"/>
          </a:p>
        </p:txBody>
      </p:sp>
      <p:sp>
        <p:nvSpPr>
          <p:cNvPr id="4" name="Slide Number Placeholder 3">
            <a:extLst>
              <a:ext uri="{FF2B5EF4-FFF2-40B4-BE49-F238E27FC236}">
                <a16:creationId xmlns:a16="http://schemas.microsoft.com/office/drawing/2014/main" id="{DA676BCF-121D-CE40-9328-0A25396D7ADB}"/>
              </a:ext>
            </a:extLst>
          </p:cNvPr>
          <p:cNvSpPr>
            <a:spLocks noGrp="1"/>
          </p:cNvSpPr>
          <p:nvPr>
            <p:ph type="sldNum" sz="quarter" idx="12"/>
          </p:nvPr>
        </p:nvSpPr>
        <p:spPr/>
        <p:txBody>
          <a:bodyPr/>
          <a:lstStyle/>
          <a:p>
            <a:fld id="{0CFEC368-1D7A-4F81-ABF6-AE0E36BAF64C}" type="slidenum">
              <a:rPr lang="en-US" smtClean="0"/>
              <a:pPr/>
              <a:t>113</a:t>
            </a:fld>
            <a:endParaRPr lang="en-US"/>
          </a:p>
        </p:txBody>
      </p:sp>
      <p:pic>
        <p:nvPicPr>
          <p:cNvPr id="3" name="图片 2"/>
          <p:cNvPicPr>
            <a:picLocks noChangeAspect="1"/>
          </p:cNvPicPr>
          <p:nvPr/>
        </p:nvPicPr>
        <p:blipFill>
          <a:blip r:embed="rId4"/>
          <a:stretch>
            <a:fillRect/>
          </a:stretch>
        </p:blipFill>
        <p:spPr>
          <a:xfrm>
            <a:off x="8862747" y="1709928"/>
            <a:ext cx="2829808" cy="1505217"/>
          </a:xfrm>
          <a:prstGeom prst="rect">
            <a:avLst/>
          </a:prstGeom>
        </p:spPr>
      </p:pic>
    </p:spTree>
    <p:extLst>
      <p:ext uri="{BB962C8B-B14F-4D97-AF65-F5344CB8AC3E}">
        <p14:creationId xmlns:p14="http://schemas.microsoft.com/office/powerpoint/2010/main" val="6469563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lstStyle/>
          <a:p>
            <a:r>
              <a:rPr lang="en-US" altLang="zh-CN" dirty="0"/>
              <a:t>Why</a:t>
            </a:r>
            <a:r>
              <a:rPr lang="zh-CN" altLang="en-US" dirty="0"/>
              <a:t> </a:t>
            </a:r>
            <a:r>
              <a:rPr lang="en-US" altLang="zh-CN" dirty="0"/>
              <a:t>would a</a:t>
            </a:r>
            <a:r>
              <a:rPr lang="zh-CN" altLang="en-US" dirty="0"/>
              <a:t> </a:t>
            </a:r>
            <a:r>
              <a:rPr lang="en-US" altLang="zh-CN" dirty="0"/>
              <a:t>predictive</a:t>
            </a:r>
            <a:r>
              <a:rPr lang="zh-CN" altLang="en-US" dirty="0"/>
              <a:t> </a:t>
            </a:r>
            <a:r>
              <a:rPr lang="en-US" altLang="zh-CN" dirty="0"/>
              <a:t>model</a:t>
            </a:r>
            <a:r>
              <a:rPr lang="zh-CN" altLang="en-US" dirty="0"/>
              <a:t> </a:t>
            </a:r>
            <a:r>
              <a:rPr lang="en-US" altLang="zh-CN" dirty="0"/>
              <a:t>not</a:t>
            </a:r>
            <a:r>
              <a:rPr lang="zh-CN" altLang="en-US" dirty="0"/>
              <a:t> </a:t>
            </a:r>
            <a:r>
              <a:rPr lang="en-US" altLang="zh-CN" dirty="0"/>
              <a:t>be</a:t>
            </a:r>
            <a:r>
              <a:rPr lang="zh-CN" altLang="en-US" dirty="0"/>
              <a:t> </a:t>
            </a:r>
            <a:r>
              <a:rPr lang="en-US" altLang="zh-CN" dirty="0"/>
              <a:t>stable?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F98A09-D83A-2742-AEA5-8A14477A9694}"/>
                  </a:ext>
                </a:extLst>
              </p:cNvPr>
              <p:cNvSpPr>
                <a:spLocks noGrp="1"/>
              </p:cNvSpPr>
              <p:nvPr>
                <p:ph idx="1"/>
              </p:nvPr>
            </p:nvSpPr>
            <p:spPr>
              <a:xfrm>
                <a:off x="609600" y="1461650"/>
                <a:ext cx="10972800" cy="5257800"/>
              </a:xfrm>
            </p:spPr>
            <p:txBody>
              <a:bodyPr>
                <a:normAutofit/>
              </a:bodyPr>
              <a:lstStyle/>
              <a:p>
                <a:r>
                  <a:rPr lang="en-US" altLang="zh-CN" sz="2800" b="1" dirty="0">
                    <a:solidFill>
                      <a:srgbClr val="AC29E7"/>
                    </a:solidFill>
                    <a:latin typeface="Times New Roman" panose="02020603050405020304" pitchFamily="18" charset="0"/>
                    <a:cs typeface="Times New Roman" panose="02020603050405020304" pitchFamily="18" charset="0"/>
                  </a:rPr>
                  <a:t>Dependence issue</a:t>
                </a:r>
              </a:p>
              <a:p>
                <a:pPr lvl="1"/>
                <a14:m>
                  <m:oMath xmlns:m="http://schemas.openxmlformats.org/officeDocument/2006/math">
                    <m:r>
                      <a:rPr lang="en-US" altLang="zh-CN" sz="2600" i="1">
                        <a:latin typeface="Cambria Math" panose="02040503050406030204" pitchFamily="18" charset="0"/>
                        <a:cs typeface="Times New Roman" panose="02020603050405020304" pitchFamily="18" charset="0"/>
                      </a:rPr>
                      <m:t>𝑋</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𝑆</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𝑉</m:t>
                    </m:r>
                    <m:r>
                      <a:rPr lang="en-US" altLang="zh-CN" sz="2600" i="1">
                        <a:latin typeface="Cambria Math" panose="02040503050406030204" pitchFamily="18" charset="0"/>
                        <a:cs typeface="Times New Roman" panose="02020603050405020304" pitchFamily="18" charset="0"/>
                      </a:rPr>
                      <m:t>}</m:t>
                    </m:r>
                  </m:oMath>
                </a14:m>
                <a:r>
                  <a:rPr lang="en-US" altLang="zh-CN" sz="2600" dirty="0">
                    <a:latin typeface="Times New Roman" panose="02020603050405020304" pitchFamily="18" charset="0"/>
                    <a:cs typeface="Times New Roman" panose="02020603050405020304" pitchFamily="18" charset="0"/>
                  </a:rPr>
                  <a:t>,</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and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𝑌</m:t>
                    </m:r>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cs typeface="Times New Roman" panose="02020603050405020304" pitchFamily="18" charset="0"/>
                      </a:rPr>
                      <m:t>𝑓</m:t>
                    </m:r>
                    <m:d>
                      <m:dPr>
                        <m:ctrlPr>
                          <a:rPr lang="en-US" altLang="zh-CN" sz="2600" i="1">
                            <a:latin typeface="Cambria Math" panose="02040503050406030204" pitchFamily="18" charset="0"/>
                            <a:cs typeface="Times New Roman" panose="02020603050405020304" pitchFamily="18" charset="0"/>
                          </a:rPr>
                        </m:ctrlPr>
                      </m:dPr>
                      <m:e>
                        <m:r>
                          <a:rPr lang="en-US" altLang="zh-CN" sz="2600" i="1">
                            <a:latin typeface="Cambria Math" panose="02040503050406030204" pitchFamily="18" charset="0"/>
                            <a:cs typeface="Times New Roman" panose="02020603050405020304" pitchFamily="18" charset="0"/>
                          </a:rPr>
                          <m:t>𝑆</m:t>
                        </m:r>
                      </m:e>
                    </m:d>
                    <m:r>
                      <a:rPr lang="en-US" altLang="zh-CN" sz="2600" i="1">
                        <a:latin typeface="Cambria Math" panose="02040503050406030204" pitchFamily="18" charset="0"/>
                        <a:cs typeface="Times New Roman" panose="02020603050405020304" pitchFamily="18" charset="0"/>
                      </a:rPr>
                      <m:t>+</m:t>
                    </m:r>
                    <m:r>
                      <a:rPr lang="en-US" altLang="zh-CN" sz="2600" i="1">
                        <a:latin typeface="Cambria Math" panose="02040503050406030204" pitchFamily="18" charset="0"/>
                        <a:ea typeface="Cambria Math" panose="02040503050406030204" pitchFamily="18" charset="0"/>
                        <a:cs typeface="Times New Roman" panose="02020603050405020304" pitchFamily="18" charset="0"/>
                      </a:rPr>
                      <m:t>𝜀</m:t>
                    </m:r>
                  </m:oMath>
                </a14:m>
                <a:endParaRPr lang="en-US" altLang="zh-CN" sz="2600" dirty="0">
                  <a:latin typeface="Times New Roman" panose="02020603050405020304" pitchFamily="18" charset="0"/>
                  <a:cs typeface="Times New Roman" panose="02020603050405020304" pitchFamily="18" charset="0"/>
                </a:endParaRPr>
              </a:p>
              <a:p>
                <a:pPr lvl="1"/>
                <a:r>
                  <a:rPr lang="en-US" altLang="zh-CN" sz="2600" dirty="0">
                    <a:latin typeface="Times New Roman" panose="02020603050405020304" pitchFamily="18" charset="0"/>
                    <a:cs typeface="Times New Roman" panose="02020603050405020304" pitchFamily="18" charset="0"/>
                  </a:rPr>
                  <a:t>Diagram</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&amp;</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(c):</a:t>
                </a:r>
              </a:p>
              <a:p>
                <a:pPr lvl="2"/>
                <a14:m>
                  <m:oMath xmlns:m="http://schemas.openxmlformats.org/officeDocument/2006/math">
                    <m:r>
                      <a:rPr lang="en-US" altLang="zh-CN" sz="2400" i="1">
                        <a:latin typeface="Cambria Math" panose="02040503050406030204" pitchFamily="18" charset="0"/>
                        <a:cs typeface="Times New Roman" panose="02020603050405020304" pitchFamily="18" charset="0"/>
                      </a:rPr>
                      <m:t>𝑌</m:t>
                    </m:r>
                  </m:oMath>
                </a14:m>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independent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with</a:t>
                </a: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𝑉</m:t>
                    </m:r>
                  </m:oMath>
                </a14:m>
                <a:endParaRPr lang="en-US" altLang="zh-CN" sz="2200" dirty="0">
                  <a:latin typeface="Times New Roman" panose="02020603050405020304" pitchFamily="18" charset="0"/>
                  <a:cs typeface="Times New Roman" panose="02020603050405020304" pitchFamily="18" charset="0"/>
                </a:endParaRPr>
              </a:p>
              <a:p>
                <a:pPr lvl="1"/>
                <a:r>
                  <a:rPr lang="en-US" altLang="zh-CN" sz="2600" dirty="0">
                    <a:latin typeface="Times New Roman" panose="02020603050405020304" pitchFamily="18" charset="0"/>
                    <a:cs typeface="Times New Roman" panose="02020603050405020304" pitchFamily="18" charset="0"/>
                  </a:rPr>
                  <a:t>Diagram</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(a):</a:t>
                </a:r>
                <a:r>
                  <a:rPr lang="zh-CN" altLang="en-US"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b="0" i="1" smtClean="0">
                        <a:latin typeface="Cambria Math" panose="02040503050406030204" pitchFamily="18" charset="0"/>
                        <a:cs typeface="Times New Roman" panose="02020603050405020304" pitchFamily="18" charset="0"/>
                      </a:rPr>
                      <m:t>𝑌</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0" i="1" smtClean="0">
                        <a:latin typeface="Cambria Math" panose="02040503050406030204" pitchFamily="18" charset="0"/>
                        <a:ea typeface="Cambria Math" panose="02040503050406030204" pitchFamily="18" charset="0"/>
                        <a:cs typeface="Times New Roman" panose="02020603050405020304" pitchFamily="18" charset="0"/>
                      </a:rPr>
                      <m:t>𝑉</m:t>
                    </m:r>
                  </m:oMath>
                </a14:m>
                <a:endParaRPr lang="en-US" altLang="zh-CN" sz="2600" dirty="0">
                  <a:latin typeface="Times New Roman" panose="02020603050405020304" pitchFamily="18" charset="0"/>
                  <a:cs typeface="Times New Roman" panose="02020603050405020304" pitchFamily="18" charset="0"/>
                </a:endParaRPr>
              </a:p>
              <a:p>
                <a:pPr lvl="2"/>
                <a:r>
                  <a:rPr lang="en-US" altLang="zh-CN" sz="2600" dirty="0">
                    <a:latin typeface="Times New Roman" panose="02020603050405020304" pitchFamily="18" charset="0"/>
                    <a:cs typeface="Times New Roman" panose="02020603050405020304" pitchFamily="18" charset="0"/>
                  </a:rPr>
                  <a:t>Selection</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bias,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leading</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to</a:t>
                </a:r>
                <a:r>
                  <a:rPr lang="zh-CN" altLang="en-US"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𝑌</m:t>
                    </m:r>
                  </m:oMath>
                </a14:m>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not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independent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with</a:t>
                </a: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𝑉</m:t>
                    </m:r>
                  </m:oMath>
                </a14:m>
                <a:endParaRPr lang="en-US" altLang="zh-CN" sz="2400" dirty="0">
                  <a:latin typeface="Times New Roman" panose="02020603050405020304" pitchFamily="18" charset="0"/>
                  <a:cs typeface="Times New Roman" panose="02020603050405020304" pitchFamily="18" charset="0"/>
                </a:endParaRPr>
              </a:p>
              <a:p>
                <a:pPr lvl="1"/>
                <a:r>
                  <a:rPr lang="en-US" altLang="zh-CN" sz="2600" b="1" dirty="0">
                    <a:solidFill>
                      <a:srgbClr val="FF0000"/>
                    </a:solidFill>
                    <a:cs typeface="Times New Roman" panose="02020603050405020304" pitchFamily="18" charset="0"/>
                  </a:rPr>
                  <a:t>Some</a:t>
                </a:r>
                <a:r>
                  <a:rPr lang="zh-CN" altLang="en-US" sz="2600" b="1" dirty="0">
                    <a:solidFill>
                      <a:srgbClr val="FF0000"/>
                    </a:solidFill>
                    <a:cs typeface="Times New Roman" panose="02020603050405020304" pitchFamily="18" charset="0"/>
                  </a:rPr>
                  <a:t> </a:t>
                </a:r>
                <a14:m>
                  <m:oMath xmlns:m="http://schemas.openxmlformats.org/officeDocument/2006/math">
                    <m:r>
                      <a:rPr lang="en-US" altLang="zh-CN" sz="2600" b="1" i="1">
                        <a:solidFill>
                          <a:srgbClr val="FF0000"/>
                        </a:solidFill>
                        <a:latin typeface="Cambria Math" panose="02040503050406030204" pitchFamily="18" charset="0"/>
                        <a:cs typeface="Times New Roman" panose="02020603050405020304" pitchFamily="18" charset="0"/>
                      </a:rPr>
                      <m:t>𝐯</m:t>
                    </m:r>
                    <m:r>
                      <a:rPr lang="en-US" altLang="zh-CN" sz="26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b="1" i="1" smtClean="0">
                        <a:solidFill>
                          <a:srgbClr val="FF0000"/>
                        </a:solidFill>
                        <a:latin typeface="Cambria Math" panose="02040503050406030204" pitchFamily="18" charset="0"/>
                        <a:cs typeface="Times New Roman" panose="02020603050405020304" pitchFamily="18" charset="0"/>
                      </a:rPr>
                      <m:t>𝑽</m:t>
                    </m:r>
                  </m:oMath>
                </a14:m>
                <a:r>
                  <a:rPr lang="zh-CN" altLang="en-US" sz="2600" b="1" dirty="0">
                    <a:solidFill>
                      <a:srgbClr val="FF0000"/>
                    </a:solidFill>
                    <a:latin typeface="Times New Roman" panose="02020603050405020304" pitchFamily="18" charset="0"/>
                    <a:cs typeface="Times New Roman" panose="02020603050405020304" pitchFamily="18" charset="0"/>
                  </a:rPr>
                  <a:t> </a:t>
                </a:r>
                <a:r>
                  <a:rPr lang="en-US" altLang="zh-CN" sz="2600" b="1" dirty="0">
                    <a:solidFill>
                      <a:srgbClr val="FF0000"/>
                    </a:solidFill>
                    <a:latin typeface="Times New Roman" panose="02020603050405020304" pitchFamily="18" charset="0"/>
                    <a:cs typeface="Times New Roman" panose="02020603050405020304" pitchFamily="18" charset="0"/>
                  </a:rPr>
                  <a:t>would</a:t>
                </a:r>
                <a:r>
                  <a:rPr lang="zh-CN" altLang="en-US" sz="2600" b="1" dirty="0">
                    <a:solidFill>
                      <a:srgbClr val="FF0000"/>
                    </a:solidFill>
                    <a:latin typeface="Times New Roman" panose="02020603050405020304" pitchFamily="18" charset="0"/>
                    <a:cs typeface="Times New Roman" panose="02020603050405020304" pitchFamily="18" charset="0"/>
                  </a:rPr>
                  <a:t> </a:t>
                </a:r>
                <a:r>
                  <a:rPr lang="en-US" altLang="zh-CN" sz="2600" b="1" dirty="0">
                    <a:solidFill>
                      <a:srgbClr val="FF0000"/>
                    </a:solidFill>
                    <a:latin typeface="Times New Roman" panose="02020603050405020304" pitchFamily="18" charset="0"/>
                    <a:cs typeface="Times New Roman" panose="02020603050405020304" pitchFamily="18" charset="0"/>
                  </a:rPr>
                  <a:t>be</a:t>
                </a:r>
                <a:r>
                  <a:rPr lang="zh-CN" altLang="en-US" sz="2600" b="1" dirty="0">
                    <a:solidFill>
                      <a:srgbClr val="FF0000"/>
                    </a:solidFill>
                    <a:latin typeface="Times New Roman" panose="02020603050405020304" pitchFamily="18" charset="0"/>
                    <a:cs typeface="Times New Roman" panose="02020603050405020304" pitchFamily="18" charset="0"/>
                  </a:rPr>
                  <a:t> </a:t>
                </a:r>
                <a:r>
                  <a:rPr lang="en-US" altLang="zh-CN" sz="2600" b="1" dirty="0">
                    <a:solidFill>
                      <a:srgbClr val="FF0000"/>
                    </a:solidFill>
                    <a:latin typeface="Times New Roman" panose="02020603050405020304" pitchFamily="18" charset="0"/>
                    <a:cs typeface="Times New Roman" panose="02020603050405020304" pitchFamily="18" charset="0"/>
                  </a:rPr>
                  <a:t>learned</a:t>
                </a:r>
                <a:r>
                  <a:rPr lang="zh-CN" altLang="en-US" sz="2600" b="1" dirty="0">
                    <a:solidFill>
                      <a:srgbClr val="FF0000"/>
                    </a:solidFill>
                    <a:latin typeface="Times New Roman" panose="02020603050405020304" pitchFamily="18" charset="0"/>
                    <a:cs typeface="Times New Roman" panose="02020603050405020304" pitchFamily="18" charset="0"/>
                  </a:rPr>
                  <a:t> </a:t>
                </a:r>
                <a:r>
                  <a:rPr lang="en-US" altLang="zh-CN" sz="2600" b="1" dirty="0">
                    <a:solidFill>
                      <a:srgbClr val="FF0000"/>
                    </a:solidFill>
                    <a:latin typeface="Times New Roman" panose="02020603050405020304" pitchFamily="18" charset="0"/>
                    <a:cs typeface="Times New Roman" panose="02020603050405020304" pitchFamily="18" charset="0"/>
                  </a:rPr>
                  <a:t>as</a:t>
                </a:r>
                <a:r>
                  <a:rPr lang="zh-CN" altLang="en-US" sz="2600" b="1" dirty="0">
                    <a:solidFill>
                      <a:srgbClr val="FF0000"/>
                    </a:solidFill>
                    <a:latin typeface="Times New Roman" panose="02020603050405020304" pitchFamily="18" charset="0"/>
                    <a:cs typeface="Times New Roman" panose="02020603050405020304" pitchFamily="18" charset="0"/>
                  </a:rPr>
                  <a:t> </a:t>
                </a:r>
                <a:r>
                  <a:rPr lang="en-US" altLang="zh-CN" sz="2600" b="1" dirty="0">
                    <a:solidFill>
                      <a:srgbClr val="FF0000"/>
                    </a:solidFill>
                    <a:latin typeface="Times New Roman" panose="02020603050405020304" pitchFamily="18" charset="0"/>
                    <a:cs typeface="Times New Roman" panose="02020603050405020304" pitchFamily="18" charset="0"/>
                  </a:rPr>
                  <a:t>important</a:t>
                </a:r>
                <a:r>
                  <a:rPr lang="zh-CN" altLang="en-US" sz="2600" b="1" dirty="0">
                    <a:solidFill>
                      <a:srgbClr val="FF0000"/>
                    </a:solidFill>
                    <a:latin typeface="Times New Roman" panose="02020603050405020304" pitchFamily="18" charset="0"/>
                    <a:cs typeface="Times New Roman" panose="02020603050405020304" pitchFamily="18" charset="0"/>
                  </a:rPr>
                  <a:t> </a:t>
                </a:r>
                <a:r>
                  <a:rPr lang="en-US" altLang="zh-CN" sz="2600" b="1" dirty="0">
                    <a:solidFill>
                      <a:srgbClr val="FF0000"/>
                    </a:solidFill>
                    <a:latin typeface="Times New Roman" panose="02020603050405020304" pitchFamily="18" charset="0"/>
                    <a:cs typeface="Times New Roman" panose="02020603050405020304" pitchFamily="18" charset="0"/>
                  </a:rPr>
                  <a:t>predictors</a:t>
                </a:r>
                <a:endParaRPr lang="en-US" altLang="zh-CN" sz="2600" b="1" dirty="0">
                  <a:latin typeface="Times New Roman" panose="02020603050405020304" pitchFamily="18" charset="0"/>
                  <a:cs typeface="Times New Roman" panose="02020603050405020304" pitchFamily="18" charset="0"/>
                </a:endParaRPr>
              </a:p>
              <a:p>
                <a:r>
                  <a:rPr lang="en-US" altLang="zh-CN" sz="2800" b="1" dirty="0">
                    <a:solidFill>
                      <a:srgbClr val="AC29E7"/>
                    </a:solidFill>
                    <a:latin typeface="Times New Roman" panose="02020603050405020304" pitchFamily="18" charset="0"/>
                    <a:cs typeface="Times New Roman" panose="02020603050405020304" pitchFamily="18" charset="0"/>
                  </a:rPr>
                  <a:t>Environment</a:t>
                </a:r>
                <a:r>
                  <a:rPr lang="zh-CN" altLang="en-US" sz="2800" b="1" dirty="0">
                    <a:solidFill>
                      <a:srgbClr val="AC29E7"/>
                    </a:solidFill>
                    <a:latin typeface="Times New Roman" panose="02020603050405020304" pitchFamily="18" charset="0"/>
                    <a:cs typeface="Times New Roman" panose="02020603050405020304" pitchFamily="18" charset="0"/>
                  </a:rPr>
                  <a:t> </a:t>
                </a:r>
                <a:r>
                  <a:rPr lang="en-US" altLang="zh-CN" sz="2800" b="1" dirty="0">
                    <a:solidFill>
                      <a:srgbClr val="AC29E7"/>
                    </a:solidFill>
                    <a:latin typeface="Times New Roman" panose="02020603050405020304" pitchFamily="18" charset="0"/>
                    <a:cs typeface="Times New Roman" panose="02020603050405020304" pitchFamily="18" charset="0"/>
                  </a:rPr>
                  <a:t>shift</a:t>
                </a:r>
                <a:r>
                  <a:rPr lang="zh-CN" altLang="en-US" sz="2800" b="1" dirty="0">
                    <a:solidFill>
                      <a:srgbClr val="AC29E7"/>
                    </a:solidFill>
                    <a:latin typeface="Times New Roman" panose="02020603050405020304" pitchFamily="18" charset="0"/>
                    <a:cs typeface="Times New Roman" panose="02020603050405020304" pitchFamily="18" charset="0"/>
                  </a:rPr>
                  <a:t> </a:t>
                </a:r>
                <a:r>
                  <a:rPr lang="en-US" altLang="zh-CN" sz="2800" b="1" dirty="0">
                    <a:solidFill>
                      <a:srgbClr val="AC29E7"/>
                    </a:solidFill>
                    <a:latin typeface="Times New Roman" panose="02020603050405020304" pitchFamily="18" charset="0"/>
                    <a:cs typeface="Times New Roman" panose="02020603050405020304" pitchFamily="18" charset="0"/>
                  </a:rPr>
                  <a:t>issue</a:t>
                </a:r>
              </a:p>
              <a:p>
                <a:pPr lvl="1"/>
                <a14:m>
                  <m:oMath xmlns:m="http://schemas.openxmlformats.org/officeDocument/2006/math">
                    <m:r>
                      <a:rPr lang="en-US" altLang="zh-CN" sz="2600" b="0" i="1" smtClean="0">
                        <a:solidFill>
                          <a:schemeClr val="tx1"/>
                        </a:solidFill>
                        <a:latin typeface="Cambria Math" panose="02040503050406030204" pitchFamily="18" charset="0"/>
                        <a:cs typeface="Times New Roman" panose="02020603050405020304" pitchFamily="18" charset="0"/>
                      </a:rPr>
                      <m:t>𝑃</m:t>
                    </m:r>
                    <m:d>
                      <m:dPr>
                        <m:ctrlPr>
                          <a:rPr lang="en-US" altLang="zh-CN" sz="2600" i="1" smtClean="0">
                            <a:solidFill>
                              <a:schemeClr val="tx1"/>
                            </a:solidFill>
                            <a:latin typeface="Cambria Math" panose="02040503050406030204" pitchFamily="18" charset="0"/>
                            <a:cs typeface="Times New Roman" panose="02020603050405020304" pitchFamily="18" charset="0"/>
                          </a:rPr>
                        </m:ctrlPr>
                      </m:dPr>
                      <m:e>
                        <m:r>
                          <a:rPr lang="en-US" altLang="zh-CN" sz="2600" b="0" i="1" smtClean="0">
                            <a:solidFill>
                              <a:schemeClr val="tx1"/>
                            </a:solidFill>
                            <a:latin typeface="Cambria Math" panose="02040503050406030204" pitchFamily="18" charset="0"/>
                            <a:cs typeface="Times New Roman" panose="02020603050405020304" pitchFamily="18" charset="0"/>
                          </a:rPr>
                          <m:t>𝑋𝑌</m:t>
                        </m:r>
                      </m:e>
                    </m:d>
                    <m:r>
                      <a:rPr lang="en-US" altLang="zh-CN" sz="2600" b="0" i="1" smtClean="0">
                        <a:solidFill>
                          <a:schemeClr val="tx1"/>
                        </a:solidFill>
                        <a:latin typeface="Cambria Math" panose="02040503050406030204" pitchFamily="18" charset="0"/>
                        <a:cs typeface="Times New Roman" panose="02020603050405020304" pitchFamily="18" charset="0"/>
                      </a:rPr>
                      <m:t>=</m:t>
                    </m:r>
                    <m:r>
                      <a:rPr lang="en-US" altLang="zh-CN" sz="2600" b="0" i="1" smtClean="0">
                        <a:solidFill>
                          <a:schemeClr val="tx1"/>
                        </a:solidFill>
                        <a:latin typeface="Cambria Math" panose="02040503050406030204" pitchFamily="18" charset="0"/>
                        <a:cs typeface="Times New Roman" panose="02020603050405020304" pitchFamily="18" charset="0"/>
                      </a:rPr>
                      <m:t>𝑃</m:t>
                    </m:r>
                    <m:d>
                      <m:dPr>
                        <m:ctrlPr>
                          <a:rPr lang="en-US" altLang="zh-CN" sz="2600" i="1" smtClean="0">
                            <a:solidFill>
                              <a:schemeClr val="tx1"/>
                            </a:solidFill>
                            <a:latin typeface="Cambria Math" panose="02040503050406030204" pitchFamily="18" charset="0"/>
                            <a:cs typeface="Times New Roman" panose="02020603050405020304" pitchFamily="18" charset="0"/>
                          </a:rPr>
                        </m:ctrlPr>
                      </m:dPr>
                      <m:e>
                        <m:r>
                          <a:rPr lang="en-US" altLang="zh-CN" sz="2600" b="0" i="1" smtClean="0">
                            <a:solidFill>
                              <a:schemeClr val="tx1"/>
                            </a:solidFill>
                            <a:latin typeface="Cambria Math" panose="02040503050406030204" pitchFamily="18" charset="0"/>
                            <a:cs typeface="Times New Roman" panose="02020603050405020304" pitchFamily="18" charset="0"/>
                          </a:rPr>
                          <m:t>𝑌</m:t>
                        </m:r>
                      </m:e>
                      <m:e>
                        <m:r>
                          <a:rPr lang="en-US" altLang="zh-CN" sz="2600" b="0" i="1" smtClean="0">
                            <a:solidFill>
                              <a:schemeClr val="tx1"/>
                            </a:solidFill>
                            <a:latin typeface="Cambria Math" panose="02040503050406030204" pitchFamily="18" charset="0"/>
                            <a:cs typeface="Times New Roman" panose="02020603050405020304" pitchFamily="18" charset="0"/>
                          </a:rPr>
                          <m:t>𝑋</m:t>
                        </m:r>
                      </m:e>
                    </m:d>
                    <m:r>
                      <a:rPr lang="en-US" altLang="zh-CN" sz="2600" b="0" i="1" smtClean="0">
                        <a:solidFill>
                          <a:schemeClr val="tx1"/>
                        </a:solidFill>
                        <a:latin typeface="Cambria Math" panose="02040503050406030204" pitchFamily="18" charset="0"/>
                        <a:cs typeface="Times New Roman" panose="02020603050405020304" pitchFamily="18" charset="0"/>
                      </a:rPr>
                      <m:t>𝑃</m:t>
                    </m:r>
                    <m:d>
                      <m:dPr>
                        <m:ctrlPr>
                          <a:rPr lang="en-US" altLang="zh-CN" sz="2600" i="1" smtClean="0">
                            <a:solidFill>
                              <a:schemeClr val="tx1"/>
                            </a:solidFill>
                            <a:latin typeface="Cambria Math" panose="02040503050406030204" pitchFamily="18" charset="0"/>
                            <a:cs typeface="Times New Roman" panose="02020603050405020304" pitchFamily="18" charset="0"/>
                          </a:rPr>
                        </m:ctrlPr>
                      </m:dPr>
                      <m:e>
                        <m:r>
                          <a:rPr lang="en-US" altLang="zh-CN" sz="2600" b="0" i="1" smtClean="0">
                            <a:solidFill>
                              <a:schemeClr val="tx1"/>
                            </a:solidFill>
                            <a:latin typeface="Cambria Math" panose="02040503050406030204" pitchFamily="18" charset="0"/>
                            <a:cs typeface="Times New Roman" panose="02020603050405020304" pitchFamily="18" charset="0"/>
                          </a:rPr>
                          <m:t>𝑋</m:t>
                        </m:r>
                      </m:e>
                    </m:d>
                    <m:r>
                      <a:rPr lang="en-US" altLang="zh-CN" sz="2600" b="0" i="1" smtClean="0">
                        <a:solidFill>
                          <a:schemeClr val="tx1"/>
                        </a:solidFill>
                        <a:latin typeface="Cambria Math" panose="02040503050406030204" pitchFamily="18" charset="0"/>
                        <a:cs typeface="Times New Roman" panose="02020603050405020304" pitchFamily="18" charset="0"/>
                      </a:rPr>
                      <m:t>=</m:t>
                    </m:r>
                    <m:r>
                      <a:rPr lang="en-US" altLang="zh-CN" sz="2600" b="0" i="1" smtClean="0">
                        <a:solidFill>
                          <a:schemeClr val="tx1"/>
                        </a:solidFill>
                        <a:latin typeface="Cambria Math" panose="02040503050406030204" pitchFamily="18" charset="0"/>
                        <a:cs typeface="Times New Roman" panose="02020603050405020304" pitchFamily="18" charset="0"/>
                      </a:rPr>
                      <m:t>𝑃</m:t>
                    </m:r>
                    <m:d>
                      <m:dPr>
                        <m:ctrlPr>
                          <a:rPr lang="en-US" altLang="zh-CN" sz="2600" i="1" smtClean="0">
                            <a:solidFill>
                              <a:schemeClr val="tx1"/>
                            </a:solidFill>
                            <a:latin typeface="Cambria Math" panose="02040503050406030204" pitchFamily="18" charset="0"/>
                            <a:cs typeface="Times New Roman" panose="02020603050405020304" pitchFamily="18" charset="0"/>
                          </a:rPr>
                        </m:ctrlPr>
                      </m:dPr>
                      <m:e>
                        <m:r>
                          <a:rPr lang="en-US" altLang="zh-CN" sz="2600" b="0" i="1" smtClean="0">
                            <a:solidFill>
                              <a:schemeClr val="tx1"/>
                            </a:solidFill>
                            <a:latin typeface="Cambria Math" panose="02040503050406030204" pitchFamily="18" charset="0"/>
                            <a:cs typeface="Times New Roman" panose="02020603050405020304" pitchFamily="18" charset="0"/>
                          </a:rPr>
                          <m:t>𝑌</m:t>
                        </m:r>
                      </m:e>
                      <m:e>
                        <m:r>
                          <a:rPr lang="en-US" altLang="zh-CN" sz="2600" b="0" i="1" smtClean="0">
                            <a:solidFill>
                              <a:schemeClr val="tx1"/>
                            </a:solidFill>
                            <a:latin typeface="Cambria Math" panose="02040503050406030204" pitchFamily="18" charset="0"/>
                            <a:cs typeface="Times New Roman" panose="02020603050405020304" pitchFamily="18" charset="0"/>
                          </a:rPr>
                          <m:t>𝑆</m:t>
                        </m:r>
                      </m:e>
                    </m:d>
                    <m:r>
                      <a:rPr lang="en-US" altLang="zh-CN" sz="2600" b="0" i="1" smtClean="0">
                        <a:solidFill>
                          <a:schemeClr val="tx1"/>
                        </a:solidFill>
                        <a:latin typeface="Cambria Math" panose="02040503050406030204" pitchFamily="18" charset="0"/>
                        <a:cs typeface="Times New Roman" panose="02020603050405020304" pitchFamily="18" charset="0"/>
                      </a:rPr>
                      <m:t>𝑃</m:t>
                    </m:r>
                    <m:r>
                      <a:rPr lang="en-US" altLang="zh-CN" sz="2600" b="0" i="1" smtClean="0">
                        <a:solidFill>
                          <a:schemeClr val="tx1"/>
                        </a:solidFill>
                        <a:latin typeface="Cambria Math" panose="02040503050406030204" pitchFamily="18" charset="0"/>
                        <a:cs typeface="Times New Roman" panose="02020603050405020304" pitchFamily="18" charset="0"/>
                      </a:rPr>
                      <m:t>(</m:t>
                    </m:r>
                    <m:r>
                      <a:rPr lang="en-US" altLang="zh-CN" sz="2600" b="0" i="1" smtClean="0">
                        <a:solidFill>
                          <a:schemeClr val="tx1"/>
                        </a:solidFill>
                        <a:latin typeface="Cambria Math" panose="02040503050406030204" pitchFamily="18" charset="0"/>
                        <a:cs typeface="Times New Roman" panose="02020603050405020304" pitchFamily="18" charset="0"/>
                      </a:rPr>
                      <m:t>𝑋</m:t>
                    </m:r>
                    <m:r>
                      <a:rPr lang="en-US" altLang="zh-CN" sz="2600" b="0" i="1" smtClean="0">
                        <a:solidFill>
                          <a:schemeClr val="tx1"/>
                        </a:solidFill>
                        <a:latin typeface="Cambria Math" panose="02040503050406030204" pitchFamily="18" charset="0"/>
                        <a:cs typeface="Times New Roman" panose="02020603050405020304" pitchFamily="18" charset="0"/>
                      </a:rPr>
                      <m:t>)</m:t>
                    </m:r>
                  </m:oMath>
                </a14:m>
                <a:r>
                  <a:rPr lang="zh-CN" altLang="en-US" sz="2600" dirty="0">
                    <a:solidFill>
                      <a:schemeClr val="tx1"/>
                    </a:solidFill>
                    <a:latin typeface="Times New Roman" panose="02020603050405020304" pitchFamily="18" charset="0"/>
                    <a:cs typeface="Times New Roman" panose="02020603050405020304" pitchFamily="18" charset="0"/>
                  </a:rPr>
                  <a:t>  </a:t>
                </a:r>
                <a:r>
                  <a:rPr lang="en-US" altLang="zh-CN" sz="2600" dirty="0">
                    <a:solidFill>
                      <a:schemeClr val="tx1"/>
                    </a:solidFill>
                    <a:latin typeface="Times New Roman" panose="02020603050405020304" pitchFamily="18" charset="0"/>
                    <a:cs typeface="Times New Roman" panose="02020603050405020304" pitchFamily="18" charset="0"/>
                  </a:rPr>
                  <a:t>(assume</a:t>
                </a:r>
                <a:r>
                  <a:rPr lang="zh-CN" altLang="en-US" sz="2600" dirty="0">
                    <a:solidFill>
                      <a:schemeClr val="tx1"/>
                    </a:solidFill>
                    <a:latin typeface="Times New Roman" panose="02020603050405020304" pitchFamily="18" charset="0"/>
                    <a:cs typeface="Times New Roman" panose="02020603050405020304" pitchFamily="18" charset="0"/>
                  </a:rPr>
                  <a:t> </a:t>
                </a:r>
                <a:r>
                  <a:rPr lang="en-US" altLang="zh-CN" sz="2600" dirty="0">
                    <a:solidFill>
                      <a:schemeClr val="tx1"/>
                    </a:solidFill>
                    <a:latin typeface="Times New Roman" panose="02020603050405020304" pitchFamily="18" charset="0"/>
                    <a:cs typeface="Times New Roman" panose="02020603050405020304" pitchFamily="18" charset="0"/>
                  </a:rPr>
                  <a:t>P(Y|S)</a:t>
                </a:r>
                <a:r>
                  <a:rPr lang="zh-CN" altLang="en-US" sz="2600" dirty="0">
                    <a:solidFill>
                      <a:schemeClr val="tx1"/>
                    </a:solidFill>
                    <a:latin typeface="Times New Roman" panose="02020603050405020304" pitchFamily="18" charset="0"/>
                    <a:cs typeface="Times New Roman" panose="02020603050405020304" pitchFamily="18" charset="0"/>
                  </a:rPr>
                  <a:t> </a:t>
                </a:r>
                <a:r>
                  <a:rPr lang="en-US" altLang="zh-CN" sz="2600" dirty="0">
                    <a:solidFill>
                      <a:schemeClr val="tx1"/>
                    </a:solidFill>
                    <a:latin typeface="Times New Roman" panose="02020603050405020304" pitchFamily="18" charset="0"/>
                    <a:cs typeface="Times New Roman" panose="02020603050405020304" pitchFamily="18" charset="0"/>
                  </a:rPr>
                  <a:t>is</a:t>
                </a:r>
                <a:r>
                  <a:rPr lang="zh-CN" altLang="en-US" sz="2600" dirty="0">
                    <a:solidFill>
                      <a:schemeClr val="tx1"/>
                    </a:solidFill>
                    <a:latin typeface="Times New Roman" panose="02020603050405020304" pitchFamily="18" charset="0"/>
                    <a:cs typeface="Times New Roman" panose="02020603050405020304" pitchFamily="18" charset="0"/>
                  </a:rPr>
                  <a:t> </a:t>
                </a:r>
                <a:r>
                  <a:rPr lang="en-US" altLang="zh-CN" sz="2600" dirty="0">
                    <a:solidFill>
                      <a:schemeClr val="tx1"/>
                    </a:solidFill>
                    <a:latin typeface="Times New Roman" panose="02020603050405020304" pitchFamily="18" charset="0"/>
                    <a:cs typeface="Times New Roman" panose="02020603050405020304" pitchFamily="18" charset="0"/>
                  </a:rPr>
                  <a:t>stable)</a:t>
                </a:r>
                <a:endParaRPr lang="en-US" altLang="zh-CN" sz="2600" dirty="0">
                  <a:solidFill>
                    <a:srgbClr val="FF0000"/>
                  </a:solidFill>
                  <a:latin typeface="Times New Roman" panose="02020603050405020304" pitchFamily="18" charset="0"/>
                  <a:cs typeface="Times New Roman" panose="02020603050405020304" pitchFamily="18" charset="0"/>
                </a:endParaRPr>
              </a:p>
              <a:p>
                <a:pPr lvl="1"/>
                <a:r>
                  <a:rPr lang="en-US" altLang="zh-CN" sz="2600" dirty="0">
                    <a:latin typeface="Times New Roman" panose="02020603050405020304" pitchFamily="18" charset="0"/>
                    <a:cs typeface="Times New Roman" panose="02020603050405020304" pitchFamily="18" charset="0"/>
                  </a:rPr>
                  <a:t>Selection</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bias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sym typeface="Wingdings" pitchFamily="2" charset="2"/>
                  </a:rPr>
                  <a:t></a:t>
                </a:r>
                <a:r>
                  <a:rPr lang="zh-CN" altLang="en-US" sz="2600" dirty="0">
                    <a:latin typeface="Times New Roman" panose="02020603050405020304" pitchFamily="18" charset="0"/>
                    <a:cs typeface="Times New Roman" panose="02020603050405020304" pitchFamily="18" charset="0"/>
                    <a:sym typeface="Wingdings" pitchFamily="2" charset="2"/>
                  </a:rPr>
                  <a:t> </a:t>
                </a:r>
                <a14:m>
                  <m:oMath xmlns:m="http://schemas.openxmlformats.org/officeDocument/2006/math">
                    <m:r>
                      <a:rPr lang="en-US" altLang="zh-CN" sz="2600" i="1" smtClean="0">
                        <a:solidFill>
                          <a:schemeClr val="tx1"/>
                        </a:solidFill>
                        <a:latin typeface="Cambria Math" panose="02040503050406030204" pitchFamily="18" charset="0"/>
                        <a:cs typeface="Times New Roman" panose="02020603050405020304" pitchFamily="18" charset="0"/>
                      </a:rPr>
                      <m:t>𝑃</m:t>
                    </m:r>
                    <m:sSub>
                      <m:sSubPr>
                        <m:ctrlPr>
                          <a:rPr lang="en-US" altLang="zh-CN" sz="2600" b="0" i="1" smtClean="0">
                            <a:solidFill>
                              <a:schemeClr val="tx1"/>
                            </a:solidFill>
                            <a:latin typeface="Cambria Math" panose="02040503050406030204" pitchFamily="18" charset="0"/>
                            <a:cs typeface="Times New Roman" panose="02020603050405020304" pitchFamily="18" charset="0"/>
                          </a:rPr>
                        </m:ctrlPr>
                      </m:sSubPr>
                      <m:e>
                        <m:d>
                          <m:dPr>
                            <m:ctrlPr>
                              <a:rPr lang="en-US" altLang="zh-CN" sz="2600" i="1">
                                <a:solidFill>
                                  <a:schemeClr val="tx1"/>
                                </a:solidFill>
                                <a:latin typeface="Cambria Math" panose="02040503050406030204" pitchFamily="18" charset="0"/>
                                <a:cs typeface="Times New Roman" panose="02020603050405020304" pitchFamily="18" charset="0"/>
                              </a:rPr>
                            </m:ctrlPr>
                          </m:dPr>
                          <m:e>
                            <m:r>
                              <a:rPr lang="en-US" altLang="zh-CN" sz="2600" i="1">
                                <a:solidFill>
                                  <a:schemeClr val="tx1"/>
                                </a:solidFill>
                                <a:latin typeface="Cambria Math" panose="02040503050406030204" pitchFamily="18" charset="0"/>
                                <a:cs typeface="Times New Roman" panose="02020603050405020304" pitchFamily="18" charset="0"/>
                              </a:rPr>
                              <m:t>𝑋</m:t>
                            </m:r>
                          </m:e>
                        </m:d>
                      </m:e>
                      <m:sub>
                        <m:r>
                          <a:rPr lang="en-US" altLang="zh-CN" sz="2600" b="0" i="1" smtClean="0">
                            <a:solidFill>
                              <a:schemeClr val="tx1"/>
                            </a:solidFill>
                            <a:latin typeface="Cambria Math" panose="02040503050406030204" pitchFamily="18" charset="0"/>
                            <a:cs typeface="Times New Roman" panose="02020603050405020304" pitchFamily="18" charset="0"/>
                          </a:rPr>
                          <m:t>𝑡𝑟𝑎𝑖𝑛𝑖𝑛𝑔</m:t>
                        </m:r>
                      </m:sub>
                    </m:sSub>
                    <m:r>
                      <a:rPr lang="en-US" altLang="zh-CN" sz="2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600" i="1">
                        <a:solidFill>
                          <a:schemeClr val="tx1"/>
                        </a:solidFill>
                        <a:latin typeface="Cambria Math" panose="02040503050406030204" pitchFamily="18" charset="0"/>
                        <a:cs typeface="Times New Roman" panose="02020603050405020304" pitchFamily="18" charset="0"/>
                      </a:rPr>
                      <m:t>𝑃</m:t>
                    </m:r>
                    <m:sSub>
                      <m:sSubPr>
                        <m:ctrlPr>
                          <a:rPr lang="en-US" altLang="zh-CN" sz="2600" i="1">
                            <a:solidFill>
                              <a:schemeClr val="tx1"/>
                            </a:solidFill>
                            <a:latin typeface="Cambria Math" panose="02040503050406030204" pitchFamily="18" charset="0"/>
                            <a:cs typeface="Times New Roman" panose="02020603050405020304" pitchFamily="18" charset="0"/>
                          </a:rPr>
                        </m:ctrlPr>
                      </m:sSubPr>
                      <m:e>
                        <m:d>
                          <m:dPr>
                            <m:ctrlPr>
                              <a:rPr lang="en-US" altLang="zh-CN" sz="2600" i="1">
                                <a:solidFill>
                                  <a:schemeClr val="tx1"/>
                                </a:solidFill>
                                <a:latin typeface="Cambria Math" panose="02040503050406030204" pitchFamily="18" charset="0"/>
                                <a:cs typeface="Times New Roman" panose="02020603050405020304" pitchFamily="18" charset="0"/>
                              </a:rPr>
                            </m:ctrlPr>
                          </m:dPr>
                          <m:e>
                            <m:r>
                              <a:rPr lang="en-US" altLang="zh-CN" sz="2600" i="1">
                                <a:solidFill>
                                  <a:schemeClr val="tx1"/>
                                </a:solidFill>
                                <a:latin typeface="Cambria Math" panose="02040503050406030204" pitchFamily="18" charset="0"/>
                                <a:cs typeface="Times New Roman" panose="02020603050405020304" pitchFamily="18" charset="0"/>
                              </a:rPr>
                              <m:t>𝑋</m:t>
                            </m:r>
                          </m:e>
                        </m:d>
                      </m:e>
                      <m:sub>
                        <m:r>
                          <a:rPr lang="en-US" altLang="zh-CN" sz="2600" b="0" i="1" smtClean="0">
                            <a:solidFill>
                              <a:schemeClr val="tx1"/>
                            </a:solidFill>
                            <a:latin typeface="Cambria Math" panose="02040503050406030204" pitchFamily="18" charset="0"/>
                            <a:cs typeface="Times New Roman" panose="02020603050405020304" pitchFamily="18" charset="0"/>
                          </a:rPr>
                          <m:t>𝑡𝑒𝑠𝑡𝑖𝑛𝑔</m:t>
                        </m:r>
                      </m:sub>
                    </m:sSub>
                  </m:oMath>
                </a14:m>
                <a:endParaRPr lang="en-US" altLang="zh-CN" sz="2600" b="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0F98A09-D83A-2742-AEA5-8A14477A9694}"/>
                  </a:ext>
                </a:extLst>
              </p:cNvPr>
              <p:cNvSpPr>
                <a:spLocks noGrp="1" noRot="1" noChangeAspect="1" noMove="1" noResize="1" noEditPoints="1" noAdjustHandles="1" noChangeArrowheads="1" noChangeShapeType="1" noTextEdit="1"/>
              </p:cNvSpPr>
              <p:nvPr>
                <p:ph idx="1"/>
              </p:nvPr>
            </p:nvSpPr>
            <p:spPr>
              <a:xfrm>
                <a:off x="609600" y="1461650"/>
                <a:ext cx="10972800" cy="5257800"/>
              </a:xfrm>
              <a:blipFill>
                <a:blip r:embed="rId3"/>
                <a:stretch>
                  <a:fillRect l="-810" t="-12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114</a:t>
            </a:fld>
            <a:endParaRPr lang="en-US"/>
          </a:p>
        </p:txBody>
      </p:sp>
      <p:pic>
        <p:nvPicPr>
          <p:cNvPr id="5" name="Picture 4">
            <a:extLst>
              <a:ext uri="{FF2B5EF4-FFF2-40B4-BE49-F238E27FC236}">
                <a16:creationId xmlns:a16="http://schemas.microsoft.com/office/drawing/2014/main" id="{DB166A96-E3B0-4142-9266-8302430DB75C}"/>
              </a:ext>
            </a:extLst>
          </p:cNvPr>
          <p:cNvPicPr>
            <a:picLocks noChangeAspect="1"/>
          </p:cNvPicPr>
          <p:nvPr/>
        </p:nvPicPr>
        <p:blipFill>
          <a:blip r:embed="rId4"/>
          <a:stretch>
            <a:fillRect/>
          </a:stretch>
        </p:blipFill>
        <p:spPr>
          <a:xfrm>
            <a:off x="6274377" y="1461650"/>
            <a:ext cx="5598969" cy="217614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45374D-B996-6846-B0DE-C78630ED470B}"/>
                  </a:ext>
                </a:extLst>
              </p:cNvPr>
              <p:cNvSpPr txBox="1"/>
              <p:nvPr/>
            </p:nvSpPr>
            <p:spPr>
              <a:xfrm>
                <a:off x="3380510" y="6296282"/>
                <a:ext cx="3899914" cy="492443"/>
              </a:xfrm>
              <a:prstGeom prst="rect">
                <a:avLst/>
              </a:prstGeom>
              <a:noFill/>
            </p:spPr>
            <p:txBody>
              <a:bodyPr wrap="none" rtlCol="0">
                <a:spAutoFit/>
              </a:bodyPr>
              <a:lstStyle/>
              <a:p>
                <a14:m>
                  <m:oMath xmlns:m="http://schemas.openxmlformats.org/officeDocument/2006/math">
                    <m:r>
                      <a:rPr lang="en-US" altLang="zh-CN" sz="2600" i="1">
                        <a:latin typeface="Cambria Math" panose="02040503050406030204" pitchFamily="18" charset="0"/>
                        <a:cs typeface="Times New Roman" panose="02020603050405020304" pitchFamily="18" charset="0"/>
                      </a:rPr>
                      <m:t>𝑌</m:t>
                    </m:r>
                  </m:oMath>
                </a14:m>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is</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not</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independent</a:t>
                </a:r>
                <a:r>
                  <a:rPr lang="zh-CN" altLang="en-US" sz="2600" dirty="0">
                    <a:latin typeface="Times New Roman" panose="02020603050405020304" pitchFamily="18" charset="0"/>
                    <a:cs typeface="Times New Roman" panose="02020603050405020304" pitchFamily="18" charset="0"/>
                  </a:rPr>
                  <a:t> </a:t>
                </a:r>
                <a:r>
                  <a:rPr lang="en-US" altLang="zh-CN" sz="2600" dirty="0">
                    <a:latin typeface="Times New Roman" panose="02020603050405020304" pitchFamily="18" charset="0"/>
                    <a:cs typeface="Times New Roman" panose="02020603050405020304" pitchFamily="18" charset="0"/>
                  </a:rPr>
                  <a:t>with</a:t>
                </a:r>
                <a:r>
                  <a:rPr lang="zh-CN" altLang="en-US"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i="1">
                        <a:latin typeface="Cambria Math" panose="02040503050406030204" pitchFamily="18" charset="0"/>
                        <a:cs typeface="Times New Roman" panose="02020603050405020304" pitchFamily="18" charset="0"/>
                      </a:rPr>
                      <m:t>𝑉</m:t>
                    </m:r>
                  </m:oMath>
                </a14:m>
                <a:endParaRPr lang="en-US" altLang="zh-CN" sz="2600"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B45374D-B996-6846-B0DE-C78630ED470B}"/>
                  </a:ext>
                </a:extLst>
              </p:cNvPr>
              <p:cNvSpPr txBox="1">
                <a:spLocks noRot="1" noChangeAspect="1" noMove="1" noResize="1" noEditPoints="1" noAdjustHandles="1" noChangeArrowheads="1" noChangeShapeType="1" noTextEdit="1"/>
              </p:cNvSpPr>
              <p:nvPr/>
            </p:nvSpPr>
            <p:spPr>
              <a:xfrm>
                <a:off x="3380510" y="6296282"/>
                <a:ext cx="3899914" cy="492443"/>
              </a:xfrm>
              <a:prstGeom prst="rect">
                <a:avLst/>
              </a:prstGeom>
              <a:blipFill>
                <a:blip r:embed="rId5"/>
                <a:stretch>
                  <a:fillRect l="-325" t="-10000" b="-27500"/>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6BA8CCF2-E2E7-DD42-AFB3-115765013988}"/>
              </a:ext>
            </a:extLst>
          </p:cNvPr>
          <p:cNvSpPr/>
          <p:nvPr/>
        </p:nvSpPr>
        <p:spPr>
          <a:xfrm>
            <a:off x="7467601" y="6164665"/>
            <a:ext cx="401782" cy="318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8E30048-42F4-7648-A1AE-E6AE6B712679}"/>
                  </a:ext>
                </a:extLst>
              </p:cNvPr>
              <p:cNvSpPr/>
              <p:nvPr/>
            </p:nvSpPr>
            <p:spPr>
              <a:xfrm>
                <a:off x="8056560" y="5836528"/>
                <a:ext cx="2931620" cy="9273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𝑪𝒐𝒓𝒓</m:t>
                      </m:r>
                      <m:d>
                        <m:dPr>
                          <m:ctrlPr>
                            <a:rPr lang="en-US" altLang="zh-CN" sz="2400" b="1" i="1">
                              <a:solidFill>
                                <a:srgbClr val="FF0000"/>
                              </a:solidFill>
                              <a:latin typeface="Cambria Math" panose="02040503050406030204" pitchFamily="18" charset="0"/>
                            </a:rPr>
                          </m:ctrlPr>
                        </m:dPr>
                        <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𝑽</m:t>
                              </m:r>
                            </m:e>
                            <m:sub>
                              <m:r>
                                <a:rPr lang="en-US" altLang="zh-CN" sz="2400" b="1" i="1">
                                  <a:solidFill>
                                    <a:srgbClr val="FF0000"/>
                                  </a:solidFill>
                                  <a:latin typeface="Cambria Math" panose="02040503050406030204" pitchFamily="18" charset="0"/>
                                </a:rPr>
                                <m:t>𝒕𝒓𝒂𝒊𝒏𝒊𝒏𝒈</m:t>
                              </m:r>
                            </m:sub>
                          </m:sSub>
                          <m:r>
                            <a:rPr lang="en-US" altLang="zh-CN" sz="2400" b="1" i="1">
                              <a:solidFill>
                                <a:srgbClr val="FF0000"/>
                              </a:solidFill>
                              <a:latin typeface="Cambria Math" panose="02040503050406030204" pitchFamily="18" charset="0"/>
                            </a:rPr>
                            <m:t>,</m:t>
                          </m:r>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𝒀</m:t>
                              </m:r>
                            </m:e>
                            <m:sub>
                              <m:r>
                                <a:rPr lang="en-US" altLang="zh-CN" sz="2400" b="1" i="1">
                                  <a:solidFill>
                                    <a:srgbClr val="FF0000"/>
                                  </a:solidFill>
                                  <a:latin typeface="Cambria Math" panose="02040503050406030204" pitchFamily="18" charset="0"/>
                                </a:rPr>
                                <m:t>𝒕𝒓𝒂𝒊𝒏𝒊𝒏𝒈</m:t>
                              </m:r>
                            </m:sub>
                          </m:sSub>
                        </m:e>
                      </m:d>
                    </m:oMath>
                  </m:oMathPara>
                </a14:m>
                <a:endParaRPr lang="en-US" altLang="zh-CN" sz="2400" b="1"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1" i="1">
                          <a:solidFill>
                            <a:srgbClr val="FF0000"/>
                          </a:solidFill>
                          <a:latin typeface="Cambria Math" panose="02040503050406030204" pitchFamily="18" charset="0"/>
                          <a:ea typeface="Cambria Math" panose="02040503050406030204" pitchFamily="18" charset="0"/>
                        </a:rPr>
                        <m:t>≠</m:t>
                      </m:r>
                      <m:r>
                        <a:rPr lang="en-US" altLang="zh-CN" sz="2400" b="1" i="1">
                          <a:solidFill>
                            <a:srgbClr val="FF0000"/>
                          </a:solidFill>
                          <a:latin typeface="Cambria Math" panose="02040503050406030204" pitchFamily="18" charset="0"/>
                        </a:rPr>
                        <m:t>𝑪𝒐𝒓𝒓</m:t>
                      </m:r>
                      <m:r>
                        <a:rPr lang="en-US" altLang="zh-CN" sz="2400" b="1" i="1">
                          <a:solidFill>
                            <a:srgbClr val="FF0000"/>
                          </a:solidFill>
                          <a:latin typeface="Cambria Math" panose="02040503050406030204" pitchFamily="18" charset="0"/>
                        </a:rPr>
                        <m:t>(</m:t>
                      </m:r>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𝑽</m:t>
                          </m:r>
                        </m:e>
                        <m:sub>
                          <m:r>
                            <a:rPr lang="en-US" altLang="zh-CN" sz="2400" b="1" i="1">
                              <a:solidFill>
                                <a:srgbClr val="FF0000"/>
                              </a:solidFill>
                              <a:latin typeface="Cambria Math" panose="02040503050406030204" pitchFamily="18" charset="0"/>
                            </a:rPr>
                            <m:t>𝒕𝒆𝒔𝒕𝒊𝒏𝒈</m:t>
                          </m:r>
                        </m:sub>
                      </m:sSub>
                      <m:r>
                        <a:rPr lang="en-US" altLang="zh-CN" sz="2400" b="1" i="1">
                          <a:solidFill>
                            <a:srgbClr val="FF0000"/>
                          </a:solidFill>
                          <a:latin typeface="Cambria Math" panose="02040503050406030204" pitchFamily="18" charset="0"/>
                        </a:rPr>
                        <m:t>,</m:t>
                      </m:r>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𝒀</m:t>
                          </m:r>
                        </m:e>
                        <m:sub>
                          <m:r>
                            <a:rPr lang="en-US" altLang="zh-CN" sz="2400" b="1" i="1">
                              <a:solidFill>
                                <a:srgbClr val="FF0000"/>
                              </a:solidFill>
                              <a:latin typeface="Cambria Math" panose="02040503050406030204" pitchFamily="18" charset="0"/>
                            </a:rPr>
                            <m:t>𝒕𝒆𝒔𝒕𝒊𝒏𝒈</m:t>
                          </m:r>
                        </m:sub>
                      </m:sSub>
                      <m:r>
                        <a:rPr lang="en-US" altLang="zh-CN" sz="2400" b="1" i="1">
                          <a:solidFill>
                            <a:srgbClr val="FF0000"/>
                          </a:solidFill>
                          <a:latin typeface="Cambria Math" panose="02040503050406030204" pitchFamily="18" charset="0"/>
                        </a:rPr>
                        <m:t>)</m:t>
                      </m:r>
                    </m:oMath>
                  </m:oMathPara>
                </a14:m>
                <a:endParaRPr lang="en-US" sz="2400" b="1" dirty="0">
                  <a:solidFill>
                    <a:srgbClr val="FF0000"/>
                  </a:solidFill>
                </a:endParaRPr>
              </a:p>
            </p:txBody>
          </p:sp>
        </mc:Choice>
        <mc:Fallback xmlns="">
          <p:sp>
            <p:nvSpPr>
              <p:cNvPr id="9" name="Rectangle 8">
                <a:extLst>
                  <a:ext uri="{FF2B5EF4-FFF2-40B4-BE49-F238E27FC236}">
                    <a16:creationId xmlns:a16="http://schemas.microsoft.com/office/drawing/2014/main" id="{48E30048-42F4-7648-A1AE-E6AE6B712679}"/>
                  </a:ext>
                </a:extLst>
              </p:cNvPr>
              <p:cNvSpPr>
                <a:spLocks noRot="1" noChangeAspect="1" noMove="1" noResize="1" noEditPoints="1" noAdjustHandles="1" noChangeArrowheads="1" noChangeShapeType="1" noTextEdit="1"/>
              </p:cNvSpPr>
              <p:nvPr/>
            </p:nvSpPr>
            <p:spPr>
              <a:xfrm>
                <a:off x="8056560" y="5836528"/>
                <a:ext cx="2931620" cy="927305"/>
              </a:xfrm>
              <a:prstGeom prst="rect">
                <a:avLst/>
              </a:prstGeom>
              <a:blipFill>
                <a:blip r:embed="rId6"/>
                <a:stretch>
                  <a:fillRect r="-23276" b="-5405"/>
                </a:stretch>
              </a:blipFill>
            </p:spPr>
            <p:txBody>
              <a:bodyPr/>
              <a:lstStyle/>
              <a:p>
                <a:r>
                  <a:rPr lang="en-US">
                    <a:noFill/>
                  </a:rPr>
                  <a:t> </a:t>
                </a:r>
              </a:p>
            </p:txBody>
          </p:sp>
        </mc:Fallback>
      </mc:AlternateContent>
    </p:spTree>
    <p:extLst>
      <p:ext uri="{BB962C8B-B14F-4D97-AF65-F5344CB8AC3E}">
        <p14:creationId xmlns:p14="http://schemas.microsoft.com/office/powerpoint/2010/main" val="393193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Related</a:t>
            </a:r>
            <a:r>
              <a:rPr lang="zh-CN" altLang="en-US" dirty="0"/>
              <a:t> </a:t>
            </a:r>
            <a:r>
              <a:rPr lang="en-US" altLang="zh-CN" dirty="0"/>
              <a:t>Work</a:t>
            </a:r>
            <a:r>
              <a:rPr lang="zh-CN" altLang="en-US" dirty="0"/>
              <a:t> </a:t>
            </a:r>
            <a:r>
              <a:rPr lang="en-US" altLang="zh-CN" dirty="0"/>
              <a:t>–</a:t>
            </a:r>
            <a:r>
              <a:rPr lang="zh-CN" altLang="en-US" dirty="0"/>
              <a:t> </a:t>
            </a:r>
            <a:r>
              <a:rPr lang="en-US" altLang="zh-CN" dirty="0"/>
              <a:t>address</a:t>
            </a:r>
            <a:r>
              <a:rPr lang="zh-CN" altLang="en-US" dirty="0"/>
              <a:t> </a:t>
            </a:r>
            <a:r>
              <a:rPr lang="en-US" altLang="zh-CN" dirty="0" err="1"/>
              <a:t>env</a:t>
            </a:r>
            <a:r>
              <a:rPr lang="en-US" altLang="zh-CN" dirty="0"/>
              <a:t>.</a:t>
            </a:r>
            <a:r>
              <a:rPr lang="zh-CN" altLang="en-US" dirty="0"/>
              <a:t> </a:t>
            </a:r>
            <a:r>
              <a:rPr lang="en-US" altLang="zh-CN" dirty="0"/>
              <a:t>shift</a:t>
            </a:r>
            <a:r>
              <a:rPr lang="zh-CN" altLang="en-US" dirty="0"/>
              <a:t> </a:t>
            </a:r>
            <a:r>
              <a:rPr lang="en-US" altLang="zh-CN" dirty="0"/>
              <a:t>problem</a:t>
            </a:r>
            <a:endParaRPr lang="en-US" dirty="0"/>
          </a:p>
        </p:txBody>
      </p:sp>
      <p:sp>
        <p:nvSpPr>
          <p:cNvPr id="3" name="Content Placeholder 2"/>
          <p:cNvSpPr>
            <a:spLocks noGrp="1"/>
          </p:cNvSpPr>
          <p:nvPr>
            <p:ph idx="1"/>
          </p:nvPr>
        </p:nvSpPr>
        <p:spPr>
          <a:xfrm>
            <a:off x="333491" y="1600200"/>
            <a:ext cx="11984019" cy="4876800"/>
          </a:xfrm>
        </p:spPr>
        <p:txBody>
          <a:bodyPr>
            <a:normAutofit/>
          </a:bodyPr>
          <a:lstStyle/>
          <a:p>
            <a:r>
              <a:rPr lang="en-US" altLang="zh-CN" sz="3200" dirty="0">
                <a:latin typeface="Times New Roman" charset="0"/>
                <a:ea typeface="Times New Roman" charset="0"/>
                <a:cs typeface="Times New Roman" charset="0"/>
              </a:rPr>
              <a:t>Covariate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shift</a:t>
            </a:r>
            <a:endParaRPr lang="zh-CN" altLang="en-US" sz="3200" dirty="0">
              <a:latin typeface="Times New Roman" charset="0"/>
              <a:ea typeface="Times New Roman" charset="0"/>
              <a:cs typeface="Times New Roman" charset="0"/>
            </a:endParaRPr>
          </a:p>
          <a:p>
            <a:pPr lvl="1"/>
            <a:r>
              <a:rPr lang="en-US" altLang="zh-CN" sz="2800" dirty="0">
                <a:latin typeface="Times New Roman" charset="0"/>
                <a:ea typeface="Times New Roman" charset="0"/>
                <a:cs typeface="Times New Roman" charset="0"/>
              </a:rPr>
              <a:t>Kernel</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mean</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matching</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[1],</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maximum</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entropy</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[2],</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robust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bias-aware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[3]</a:t>
            </a:r>
            <a:endParaRPr lang="zh-CN" altLang="en-US" sz="2800" dirty="0">
              <a:latin typeface="Times New Roman" charset="0"/>
              <a:ea typeface="Times New Roman" charset="0"/>
              <a:cs typeface="Times New Roman" charset="0"/>
            </a:endParaRPr>
          </a:p>
          <a:p>
            <a:pPr lvl="1"/>
            <a:r>
              <a:rPr lang="en-US" altLang="zh-CN" sz="2800" dirty="0">
                <a:solidFill>
                  <a:srgbClr val="AC29E7"/>
                </a:solidFill>
                <a:latin typeface="Times New Roman" charset="0"/>
                <a:ea typeface="Times New Roman" charset="0"/>
                <a:cs typeface="Times New Roman" charset="0"/>
              </a:rPr>
              <a:t>Importance</a:t>
            </a:r>
            <a:r>
              <a:rPr lang="zh-CN" altLang="en-US" sz="2800" dirty="0">
                <a:solidFill>
                  <a:srgbClr val="AC29E7"/>
                </a:solidFill>
                <a:latin typeface="Times New Roman" charset="0"/>
                <a:ea typeface="Times New Roman" charset="0"/>
                <a:cs typeface="Times New Roman" charset="0"/>
              </a:rPr>
              <a:t> </a:t>
            </a:r>
            <a:r>
              <a:rPr lang="en-US" altLang="zh-CN" sz="2800" dirty="0">
                <a:solidFill>
                  <a:srgbClr val="AC29E7"/>
                </a:solidFill>
                <a:latin typeface="Times New Roman" charset="0"/>
                <a:ea typeface="Times New Roman" charset="0"/>
                <a:cs typeface="Times New Roman" charset="0"/>
              </a:rPr>
              <a:t>weights</a:t>
            </a:r>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mimic</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the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distribution</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of</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testing</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data</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to</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training data</a:t>
            </a:r>
            <a:endParaRPr lang="zh-CN" altLang="en-US" sz="2800" dirty="0">
              <a:latin typeface="Times New Roman" charset="0"/>
              <a:ea typeface="Times New Roman" charset="0"/>
              <a:cs typeface="Times New Roman" charset="0"/>
            </a:endParaRPr>
          </a:p>
          <a:p>
            <a:pPr lvl="1"/>
            <a:endParaRPr lang="zh-CN" altLang="en-US" sz="2800" dirty="0">
              <a:latin typeface="Times New Roman" charset="0"/>
              <a:ea typeface="Times New Roman" charset="0"/>
              <a:cs typeface="Times New Roman" charset="0"/>
            </a:endParaRPr>
          </a:p>
          <a:p>
            <a:pPr lvl="1"/>
            <a:endParaRPr lang="zh-CN" altLang="en-US" sz="2800" dirty="0">
              <a:latin typeface="Times New Roman" charset="0"/>
              <a:ea typeface="Times New Roman" charset="0"/>
              <a:cs typeface="Times New Roman" charset="0"/>
            </a:endParaRPr>
          </a:p>
          <a:p>
            <a:pPr lvl="1"/>
            <a:endParaRPr lang="zh-CN" altLang="en-US" sz="2800" dirty="0">
              <a:latin typeface="Times New Roman" charset="0"/>
              <a:ea typeface="Times New Roman" charset="0"/>
              <a:cs typeface="Times New Roman" charset="0"/>
            </a:endParaRPr>
          </a:p>
          <a:p>
            <a:pPr lvl="1"/>
            <a:endParaRPr lang="zh-CN" altLang="en-US" sz="2800" dirty="0">
              <a:latin typeface="Times New Roman" charset="0"/>
              <a:ea typeface="Times New Roman" charset="0"/>
              <a:cs typeface="Times New Roman" charset="0"/>
            </a:endParaRPr>
          </a:p>
          <a:p>
            <a:pPr lvl="1"/>
            <a:r>
              <a:rPr lang="en-US" altLang="zh-CN" sz="3200" dirty="0">
                <a:solidFill>
                  <a:srgbClr val="FF0000"/>
                </a:solidFill>
                <a:latin typeface="Times New Roman" charset="0"/>
                <a:ea typeface="Times New Roman" charset="0"/>
                <a:cs typeface="Times New Roman" charset="0"/>
              </a:rPr>
              <a:t>These methods</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require</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prior</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knowledge</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of</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testing</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data</a:t>
            </a:r>
          </a:p>
          <a:p>
            <a:pPr lvl="1"/>
            <a:r>
              <a:rPr lang="en-US" altLang="zh-CN" sz="3200" dirty="0">
                <a:solidFill>
                  <a:srgbClr val="FF0000"/>
                </a:solidFill>
                <a:latin typeface="Times New Roman" charset="0"/>
                <a:ea typeface="Times New Roman" charset="0"/>
                <a:cs typeface="Times New Roman" charset="0"/>
              </a:rPr>
              <a:t>These methods</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ignore</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the</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dependence</a:t>
            </a:r>
            <a:r>
              <a:rPr lang="zh-CN" altLang="en-US" sz="3200" dirty="0">
                <a:solidFill>
                  <a:srgbClr val="FF0000"/>
                </a:solidFill>
                <a:latin typeface="Times New Roman" charset="0"/>
                <a:ea typeface="Times New Roman" charset="0"/>
                <a:cs typeface="Times New Roman" charset="0"/>
              </a:rPr>
              <a:t> </a:t>
            </a:r>
            <a:r>
              <a:rPr lang="en-US" altLang="zh-CN" sz="3200" dirty="0">
                <a:solidFill>
                  <a:srgbClr val="FF0000"/>
                </a:solidFill>
                <a:latin typeface="Times New Roman" charset="0"/>
                <a:ea typeface="Times New Roman" charset="0"/>
                <a:cs typeface="Times New Roman" charset="0"/>
              </a:rPr>
              <a:t>issue</a:t>
            </a:r>
            <a:endParaRPr lang="zh-CN" altLang="en-US" sz="3200" dirty="0">
              <a:solidFill>
                <a:srgbClr val="FF0000"/>
              </a:solidFill>
              <a:latin typeface="Times New Roman" charset="0"/>
              <a:ea typeface="Times New Roman" charset="0"/>
              <a:cs typeface="Times New Roman" charset="0"/>
            </a:endParaRPr>
          </a:p>
          <a:p>
            <a:pPr lvl="1"/>
            <a:endParaRPr lang="en-US" sz="2800"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115</a:t>
            </a:fld>
            <a:endParaRPr lang="en-US"/>
          </a:p>
        </p:txBody>
      </p:sp>
      <p:pic>
        <p:nvPicPr>
          <p:cNvPr id="5" name="Picture 4"/>
          <p:cNvPicPr>
            <a:picLocks noChangeAspect="1"/>
          </p:cNvPicPr>
          <p:nvPr/>
        </p:nvPicPr>
        <p:blipFill>
          <a:blip r:embed="rId3"/>
          <a:stretch>
            <a:fillRect/>
          </a:stretch>
        </p:blipFill>
        <p:spPr>
          <a:xfrm>
            <a:off x="1698169" y="3214915"/>
            <a:ext cx="8368933" cy="1707454"/>
          </a:xfrm>
          <a:prstGeom prst="rect">
            <a:avLst/>
          </a:prstGeom>
        </p:spPr>
      </p:pic>
      <p:sp>
        <p:nvSpPr>
          <p:cNvPr id="6" name="Rectangle 5"/>
          <p:cNvSpPr/>
          <p:nvPr/>
        </p:nvSpPr>
        <p:spPr>
          <a:xfrm>
            <a:off x="6221185" y="3345543"/>
            <a:ext cx="1665515" cy="86541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334166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Related</a:t>
            </a:r>
            <a:r>
              <a:rPr lang="zh-CN" altLang="en-US" dirty="0"/>
              <a:t> </a:t>
            </a:r>
            <a:r>
              <a:rPr lang="en-US" altLang="zh-CN" dirty="0"/>
              <a:t>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9" y="1600200"/>
                <a:ext cx="11310257" cy="4876800"/>
              </a:xfrm>
            </p:spPr>
            <p:txBody>
              <a:bodyPr>
                <a:normAutofit/>
              </a:bodyPr>
              <a:lstStyle/>
              <a:p>
                <a:r>
                  <a:rPr lang="en-US" altLang="zh-CN" sz="3200" dirty="0">
                    <a:latin typeface="Times New Roman" charset="0"/>
                    <a:ea typeface="Times New Roman" charset="0"/>
                    <a:cs typeface="Times New Roman" charset="0"/>
                  </a:rPr>
                  <a:t>Invariant</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Component</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Learning</a:t>
                </a:r>
                <a:endParaRPr lang="zh-CN" altLang="en-US" sz="3200" dirty="0">
                  <a:latin typeface="Times New Roman" charset="0"/>
                  <a:ea typeface="Times New Roman" charset="0"/>
                  <a:cs typeface="Times New Roman" charset="0"/>
                </a:endParaRPr>
              </a:p>
              <a:p>
                <a:pPr lvl="1"/>
                <a:r>
                  <a:rPr lang="en-US" altLang="zh-CN" sz="2800" dirty="0">
                    <a:latin typeface="Times New Roman" charset="0"/>
                    <a:ea typeface="Times New Roman" charset="0"/>
                    <a:cs typeface="Times New Roman" charset="0"/>
                  </a:rPr>
                  <a:t>Invariant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prediction</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[4],</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domain</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generalization</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[5]</a:t>
                </a:r>
              </a:p>
              <a:p>
                <a:pPr lvl="1"/>
                <a:r>
                  <a:rPr lang="en-US" altLang="zh-CN" sz="2800" dirty="0">
                    <a:latin typeface="Times New Roman" charset="0"/>
                    <a:ea typeface="Times New Roman" charset="0"/>
                    <a:cs typeface="Times New Roman" charset="0"/>
                  </a:rPr>
                  <a:t>Assume</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panose="02040503050406030204" pitchFamily="18" charset="0"/>
                        <a:ea typeface="Times New Roman" charset="0"/>
                        <a:cs typeface="Times New Roman" charset="0"/>
                      </a:rPr>
                      <m:t>𝑃</m:t>
                    </m:r>
                    <m:r>
                      <a:rPr lang="en-US" altLang="zh-CN" sz="2800" i="1">
                        <a:latin typeface="Cambria Math" panose="02040503050406030204" pitchFamily="18" charset="0"/>
                        <a:ea typeface="Times New Roman" charset="0"/>
                        <a:cs typeface="Times New Roman" charset="0"/>
                      </a:rPr>
                      <m:t>(</m:t>
                    </m:r>
                    <m:r>
                      <a:rPr lang="en-US" altLang="zh-CN" sz="2800" i="1">
                        <a:latin typeface="Cambria Math" panose="02040503050406030204" pitchFamily="18" charset="0"/>
                        <a:ea typeface="Times New Roman" charset="0"/>
                        <a:cs typeface="Times New Roman" charset="0"/>
                      </a:rPr>
                      <m:t>𝑌</m:t>
                    </m:r>
                    <m:r>
                      <a:rPr lang="en-US" altLang="zh-CN" sz="2800" i="1">
                        <a:latin typeface="Cambria Math" panose="02040503050406030204" pitchFamily="18" charset="0"/>
                        <a:ea typeface="Times New Roman" charset="0"/>
                        <a:cs typeface="Times New Roman" charset="0"/>
                      </a:rPr>
                      <m:t>|</m:t>
                    </m:r>
                    <m:r>
                      <a:rPr lang="en-US" altLang="zh-CN" sz="2800" i="1">
                        <a:latin typeface="Cambria Math" panose="02040503050406030204" pitchFamily="18" charset="0"/>
                        <a:ea typeface="Times New Roman" charset="0"/>
                        <a:cs typeface="Times New Roman" charset="0"/>
                      </a:rPr>
                      <m:t>𝑆</m:t>
                    </m:r>
                    <m:r>
                      <a:rPr lang="en-US" altLang="zh-CN" sz="2800" i="1">
                        <a:latin typeface="Cambria Math" panose="02040503050406030204" pitchFamily="18" charset="0"/>
                        <a:ea typeface="Times New Roman" charset="0"/>
                        <a:cs typeface="Times New Roman" charset="0"/>
                      </a:rPr>
                      <m:t>)</m:t>
                    </m:r>
                  </m:oMath>
                </a14:m>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stable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across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environments</a:t>
                </a:r>
              </a:p>
              <a:p>
                <a:pPr lvl="1"/>
                <a:r>
                  <a:rPr lang="en-US" altLang="zh-CN" sz="2800" dirty="0">
                    <a:latin typeface="Times New Roman" charset="0"/>
                    <a:ea typeface="Times New Roman" charset="0"/>
                    <a:cs typeface="Times New Roman" charset="0"/>
                  </a:rPr>
                  <a:t>Finding</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subset/representation</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of</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features</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b="0" i="1" smtClean="0">
                        <a:latin typeface="Cambria Math" panose="02040503050406030204" pitchFamily="18" charset="0"/>
                        <a:ea typeface="Times New Roman" charset="0"/>
                        <a:cs typeface="Times New Roman" charset="0"/>
                      </a:rPr>
                      <m:t>𝑆</m:t>
                    </m:r>
                    <m:r>
                      <a:rPr lang="en-US" altLang="zh-CN" sz="2800" b="0" i="1" smtClean="0">
                        <a:latin typeface="Cambria Math" panose="02040503050406030204" pitchFamily="18" charset="0"/>
                        <a:ea typeface="Times New Roman" charset="0"/>
                        <a:cs typeface="Times New Roman" charset="0"/>
                      </a:rPr>
                      <m:t>′</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such that</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b="0" i="1" smtClean="0">
                        <a:latin typeface="Cambria Math" panose="02040503050406030204" pitchFamily="18" charset="0"/>
                        <a:ea typeface="Times New Roman" charset="0"/>
                        <a:cs typeface="Times New Roman" charset="0"/>
                      </a:rPr>
                      <m:t>𝑃</m:t>
                    </m:r>
                    <m:r>
                      <a:rPr lang="en-US" altLang="zh-CN" sz="2800" b="0" i="1" smtClean="0">
                        <a:latin typeface="Cambria Math" panose="02040503050406030204" pitchFamily="18" charset="0"/>
                        <a:ea typeface="Times New Roman" charset="0"/>
                        <a:cs typeface="Times New Roman" charset="0"/>
                      </a:rPr>
                      <m:t>(</m:t>
                    </m:r>
                    <m:r>
                      <a:rPr lang="en-US" altLang="zh-CN" sz="2800" b="0" i="1" smtClean="0">
                        <a:latin typeface="Cambria Math" panose="02040503050406030204" pitchFamily="18" charset="0"/>
                        <a:ea typeface="Times New Roman" charset="0"/>
                        <a:cs typeface="Times New Roman" charset="0"/>
                      </a:rPr>
                      <m:t>𝑌</m:t>
                    </m:r>
                    <m:r>
                      <a:rPr lang="en-US" altLang="zh-CN" sz="2800" b="0" i="1" smtClean="0">
                        <a:latin typeface="Cambria Math" panose="02040503050406030204" pitchFamily="18" charset="0"/>
                        <a:ea typeface="Times New Roman" charset="0"/>
                        <a:cs typeface="Times New Roman" charset="0"/>
                      </a:rPr>
                      <m:t>|</m:t>
                    </m:r>
                    <m:r>
                      <a:rPr lang="en-US" altLang="zh-CN" sz="2800" b="0" i="1" smtClean="0">
                        <a:latin typeface="Cambria Math" panose="02040503050406030204" pitchFamily="18" charset="0"/>
                        <a:ea typeface="Times New Roman" charset="0"/>
                        <a:cs typeface="Times New Roman" charset="0"/>
                      </a:rPr>
                      <m:t>𝑆</m:t>
                    </m:r>
                    <m:r>
                      <a:rPr lang="en-US" altLang="zh-CN" sz="2800" b="0" i="1" smtClean="0">
                        <a:latin typeface="Cambria Math" panose="02040503050406030204" pitchFamily="18" charset="0"/>
                        <a:ea typeface="Times New Roman" charset="0"/>
                        <a:cs typeface="Times New Roman" charset="0"/>
                      </a:rPr>
                      <m:t>′)</m:t>
                    </m:r>
                  </m:oMath>
                </a14:m>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invariant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across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all</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observed</a:t>
                </a:r>
                <a:r>
                  <a:rPr lang="zh-CN" altLang="en-US" sz="2800" dirty="0">
                    <a:latin typeface="Times New Roman" charset="0"/>
                    <a:ea typeface="Times New Roman" charset="0"/>
                    <a:cs typeface="Times New Roman" charset="0"/>
                  </a:rPr>
                  <a:t> </a:t>
                </a:r>
                <a:r>
                  <a:rPr lang="en-US" altLang="zh-CN" sz="2800" b="1" dirty="0">
                    <a:latin typeface="Times New Roman" charset="0"/>
                    <a:ea typeface="Times New Roman" charset="0"/>
                    <a:cs typeface="Times New Roman" charset="0"/>
                  </a:rPr>
                  <a:t>multiple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environments</a:t>
                </a:r>
                <a:endParaRPr lang="en-US" altLang="zh-CN" sz="1800" dirty="0">
                  <a:latin typeface="Times New Roman" charset="0"/>
                  <a:ea typeface="Times New Roman" charset="0"/>
                  <a:cs typeface="Times New Roman" charset="0"/>
                </a:endParaRPr>
              </a:p>
              <a:p>
                <a:pPr lvl="1"/>
                <a:endParaRPr lang="zh-CN" altLang="en-US" sz="1800" dirty="0">
                  <a:latin typeface="Times New Roman" charset="0"/>
                  <a:ea typeface="Times New Roman" charset="0"/>
                  <a:cs typeface="Times New Roman" charset="0"/>
                </a:endParaRPr>
              </a:p>
              <a:p>
                <a:pPr lvl="1"/>
                <a:r>
                  <a:rPr lang="en-US" altLang="zh-CN" sz="2800" dirty="0">
                    <a:solidFill>
                      <a:srgbClr val="FF0000"/>
                    </a:solidFill>
                    <a:latin typeface="Times New Roman" charset="0"/>
                    <a:ea typeface="Times New Roman" charset="0"/>
                    <a:cs typeface="Times New Roman" charset="0"/>
                  </a:rPr>
                  <a:t>Their</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performance</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depends</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on</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the</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diversity</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of</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their</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training</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data</a:t>
                </a:r>
              </a:p>
              <a:p>
                <a:pPr lvl="1"/>
                <a:r>
                  <a:rPr lang="en-US" altLang="zh-CN" sz="2800" dirty="0">
                    <a:solidFill>
                      <a:srgbClr val="FF0000"/>
                    </a:solidFill>
                    <a:latin typeface="Times New Roman" charset="0"/>
                    <a:ea typeface="Times New Roman" charset="0"/>
                    <a:cs typeface="Times New Roman" charset="0"/>
                  </a:rPr>
                  <a:t>They</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could</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still</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have</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dependence</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issue</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on</a:t>
                </a:r>
                <a:r>
                  <a:rPr lang="zh-CN" altLang="en-US" sz="2800" dirty="0">
                    <a:solidFill>
                      <a:srgbClr val="FF0000"/>
                    </a:solidFill>
                    <a:latin typeface="Times New Roman" charset="0"/>
                    <a:ea typeface="Times New Roman" charset="0"/>
                    <a:cs typeface="Times New Roman" charset="0"/>
                  </a:rPr>
                  <a:t> </a:t>
                </a:r>
                <a14:m>
                  <m:oMath xmlns:m="http://schemas.openxmlformats.org/officeDocument/2006/math">
                    <m:r>
                      <a:rPr lang="en-US" altLang="zh-CN" sz="2800" i="1" smtClean="0">
                        <a:solidFill>
                          <a:srgbClr val="FF0000"/>
                        </a:solidFill>
                        <a:latin typeface="Cambria Math" panose="02040503050406030204" pitchFamily="18" charset="0"/>
                        <a:ea typeface="Times New Roman" charset="0"/>
                        <a:cs typeface="Times New Roman" charset="0"/>
                      </a:rPr>
                      <m:t>𝑉</m:t>
                    </m:r>
                    <m:r>
                      <a:rPr lang="en-US" altLang="zh-CN" sz="2800" i="1" smtClean="0">
                        <a:solidFill>
                          <a:srgbClr val="FF0000"/>
                        </a:solidFill>
                        <a:latin typeface="Cambria Math" panose="02040503050406030204" pitchFamily="18" charset="0"/>
                        <a:ea typeface="Times New Roman" charset="0"/>
                        <a:cs typeface="Times New Roman" charset="0"/>
                      </a:rPr>
                      <m:t>′</m:t>
                    </m:r>
                  </m:oMath>
                </a14:m>
                <a:r>
                  <a:rPr lang="en-US" altLang="zh-CN" sz="2800" dirty="0">
                    <a:solidFill>
                      <a:srgbClr val="FF0000"/>
                    </a:solidFill>
                    <a:latin typeface="Times New Roman" charset="0"/>
                    <a:ea typeface="Times New Roman" charset="0"/>
                    <a:cs typeface="Times New Roman" charset="0"/>
                  </a:rPr>
                  <a:t>,</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if</a:t>
                </a:r>
                <a:r>
                  <a:rPr lang="zh-CN" altLang="en-US" sz="2800" dirty="0">
                    <a:solidFill>
                      <a:srgbClr val="FF0000"/>
                    </a:solidFill>
                    <a:latin typeface="Times New Roman" charset="0"/>
                    <a:ea typeface="Times New Roman" charset="0"/>
                    <a:cs typeface="Times New Roman" charset="0"/>
                  </a:rPr>
                  <a:t> </a:t>
                </a:r>
                <a14:m>
                  <m:oMath xmlns:m="http://schemas.openxmlformats.org/officeDocument/2006/math">
                    <m:r>
                      <a:rPr lang="en-US" altLang="zh-CN" sz="2800" i="1">
                        <a:solidFill>
                          <a:srgbClr val="FF0000"/>
                        </a:solidFill>
                        <a:latin typeface="Cambria Math" panose="02040503050406030204" pitchFamily="18" charset="0"/>
                        <a:ea typeface="Times New Roman" charset="0"/>
                        <a:cs typeface="Times New Roman" charset="0"/>
                      </a:rPr>
                      <m:t>𝑃</m:t>
                    </m:r>
                    <m:r>
                      <a:rPr lang="en-US" altLang="zh-CN" sz="2800" i="1">
                        <a:solidFill>
                          <a:srgbClr val="FF0000"/>
                        </a:solidFill>
                        <a:latin typeface="Cambria Math" panose="02040503050406030204" pitchFamily="18" charset="0"/>
                        <a:ea typeface="Times New Roman" charset="0"/>
                        <a:cs typeface="Times New Roman" charset="0"/>
                      </a:rPr>
                      <m:t>(</m:t>
                    </m:r>
                    <m:r>
                      <a:rPr lang="en-US" altLang="zh-CN" sz="2800" i="1">
                        <a:solidFill>
                          <a:srgbClr val="FF0000"/>
                        </a:solidFill>
                        <a:latin typeface="Cambria Math" panose="02040503050406030204" pitchFamily="18" charset="0"/>
                        <a:ea typeface="Times New Roman" charset="0"/>
                        <a:cs typeface="Times New Roman" charset="0"/>
                      </a:rPr>
                      <m:t>𝑌</m:t>
                    </m:r>
                    <m:r>
                      <a:rPr lang="en-US" altLang="zh-CN" sz="2800" i="1">
                        <a:solidFill>
                          <a:srgbClr val="FF0000"/>
                        </a:solidFill>
                        <a:latin typeface="Cambria Math" panose="02040503050406030204" pitchFamily="18" charset="0"/>
                        <a:ea typeface="Times New Roman" charset="0"/>
                        <a:cs typeface="Times New Roman" charset="0"/>
                      </a:rPr>
                      <m:t>|</m:t>
                    </m:r>
                    <m:r>
                      <a:rPr lang="en-US" altLang="zh-CN" sz="2800" i="1">
                        <a:solidFill>
                          <a:srgbClr val="FF0000"/>
                        </a:solidFill>
                        <a:latin typeface="Cambria Math" panose="02040503050406030204" pitchFamily="18" charset="0"/>
                        <a:ea typeface="Times New Roman" charset="0"/>
                        <a:cs typeface="Times New Roman" charset="0"/>
                      </a:rPr>
                      <m:t>𝑉</m:t>
                    </m:r>
                    <m:r>
                      <a:rPr lang="en-US" altLang="zh-CN" sz="2800" i="1">
                        <a:solidFill>
                          <a:srgbClr val="FF0000"/>
                        </a:solidFill>
                        <a:latin typeface="Cambria Math" panose="02040503050406030204" pitchFamily="18" charset="0"/>
                        <a:ea typeface="Times New Roman" charset="0"/>
                        <a:cs typeface="Times New Roman" charset="0"/>
                      </a:rPr>
                      <m:t>′)</m:t>
                    </m:r>
                  </m:oMath>
                </a14:m>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is</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also</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invariant</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across</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observed</a:t>
                </a:r>
                <a:r>
                  <a:rPr lang="zh-CN" altLang="en-US" sz="2800" dirty="0">
                    <a:solidFill>
                      <a:srgbClr val="FF0000"/>
                    </a:solidFill>
                    <a:latin typeface="Times New Roman" charset="0"/>
                    <a:ea typeface="Times New Roman" charset="0"/>
                    <a:cs typeface="Times New Roman" charset="0"/>
                  </a:rPr>
                  <a:t> </a:t>
                </a:r>
                <a:r>
                  <a:rPr lang="en-US" altLang="zh-CN" sz="2800" dirty="0">
                    <a:solidFill>
                      <a:srgbClr val="FF0000"/>
                    </a:solidFill>
                    <a:latin typeface="Times New Roman" charset="0"/>
                    <a:ea typeface="Times New Roman" charset="0"/>
                    <a:cs typeface="Times New Roman" charset="0"/>
                  </a:rPr>
                  <a:t>environments</a:t>
                </a:r>
              </a:p>
              <a:p>
                <a:pPr marL="274314" lvl="1" indent="0">
                  <a:buNone/>
                </a:pPr>
                <a:endParaRPr lang="zh-CN" altLang="en-US" sz="2800" dirty="0">
                  <a:solidFill>
                    <a:srgbClr val="FF0000"/>
                  </a:solidFill>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9" y="1600200"/>
                <a:ext cx="11310257" cy="4876800"/>
              </a:xfrm>
              <a:blipFill>
                <a:blip r:embed="rId3"/>
                <a:stretch>
                  <a:fillRect l="-1010" t="-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CFEC368-1D7A-4F81-ABF6-AE0E36BAF64C}" type="slidenum">
              <a:rPr lang="en-US" smtClean="0"/>
              <a:pPr/>
              <a:t>116</a:t>
            </a:fld>
            <a:endParaRPr lang="en-US"/>
          </a:p>
        </p:txBody>
      </p:sp>
    </p:spTree>
    <p:extLst>
      <p:ext uri="{BB962C8B-B14F-4D97-AF65-F5344CB8AC3E}">
        <p14:creationId xmlns:p14="http://schemas.microsoft.com/office/powerpoint/2010/main" val="1930387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C22A-A68D-A140-94A1-AE04CC5CEF5C}"/>
              </a:ext>
            </a:extLst>
          </p:cNvPr>
          <p:cNvSpPr>
            <a:spLocks noGrp="1"/>
          </p:cNvSpPr>
          <p:nvPr>
            <p:ph type="title"/>
          </p:nvPr>
        </p:nvSpPr>
        <p:spPr/>
        <p:txBody>
          <a:bodyPr/>
          <a:lstStyle/>
          <a:p>
            <a:r>
              <a:rPr lang="en-US" altLang="zh-CN" dirty="0"/>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233E0-A4BD-624D-BC47-C366D75A8DCB}"/>
                  </a:ext>
                </a:extLst>
              </p:cNvPr>
              <p:cNvSpPr>
                <a:spLocks noGrp="1"/>
              </p:cNvSpPr>
              <p:nvPr>
                <p:ph idx="1"/>
              </p:nvPr>
            </p:nvSpPr>
            <p:spPr>
              <a:xfrm>
                <a:off x="609599" y="1600198"/>
                <a:ext cx="11417450" cy="5257801"/>
              </a:xfrm>
            </p:spPr>
            <p:txBody>
              <a:bodyPr>
                <a:normAutofit lnSpcReduction="10000"/>
              </a:bodyPr>
              <a:lstStyle/>
              <a:p>
                <a:r>
                  <a:rPr lang="en-US" altLang="zh-CN" sz="3200" b="1" dirty="0">
                    <a:latin typeface="Times New Roman" panose="02020603050405020304" pitchFamily="18" charset="0"/>
                    <a:cs typeface="Times New Roman" panose="02020603050405020304" pitchFamily="18" charset="0"/>
                  </a:rPr>
                  <a:t>Dependence</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challenge</a:t>
                </a:r>
              </a:p>
              <a:p>
                <a:pPr lvl="1"/>
                <a14:m>
                  <m:oMath xmlns:m="http://schemas.openxmlformats.org/officeDocument/2006/math">
                    <m:r>
                      <a:rPr lang="en-US" altLang="zh-CN" sz="2800" i="1">
                        <a:latin typeface="Cambria Math" panose="02040503050406030204" pitchFamily="18" charset="0"/>
                        <a:cs typeface="Times New Roman" panose="02020603050405020304" pitchFamily="18" charset="0"/>
                      </a:rPr>
                      <m:t>𝑌</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independent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with</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𝑉</m:t>
                    </m:r>
                  </m:oMath>
                </a14:m>
                <a:endParaRPr lang="en-US" altLang="zh-CN" sz="2800" dirty="0">
                  <a:latin typeface="Times New Roman" panose="02020603050405020304" pitchFamily="18" charset="0"/>
                  <a:cs typeface="Times New Roman" panose="02020603050405020304" pitchFamily="18" charset="0"/>
                </a:endParaRPr>
              </a:p>
              <a:p>
                <a:pPr lvl="1"/>
                <a:r>
                  <a:rPr lang="en-US" altLang="zh-CN" sz="2800" b="1" dirty="0">
                    <a:solidFill>
                      <a:srgbClr val="FF0000"/>
                    </a:solidFill>
                    <a:cs typeface="Times New Roman" panose="02020603050405020304" pitchFamily="18" charset="0"/>
                  </a:rPr>
                  <a:t>Some</a:t>
                </a:r>
                <a:r>
                  <a:rPr lang="zh-CN" altLang="en-US" sz="2800" b="1" dirty="0">
                    <a:solidFill>
                      <a:srgbClr val="FF0000"/>
                    </a:solidFill>
                    <a:cs typeface="Times New Roman" panose="02020603050405020304" pitchFamily="18" charset="0"/>
                  </a:rPr>
                  <a:t> </a:t>
                </a:r>
                <a14:m>
                  <m:oMath xmlns:m="http://schemas.openxmlformats.org/officeDocument/2006/math">
                    <m:r>
                      <a:rPr lang="en-US" altLang="zh-CN" sz="2800" b="1" i="1">
                        <a:solidFill>
                          <a:srgbClr val="FF0000"/>
                        </a:solidFill>
                        <a:latin typeface="Cambria Math" panose="02040503050406030204" pitchFamily="18" charset="0"/>
                        <a:cs typeface="Times New Roman" panose="02020603050405020304" pitchFamily="18" charset="0"/>
                      </a:rPr>
                      <m:t>𝐯</m:t>
                    </m:r>
                    <m:r>
                      <a:rPr lang="en-US" altLang="zh-CN"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a:solidFill>
                          <a:srgbClr val="FF0000"/>
                        </a:solidFill>
                        <a:latin typeface="Cambria Math" panose="02040503050406030204" pitchFamily="18" charset="0"/>
                        <a:cs typeface="Times New Roman" panose="02020603050405020304" pitchFamily="18" charset="0"/>
                      </a:rPr>
                      <m:t>𝑽</m:t>
                    </m:r>
                  </m:oMath>
                </a14:m>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would</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be</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learned</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as</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important</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predictors</a:t>
                </a:r>
                <a:endParaRPr lang="en-US" altLang="zh-CN" sz="2800" dirty="0">
                  <a:latin typeface="Times New Roman" panose="02020603050405020304" pitchFamily="18" charset="0"/>
                  <a:cs typeface="Times New Roman" panose="02020603050405020304" pitchFamily="18" charset="0"/>
                </a:endParaRPr>
              </a:p>
              <a:p>
                <a:r>
                  <a:rPr lang="en-US" altLang="zh-CN" sz="3200" b="1" dirty="0">
                    <a:latin typeface="Times New Roman" panose="02020603050405020304" pitchFamily="18" charset="0"/>
                    <a:cs typeface="Times New Roman" panose="02020603050405020304" pitchFamily="18" charset="0"/>
                  </a:rPr>
                  <a:t>Environment</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shift</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challenge</a:t>
                </a:r>
              </a:p>
              <a:p>
                <a:pPr lvl="1"/>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joint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distribution</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𝑃</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𝑋𝑌</m:t>
                    </m:r>
                    <m:r>
                      <a:rPr lang="en-US" altLang="zh-CN" sz="2800" b="0" i="1" smtClean="0">
                        <a:latin typeface="Cambria Math" panose="02040503050406030204" pitchFamily="18" charset="0"/>
                        <a:cs typeface="Times New Roman" panose="02020603050405020304" pitchFamily="18" charset="0"/>
                      </a:rPr>
                      <m:t>)</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different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across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environments.</a:t>
                </a:r>
              </a:p>
              <a:p>
                <a:pPr lvl="1"/>
                <a14:m>
                  <m:oMath xmlns:m="http://schemas.openxmlformats.org/officeDocument/2006/math">
                    <m:r>
                      <a:rPr lang="en-US" altLang="zh-CN" sz="2800" b="1" i="1">
                        <a:solidFill>
                          <a:srgbClr val="FF0000"/>
                        </a:solidFill>
                        <a:latin typeface="Cambria Math" panose="02040503050406030204" pitchFamily="18" charset="0"/>
                      </a:rPr>
                      <m:t>𝑪𝒐𝒓𝒓</m:t>
                    </m:r>
                    <m:d>
                      <m:dPr>
                        <m:ctrlPr>
                          <a:rPr lang="en-US" altLang="zh-CN" sz="2800" b="1" i="1">
                            <a:solidFill>
                              <a:srgbClr val="FF0000"/>
                            </a:solidFill>
                            <a:latin typeface="Cambria Math" panose="02040503050406030204" pitchFamily="18" charset="0"/>
                          </a:rPr>
                        </m:ctrlPr>
                      </m:dPr>
                      <m:e>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𝑽</m:t>
                            </m:r>
                          </m:e>
                          <m:sub>
                            <m:r>
                              <a:rPr lang="en-US" altLang="zh-CN" sz="2800" b="1" i="1">
                                <a:solidFill>
                                  <a:srgbClr val="FF0000"/>
                                </a:solidFill>
                                <a:latin typeface="Cambria Math" panose="02040503050406030204" pitchFamily="18" charset="0"/>
                              </a:rPr>
                              <m:t>𝒕𝒓𝒂𝒊𝒏𝒊𝒏𝒈</m:t>
                            </m:r>
                          </m:sub>
                        </m:sSub>
                        <m:r>
                          <a:rPr lang="en-US" altLang="zh-CN" sz="2800" b="1" i="1">
                            <a:solidFill>
                              <a:srgbClr val="FF0000"/>
                            </a:solidFill>
                            <a:latin typeface="Cambria Math" panose="02040503050406030204" pitchFamily="18" charset="0"/>
                          </a:rPr>
                          <m:t>,</m:t>
                        </m:r>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𝒀</m:t>
                            </m:r>
                          </m:e>
                          <m:sub>
                            <m:r>
                              <a:rPr lang="en-US" altLang="zh-CN" sz="2800" b="1" i="1">
                                <a:solidFill>
                                  <a:srgbClr val="FF0000"/>
                                </a:solidFill>
                                <a:latin typeface="Cambria Math" panose="02040503050406030204" pitchFamily="18" charset="0"/>
                              </a:rPr>
                              <m:t>𝒕𝒓𝒂𝒊𝒏𝒊𝒏𝒈</m:t>
                            </m:r>
                          </m:sub>
                        </m:sSub>
                      </m:e>
                    </m:d>
                    <m:r>
                      <a:rPr lang="en-US" altLang="zh-CN" sz="2800" b="1" i="1">
                        <a:solidFill>
                          <a:srgbClr val="FF0000"/>
                        </a:solidFill>
                        <a:latin typeface="Cambria Math" panose="02040503050406030204" pitchFamily="18" charset="0"/>
                        <a:ea typeface="Cambria Math" panose="02040503050406030204" pitchFamily="18" charset="0"/>
                      </a:rPr>
                      <m:t>≠</m:t>
                    </m:r>
                    <m:r>
                      <a:rPr lang="en-US" altLang="zh-CN" sz="2800" b="1" i="1">
                        <a:solidFill>
                          <a:srgbClr val="FF0000"/>
                        </a:solidFill>
                        <a:latin typeface="Cambria Math" panose="02040503050406030204" pitchFamily="18" charset="0"/>
                      </a:rPr>
                      <m:t>𝑪𝒐𝒓𝒓</m:t>
                    </m:r>
                    <m:r>
                      <a:rPr lang="en-US" altLang="zh-CN" sz="2800" b="1" i="1">
                        <a:solidFill>
                          <a:srgbClr val="FF0000"/>
                        </a:solidFill>
                        <a:latin typeface="Cambria Math" panose="02040503050406030204" pitchFamily="18" charset="0"/>
                      </a:rPr>
                      <m:t>(</m:t>
                    </m:r>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𝑽</m:t>
                        </m:r>
                      </m:e>
                      <m:sub>
                        <m:r>
                          <a:rPr lang="en-US" altLang="zh-CN" sz="2800" b="1" i="1">
                            <a:solidFill>
                              <a:srgbClr val="FF0000"/>
                            </a:solidFill>
                            <a:latin typeface="Cambria Math" panose="02040503050406030204" pitchFamily="18" charset="0"/>
                          </a:rPr>
                          <m:t>𝒕𝒆𝒔𝒕𝒊𝒏𝒈</m:t>
                        </m:r>
                      </m:sub>
                    </m:sSub>
                    <m:r>
                      <a:rPr lang="en-US" altLang="zh-CN" sz="2800" b="1" i="1">
                        <a:solidFill>
                          <a:srgbClr val="FF0000"/>
                        </a:solidFill>
                        <a:latin typeface="Cambria Math" panose="02040503050406030204" pitchFamily="18" charset="0"/>
                      </a:rPr>
                      <m:t>,</m:t>
                    </m:r>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𝒀</m:t>
                        </m:r>
                      </m:e>
                      <m:sub>
                        <m:r>
                          <a:rPr lang="en-US" altLang="zh-CN" sz="2800" b="1" i="1">
                            <a:solidFill>
                              <a:srgbClr val="FF0000"/>
                            </a:solidFill>
                            <a:latin typeface="Cambria Math" panose="02040503050406030204" pitchFamily="18" charset="0"/>
                          </a:rPr>
                          <m:t>𝒕𝒆𝒔𝒕𝒊𝒏𝒈</m:t>
                        </m:r>
                      </m:sub>
                    </m:sSub>
                    <m:r>
                      <a:rPr lang="en-US" altLang="zh-CN" sz="2800" b="1" i="1">
                        <a:solidFill>
                          <a:srgbClr val="FF0000"/>
                        </a:solidFill>
                        <a:latin typeface="Cambria Math" panose="02040503050406030204" pitchFamily="18" charset="0"/>
                      </a:rPr>
                      <m:t>)</m:t>
                    </m:r>
                  </m:oMath>
                </a14:m>
                <a:endParaRPr lang="en-US" altLang="zh-CN" sz="2800" dirty="0">
                  <a:latin typeface="Times New Roman" panose="02020603050405020304" pitchFamily="18" charset="0"/>
                  <a:cs typeface="Times New Roman" panose="02020603050405020304" pitchFamily="18" charset="0"/>
                </a:endParaRPr>
              </a:p>
              <a:p>
                <a:pPr lvl="1"/>
                <a:r>
                  <a:rPr lang="en-US" altLang="zh-CN" sz="2800" dirty="0">
                    <a:solidFill>
                      <a:srgbClr val="AC29E7"/>
                    </a:solidFill>
                    <a:latin typeface="Times New Roman" panose="02020603050405020304" pitchFamily="18" charset="0"/>
                    <a:cs typeface="Times New Roman" panose="02020603050405020304" pitchFamily="18" charset="0"/>
                  </a:rPr>
                  <a:t>Can</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be</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addressed</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if</a:t>
                </a:r>
                <a:r>
                  <a:rPr lang="zh-CN" altLang="en-US" sz="2800" dirty="0">
                    <a:solidFill>
                      <a:srgbClr val="AC29E7"/>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0" i="1" smtClean="0">
                        <a:solidFill>
                          <a:srgbClr val="AC29E7"/>
                        </a:solidFill>
                        <a:latin typeface="Cambria Math" panose="02040503050406030204" pitchFamily="18" charset="0"/>
                        <a:cs typeface="Times New Roman" panose="02020603050405020304" pitchFamily="18" charset="0"/>
                      </a:rPr>
                      <m:t>𝑉</m:t>
                    </m:r>
                    <m:r>
                      <a:rPr lang="en-US" altLang="zh-CN" sz="2800" b="0" i="1" smtClean="0">
                        <a:solidFill>
                          <a:srgbClr val="AC29E7"/>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solidFill>
                          <a:srgbClr val="AC29E7"/>
                        </a:solidFill>
                        <a:latin typeface="Cambria Math" panose="02040503050406030204" pitchFamily="18" charset="0"/>
                        <a:ea typeface="Cambria Math" panose="02040503050406030204" pitchFamily="18" charset="0"/>
                        <a:cs typeface="Times New Roman" panose="02020603050405020304" pitchFamily="18" charset="0"/>
                      </a:rPr>
                      <m:t>𝑌</m:t>
                    </m:r>
                  </m:oMath>
                </a14:m>
                <a:r>
                  <a:rPr lang="en-US" altLang="zh-CN" sz="2800" dirty="0">
                    <a:solidFill>
                      <a:srgbClr val="AC29E7"/>
                    </a:solidFill>
                    <a:latin typeface="Times New Roman" panose="02020603050405020304" pitchFamily="18" charset="0"/>
                    <a:cs typeface="Times New Roman" panose="02020603050405020304" pitchFamily="18" charset="0"/>
                  </a:rPr>
                  <a:t> on</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training</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environment</a:t>
                </a:r>
                <a:endParaRPr lang="en-US" altLang="zh-CN" sz="2800" dirty="0">
                  <a:latin typeface="Times New Roman" panose="02020603050405020304" pitchFamily="18" charset="0"/>
                  <a:cs typeface="Times New Roman" panose="02020603050405020304" pitchFamily="18" charset="0"/>
                </a:endParaRPr>
              </a:p>
              <a:p>
                <a:r>
                  <a:rPr lang="en-US" altLang="zh-CN" sz="3200" b="1" dirty="0">
                    <a:latin typeface="Times New Roman" panose="02020603050405020304" pitchFamily="18" charset="0"/>
                    <a:cs typeface="Times New Roman" panose="02020603050405020304" pitchFamily="18" charset="0"/>
                  </a:rPr>
                  <a:t>Unknown</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testing</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environments</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challenge</a:t>
                </a:r>
              </a:p>
              <a:p>
                <a:pPr lvl="1"/>
                <a:r>
                  <a:rPr lang="en-US" altLang="zh-CN" sz="2800" dirty="0">
                    <a:latin typeface="Times New Roman" panose="02020603050405020304" pitchFamily="18" charset="0"/>
                    <a:cs typeface="Times New Roman" panose="02020603050405020304" pitchFamily="18" charset="0"/>
                  </a:rPr>
                  <a:t>No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prior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knowledge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future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testing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data.</a:t>
                </a:r>
              </a:p>
              <a:p>
                <a:pPr lvl="1"/>
                <a:r>
                  <a:rPr lang="en-US" altLang="zh-CN" sz="2800" dirty="0">
                    <a:solidFill>
                      <a:srgbClr val="AC29E7"/>
                    </a:solidFill>
                    <a:latin typeface="Times New Roman" panose="02020603050405020304" pitchFamily="18" charset="0"/>
                    <a:cs typeface="Times New Roman" panose="02020603050405020304" pitchFamily="18" charset="0"/>
                  </a:rPr>
                  <a:t>Can</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be</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addressed</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if</a:t>
                </a:r>
                <a:r>
                  <a:rPr lang="zh-CN" altLang="en-US" sz="2800" dirty="0">
                    <a:solidFill>
                      <a:srgbClr val="AC29E7"/>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a:solidFill>
                          <a:srgbClr val="AC29E7"/>
                        </a:solidFill>
                        <a:latin typeface="Cambria Math" panose="02040503050406030204" pitchFamily="18" charset="0"/>
                        <a:cs typeface="Times New Roman" panose="02020603050405020304" pitchFamily="18" charset="0"/>
                      </a:rPr>
                      <m:t>𝑉</m:t>
                    </m:r>
                    <m:r>
                      <a:rPr lang="en-US" altLang="zh-CN" sz="2800" i="1">
                        <a:solidFill>
                          <a:srgbClr val="AC29E7"/>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rgbClr val="AC29E7"/>
                        </a:solidFill>
                        <a:latin typeface="Cambria Math" panose="02040503050406030204" pitchFamily="18" charset="0"/>
                        <a:ea typeface="Cambria Math" panose="02040503050406030204" pitchFamily="18" charset="0"/>
                        <a:cs typeface="Times New Roman" panose="02020603050405020304" pitchFamily="18" charset="0"/>
                      </a:rPr>
                      <m:t>𝑌</m:t>
                    </m:r>
                  </m:oMath>
                </a14:m>
                <a:r>
                  <a:rPr lang="en-US" altLang="zh-CN" sz="2800" dirty="0">
                    <a:solidFill>
                      <a:srgbClr val="AC29E7"/>
                    </a:solidFill>
                    <a:latin typeface="Times New Roman" panose="02020603050405020304" pitchFamily="18" charset="0"/>
                    <a:cs typeface="Times New Roman" panose="02020603050405020304" pitchFamily="18" charset="0"/>
                  </a:rPr>
                  <a:t> on</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training</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environment</a:t>
                </a:r>
              </a:p>
            </p:txBody>
          </p:sp>
        </mc:Choice>
        <mc:Fallback xmlns="">
          <p:sp>
            <p:nvSpPr>
              <p:cNvPr id="3" name="Content Placeholder 2">
                <a:extLst>
                  <a:ext uri="{FF2B5EF4-FFF2-40B4-BE49-F238E27FC236}">
                    <a16:creationId xmlns:a16="http://schemas.microsoft.com/office/drawing/2014/main" id="{0E6233E0-A4BD-624D-BC47-C366D75A8DCB}"/>
                  </a:ext>
                </a:extLst>
              </p:cNvPr>
              <p:cNvSpPr>
                <a:spLocks noGrp="1" noRot="1" noChangeAspect="1" noMove="1" noResize="1" noEditPoints="1" noAdjustHandles="1" noChangeArrowheads="1" noChangeShapeType="1" noTextEdit="1"/>
              </p:cNvSpPr>
              <p:nvPr>
                <p:ph idx="1"/>
              </p:nvPr>
            </p:nvSpPr>
            <p:spPr>
              <a:xfrm>
                <a:off x="609599" y="1600198"/>
                <a:ext cx="11417450" cy="5257801"/>
              </a:xfrm>
              <a:blipFill>
                <a:blip r:embed="rId3"/>
                <a:stretch>
                  <a:fillRect l="-1001" t="-24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34513E-79F9-BB48-9108-AB4C12583968}"/>
              </a:ext>
            </a:extLst>
          </p:cNvPr>
          <p:cNvSpPr>
            <a:spLocks noGrp="1"/>
          </p:cNvSpPr>
          <p:nvPr>
            <p:ph type="sldNum" sz="quarter" idx="12"/>
          </p:nvPr>
        </p:nvSpPr>
        <p:spPr/>
        <p:txBody>
          <a:bodyPr/>
          <a:lstStyle/>
          <a:p>
            <a:fld id="{0CFEC368-1D7A-4F81-ABF6-AE0E36BAF64C}" type="slidenum">
              <a:rPr lang="en-US" smtClean="0"/>
              <a:pPr/>
              <a:t>117</a:t>
            </a:fld>
            <a:endParaRPr lang="en-US"/>
          </a:p>
        </p:txBody>
      </p:sp>
    </p:spTree>
    <p:extLst>
      <p:ext uri="{BB962C8B-B14F-4D97-AF65-F5344CB8AC3E}">
        <p14:creationId xmlns:p14="http://schemas.microsoft.com/office/powerpoint/2010/main" val="5302644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C22A-A68D-A140-94A1-AE04CC5CEF5C}"/>
              </a:ext>
            </a:extLst>
          </p:cNvPr>
          <p:cNvSpPr>
            <a:spLocks noGrp="1"/>
          </p:cNvSpPr>
          <p:nvPr>
            <p:ph type="title"/>
          </p:nvPr>
        </p:nvSpPr>
        <p:spPr/>
        <p:txBody>
          <a:bodyPr/>
          <a:lstStyle/>
          <a:p>
            <a:r>
              <a:rPr lang="en-US" altLang="zh-CN" dirty="0"/>
              <a:t>Challenges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233E0-A4BD-624D-BC47-C366D75A8DCB}"/>
                  </a:ext>
                </a:extLst>
              </p:cNvPr>
              <p:cNvSpPr>
                <a:spLocks noGrp="1"/>
              </p:cNvSpPr>
              <p:nvPr>
                <p:ph idx="1"/>
              </p:nvPr>
            </p:nvSpPr>
            <p:spPr>
              <a:xfrm>
                <a:off x="609599" y="1600198"/>
                <a:ext cx="11417450" cy="5257801"/>
              </a:xfrm>
            </p:spPr>
            <p:txBody>
              <a:bodyPr>
                <a:normAutofit lnSpcReduction="10000"/>
              </a:bodyPr>
              <a:lstStyle/>
              <a:p>
                <a:r>
                  <a:rPr lang="en-US" altLang="zh-CN" sz="3200" b="1" dirty="0">
                    <a:latin typeface="Times New Roman" panose="02020603050405020304" pitchFamily="18" charset="0"/>
                    <a:cs typeface="Times New Roman" panose="02020603050405020304" pitchFamily="18" charset="0"/>
                  </a:rPr>
                  <a:t>Dependence</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challenge</a:t>
                </a:r>
              </a:p>
              <a:p>
                <a:pPr lvl="1"/>
                <a14:m>
                  <m:oMath xmlns:m="http://schemas.openxmlformats.org/officeDocument/2006/math">
                    <m:r>
                      <a:rPr lang="en-US" altLang="zh-CN" sz="2800" i="1">
                        <a:latin typeface="Cambria Math" panose="02040503050406030204" pitchFamily="18" charset="0"/>
                        <a:cs typeface="Times New Roman" panose="02020603050405020304" pitchFamily="18" charset="0"/>
                      </a:rPr>
                      <m:t>𝑌</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independent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with</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𝑉</m:t>
                    </m:r>
                  </m:oMath>
                </a14:m>
                <a:endParaRPr lang="en-US" altLang="zh-CN" sz="2800" dirty="0">
                  <a:latin typeface="Times New Roman" panose="02020603050405020304" pitchFamily="18" charset="0"/>
                  <a:cs typeface="Times New Roman" panose="02020603050405020304" pitchFamily="18" charset="0"/>
                </a:endParaRPr>
              </a:p>
              <a:p>
                <a:pPr lvl="1"/>
                <a:r>
                  <a:rPr lang="en-US" altLang="zh-CN" sz="2800" b="1" dirty="0">
                    <a:solidFill>
                      <a:srgbClr val="FF0000"/>
                    </a:solidFill>
                    <a:cs typeface="Times New Roman" panose="02020603050405020304" pitchFamily="18" charset="0"/>
                  </a:rPr>
                  <a:t>Some</a:t>
                </a:r>
                <a:r>
                  <a:rPr lang="zh-CN" altLang="en-US" sz="2800" b="1" dirty="0">
                    <a:solidFill>
                      <a:srgbClr val="FF0000"/>
                    </a:solidFill>
                    <a:cs typeface="Times New Roman" panose="02020603050405020304" pitchFamily="18" charset="0"/>
                  </a:rPr>
                  <a:t> </a:t>
                </a:r>
                <a14:m>
                  <m:oMath xmlns:m="http://schemas.openxmlformats.org/officeDocument/2006/math">
                    <m:r>
                      <a:rPr lang="en-US" altLang="zh-CN" sz="2800" b="1" i="1">
                        <a:solidFill>
                          <a:srgbClr val="FF0000"/>
                        </a:solidFill>
                        <a:latin typeface="Cambria Math" panose="02040503050406030204" pitchFamily="18" charset="0"/>
                        <a:cs typeface="Times New Roman" panose="02020603050405020304" pitchFamily="18" charset="0"/>
                      </a:rPr>
                      <m:t>𝐯</m:t>
                    </m:r>
                    <m:r>
                      <a:rPr lang="en-US" altLang="zh-CN" sz="28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a:solidFill>
                          <a:srgbClr val="FF0000"/>
                        </a:solidFill>
                        <a:latin typeface="Cambria Math" panose="02040503050406030204" pitchFamily="18" charset="0"/>
                        <a:cs typeface="Times New Roman" panose="02020603050405020304" pitchFamily="18" charset="0"/>
                      </a:rPr>
                      <m:t>𝑽</m:t>
                    </m:r>
                  </m:oMath>
                </a14:m>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would</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be</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learned</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as</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important</a:t>
                </a:r>
                <a:r>
                  <a:rPr lang="zh-CN" altLang="en-US" sz="2800" b="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predictors</a:t>
                </a:r>
                <a:endParaRPr lang="en-US" altLang="zh-CN" sz="2800" dirty="0">
                  <a:latin typeface="Times New Roman" panose="02020603050405020304" pitchFamily="18" charset="0"/>
                  <a:cs typeface="Times New Roman" panose="02020603050405020304" pitchFamily="18" charset="0"/>
                </a:endParaRPr>
              </a:p>
              <a:p>
                <a:r>
                  <a:rPr lang="en-US" altLang="zh-CN" sz="3200" b="1" dirty="0">
                    <a:latin typeface="Times New Roman" panose="02020603050405020304" pitchFamily="18" charset="0"/>
                    <a:cs typeface="Times New Roman" panose="02020603050405020304" pitchFamily="18" charset="0"/>
                  </a:rPr>
                  <a:t>Environment</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shift</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challenge</a:t>
                </a:r>
              </a:p>
              <a:p>
                <a:pPr lvl="1"/>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joint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distribution</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𝑃</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𝑋𝑌</m:t>
                    </m:r>
                    <m:r>
                      <a:rPr lang="en-US" altLang="zh-CN" sz="2800" b="0" i="1" smtClean="0">
                        <a:latin typeface="Cambria Math" panose="02040503050406030204" pitchFamily="18" charset="0"/>
                        <a:cs typeface="Times New Roman" panose="02020603050405020304" pitchFamily="18" charset="0"/>
                      </a:rPr>
                      <m:t>)</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different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across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environments.</a:t>
                </a:r>
              </a:p>
              <a:p>
                <a:pPr lvl="1"/>
                <a14:m>
                  <m:oMath xmlns:m="http://schemas.openxmlformats.org/officeDocument/2006/math">
                    <m:r>
                      <a:rPr lang="en-US" altLang="zh-CN" sz="2800" b="1" i="1">
                        <a:solidFill>
                          <a:srgbClr val="FF0000"/>
                        </a:solidFill>
                        <a:latin typeface="Cambria Math" panose="02040503050406030204" pitchFamily="18" charset="0"/>
                      </a:rPr>
                      <m:t>𝑪𝒐𝒓𝒓</m:t>
                    </m:r>
                    <m:d>
                      <m:dPr>
                        <m:ctrlPr>
                          <a:rPr lang="en-US" altLang="zh-CN" sz="2800" b="1" i="1">
                            <a:solidFill>
                              <a:srgbClr val="FF0000"/>
                            </a:solidFill>
                            <a:latin typeface="Cambria Math" panose="02040503050406030204" pitchFamily="18" charset="0"/>
                          </a:rPr>
                        </m:ctrlPr>
                      </m:dPr>
                      <m:e>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𝑽</m:t>
                            </m:r>
                          </m:e>
                          <m:sub>
                            <m:r>
                              <a:rPr lang="en-US" altLang="zh-CN" sz="2800" b="1" i="1">
                                <a:solidFill>
                                  <a:srgbClr val="FF0000"/>
                                </a:solidFill>
                                <a:latin typeface="Cambria Math" panose="02040503050406030204" pitchFamily="18" charset="0"/>
                              </a:rPr>
                              <m:t>𝒕𝒓𝒂𝒊𝒏𝒊𝒏𝒈</m:t>
                            </m:r>
                          </m:sub>
                        </m:sSub>
                        <m:r>
                          <a:rPr lang="en-US" altLang="zh-CN" sz="2800" b="1" i="1">
                            <a:solidFill>
                              <a:srgbClr val="FF0000"/>
                            </a:solidFill>
                            <a:latin typeface="Cambria Math" panose="02040503050406030204" pitchFamily="18" charset="0"/>
                          </a:rPr>
                          <m:t>,</m:t>
                        </m:r>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𝒀</m:t>
                            </m:r>
                          </m:e>
                          <m:sub>
                            <m:r>
                              <a:rPr lang="en-US" altLang="zh-CN" sz="2800" b="1" i="1">
                                <a:solidFill>
                                  <a:srgbClr val="FF0000"/>
                                </a:solidFill>
                                <a:latin typeface="Cambria Math" panose="02040503050406030204" pitchFamily="18" charset="0"/>
                              </a:rPr>
                              <m:t>𝒕𝒓𝒂𝒊𝒏𝒊𝒏𝒈</m:t>
                            </m:r>
                          </m:sub>
                        </m:sSub>
                      </m:e>
                    </m:d>
                    <m:r>
                      <a:rPr lang="en-US" altLang="zh-CN" sz="2800" b="1" i="1">
                        <a:solidFill>
                          <a:srgbClr val="FF0000"/>
                        </a:solidFill>
                        <a:latin typeface="Cambria Math" panose="02040503050406030204" pitchFamily="18" charset="0"/>
                        <a:ea typeface="Cambria Math" panose="02040503050406030204" pitchFamily="18" charset="0"/>
                      </a:rPr>
                      <m:t>≠</m:t>
                    </m:r>
                    <m:r>
                      <a:rPr lang="en-US" altLang="zh-CN" sz="2800" b="1" i="1">
                        <a:solidFill>
                          <a:srgbClr val="FF0000"/>
                        </a:solidFill>
                        <a:latin typeface="Cambria Math" panose="02040503050406030204" pitchFamily="18" charset="0"/>
                      </a:rPr>
                      <m:t>𝑪𝒐𝒓𝒓</m:t>
                    </m:r>
                    <m:r>
                      <a:rPr lang="en-US" altLang="zh-CN" sz="2800" b="1" i="1">
                        <a:solidFill>
                          <a:srgbClr val="FF0000"/>
                        </a:solidFill>
                        <a:latin typeface="Cambria Math" panose="02040503050406030204" pitchFamily="18" charset="0"/>
                      </a:rPr>
                      <m:t>(</m:t>
                    </m:r>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𝑽</m:t>
                        </m:r>
                      </m:e>
                      <m:sub>
                        <m:r>
                          <a:rPr lang="en-US" altLang="zh-CN" sz="2800" b="1" i="1">
                            <a:solidFill>
                              <a:srgbClr val="FF0000"/>
                            </a:solidFill>
                            <a:latin typeface="Cambria Math" panose="02040503050406030204" pitchFamily="18" charset="0"/>
                          </a:rPr>
                          <m:t>𝒕𝒆𝒔𝒕𝒊𝒏𝒈</m:t>
                        </m:r>
                      </m:sub>
                    </m:sSub>
                    <m:r>
                      <a:rPr lang="en-US" altLang="zh-CN" sz="2800" b="1" i="1">
                        <a:solidFill>
                          <a:srgbClr val="FF0000"/>
                        </a:solidFill>
                        <a:latin typeface="Cambria Math" panose="02040503050406030204" pitchFamily="18" charset="0"/>
                      </a:rPr>
                      <m:t>,</m:t>
                    </m:r>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𝒀</m:t>
                        </m:r>
                      </m:e>
                      <m:sub>
                        <m:r>
                          <a:rPr lang="en-US" altLang="zh-CN" sz="2800" b="1" i="1">
                            <a:solidFill>
                              <a:srgbClr val="FF0000"/>
                            </a:solidFill>
                            <a:latin typeface="Cambria Math" panose="02040503050406030204" pitchFamily="18" charset="0"/>
                          </a:rPr>
                          <m:t>𝒕𝒆𝒔𝒕𝒊𝒏𝒈</m:t>
                        </m:r>
                      </m:sub>
                    </m:sSub>
                    <m:r>
                      <a:rPr lang="en-US" altLang="zh-CN" sz="2800" b="1" i="1">
                        <a:solidFill>
                          <a:srgbClr val="FF0000"/>
                        </a:solidFill>
                        <a:latin typeface="Cambria Math" panose="02040503050406030204" pitchFamily="18" charset="0"/>
                      </a:rPr>
                      <m:t>)</m:t>
                    </m:r>
                  </m:oMath>
                </a14:m>
                <a:endParaRPr lang="en-US" altLang="zh-CN" sz="2800" dirty="0">
                  <a:latin typeface="Times New Roman" panose="02020603050405020304" pitchFamily="18" charset="0"/>
                  <a:cs typeface="Times New Roman" panose="02020603050405020304" pitchFamily="18" charset="0"/>
                </a:endParaRPr>
              </a:p>
              <a:p>
                <a:pPr lvl="1"/>
                <a:r>
                  <a:rPr lang="en-US" altLang="zh-CN" sz="2800" dirty="0">
                    <a:solidFill>
                      <a:srgbClr val="AC29E7"/>
                    </a:solidFill>
                    <a:latin typeface="Times New Roman" panose="02020603050405020304" pitchFamily="18" charset="0"/>
                    <a:cs typeface="Times New Roman" panose="02020603050405020304" pitchFamily="18" charset="0"/>
                  </a:rPr>
                  <a:t>Can</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be</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addressed</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if</a:t>
                </a:r>
                <a:r>
                  <a:rPr lang="zh-CN" altLang="en-US" sz="2800" dirty="0">
                    <a:solidFill>
                      <a:srgbClr val="AC29E7"/>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0" i="1" smtClean="0">
                        <a:solidFill>
                          <a:srgbClr val="AC29E7"/>
                        </a:solidFill>
                        <a:latin typeface="Cambria Math" panose="02040503050406030204" pitchFamily="18" charset="0"/>
                        <a:cs typeface="Times New Roman" panose="02020603050405020304" pitchFamily="18" charset="0"/>
                      </a:rPr>
                      <m:t>𝑉</m:t>
                    </m:r>
                    <m:r>
                      <a:rPr lang="en-US" altLang="zh-CN" sz="2800" b="0" i="1" smtClean="0">
                        <a:solidFill>
                          <a:srgbClr val="AC29E7"/>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0" i="1" smtClean="0">
                        <a:solidFill>
                          <a:srgbClr val="AC29E7"/>
                        </a:solidFill>
                        <a:latin typeface="Cambria Math" panose="02040503050406030204" pitchFamily="18" charset="0"/>
                        <a:ea typeface="Cambria Math" panose="02040503050406030204" pitchFamily="18" charset="0"/>
                        <a:cs typeface="Times New Roman" panose="02020603050405020304" pitchFamily="18" charset="0"/>
                      </a:rPr>
                      <m:t>𝑌</m:t>
                    </m:r>
                  </m:oMath>
                </a14:m>
                <a:r>
                  <a:rPr lang="en-US" altLang="zh-CN" sz="2800" dirty="0">
                    <a:solidFill>
                      <a:srgbClr val="AC29E7"/>
                    </a:solidFill>
                    <a:latin typeface="Times New Roman" panose="02020603050405020304" pitchFamily="18" charset="0"/>
                    <a:cs typeface="Times New Roman" panose="02020603050405020304" pitchFamily="18" charset="0"/>
                  </a:rPr>
                  <a:t> on</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training</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environment</a:t>
                </a:r>
                <a:endParaRPr lang="en-US" altLang="zh-CN" sz="2800" dirty="0">
                  <a:latin typeface="Times New Roman" panose="02020603050405020304" pitchFamily="18" charset="0"/>
                  <a:cs typeface="Times New Roman" panose="02020603050405020304" pitchFamily="18" charset="0"/>
                </a:endParaRPr>
              </a:p>
              <a:p>
                <a:r>
                  <a:rPr lang="en-US" altLang="zh-CN" sz="3200" b="1" dirty="0">
                    <a:latin typeface="Times New Roman" panose="02020603050405020304" pitchFamily="18" charset="0"/>
                    <a:cs typeface="Times New Roman" panose="02020603050405020304" pitchFamily="18" charset="0"/>
                  </a:rPr>
                  <a:t>Unknown</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testing</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environments</a:t>
                </a:r>
                <a:r>
                  <a:rPr lang="zh-CN" altLang="en-US" sz="3200" b="1" dirty="0">
                    <a:latin typeface="Times New Roman" panose="02020603050405020304" pitchFamily="18" charset="0"/>
                    <a:cs typeface="Times New Roman" panose="02020603050405020304" pitchFamily="18" charset="0"/>
                  </a:rPr>
                  <a:t> </a:t>
                </a:r>
                <a:r>
                  <a:rPr lang="en-US" altLang="zh-CN" sz="3200" b="1" dirty="0">
                    <a:latin typeface="Times New Roman" panose="02020603050405020304" pitchFamily="18" charset="0"/>
                    <a:cs typeface="Times New Roman" panose="02020603050405020304" pitchFamily="18" charset="0"/>
                  </a:rPr>
                  <a:t>challenge</a:t>
                </a:r>
              </a:p>
              <a:p>
                <a:pPr lvl="1"/>
                <a:r>
                  <a:rPr lang="en-US" altLang="zh-CN" sz="2800" dirty="0">
                    <a:latin typeface="Times New Roman" panose="02020603050405020304" pitchFamily="18" charset="0"/>
                    <a:cs typeface="Times New Roman" panose="02020603050405020304" pitchFamily="18" charset="0"/>
                  </a:rPr>
                  <a:t>No</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prior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knowledge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future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testing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data.</a:t>
                </a:r>
              </a:p>
              <a:p>
                <a:pPr lvl="1"/>
                <a:r>
                  <a:rPr lang="en-US" altLang="zh-CN" sz="2800" dirty="0">
                    <a:solidFill>
                      <a:srgbClr val="AC29E7"/>
                    </a:solidFill>
                    <a:latin typeface="Times New Roman" panose="02020603050405020304" pitchFamily="18" charset="0"/>
                    <a:cs typeface="Times New Roman" panose="02020603050405020304" pitchFamily="18" charset="0"/>
                  </a:rPr>
                  <a:t>Can</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be</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addressed</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if</a:t>
                </a:r>
                <a:r>
                  <a:rPr lang="zh-CN" altLang="en-US" sz="2800" dirty="0">
                    <a:solidFill>
                      <a:srgbClr val="AC29E7"/>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a:solidFill>
                          <a:srgbClr val="AC29E7"/>
                        </a:solidFill>
                        <a:latin typeface="Cambria Math" panose="02040503050406030204" pitchFamily="18" charset="0"/>
                        <a:cs typeface="Times New Roman" panose="02020603050405020304" pitchFamily="18" charset="0"/>
                      </a:rPr>
                      <m:t>𝑉</m:t>
                    </m:r>
                    <m:r>
                      <a:rPr lang="en-US" altLang="zh-CN" sz="2800" i="1">
                        <a:solidFill>
                          <a:srgbClr val="AC29E7"/>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rgbClr val="AC29E7"/>
                        </a:solidFill>
                        <a:latin typeface="Cambria Math" panose="02040503050406030204" pitchFamily="18" charset="0"/>
                        <a:ea typeface="Cambria Math" panose="02040503050406030204" pitchFamily="18" charset="0"/>
                        <a:cs typeface="Times New Roman" panose="02020603050405020304" pitchFamily="18" charset="0"/>
                      </a:rPr>
                      <m:t>𝑌</m:t>
                    </m:r>
                  </m:oMath>
                </a14:m>
                <a:r>
                  <a:rPr lang="en-US" altLang="zh-CN" sz="2800" dirty="0">
                    <a:solidFill>
                      <a:srgbClr val="AC29E7"/>
                    </a:solidFill>
                    <a:latin typeface="Times New Roman" panose="02020603050405020304" pitchFamily="18" charset="0"/>
                    <a:cs typeface="Times New Roman" panose="02020603050405020304" pitchFamily="18" charset="0"/>
                  </a:rPr>
                  <a:t> on</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training</a:t>
                </a:r>
                <a:r>
                  <a:rPr lang="zh-CN" altLang="en-US" sz="2800" dirty="0">
                    <a:solidFill>
                      <a:srgbClr val="AC29E7"/>
                    </a:solidFill>
                    <a:latin typeface="Times New Roman" panose="02020603050405020304" pitchFamily="18" charset="0"/>
                    <a:cs typeface="Times New Roman" panose="02020603050405020304" pitchFamily="18" charset="0"/>
                  </a:rPr>
                  <a:t> </a:t>
                </a:r>
                <a:r>
                  <a:rPr lang="en-US" altLang="zh-CN" sz="2800" dirty="0">
                    <a:solidFill>
                      <a:srgbClr val="AC29E7"/>
                    </a:solidFill>
                    <a:latin typeface="Times New Roman" panose="02020603050405020304" pitchFamily="18" charset="0"/>
                    <a:cs typeface="Times New Roman" panose="02020603050405020304" pitchFamily="18" charset="0"/>
                  </a:rPr>
                  <a:t>environment</a:t>
                </a:r>
              </a:p>
            </p:txBody>
          </p:sp>
        </mc:Choice>
        <mc:Fallback xmlns="">
          <p:sp>
            <p:nvSpPr>
              <p:cNvPr id="3" name="Content Placeholder 2">
                <a:extLst>
                  <a:ext uri="{FF2B5EF4-FFF2-40B4-BE49-F238E27FC236}">
                    <a16:creationId xmlns:a16="http://schemas.microsoft.com/office/drawing/2014/main" id="{0E6233E0-A4BD-624D-BC47-C366D75A8DCB}"/>
                  </a:ext>
                </a:extLst>
              </p:cNvPr>
              <p:cNvSpPr>
                <a:spLocks noGrp="1" noRot="1" noChangeAspect="1" noMove="1" noResize="1" noEditPoints="1" noAdjustHandles="1" noChangeArrowheads="1" noChangeShapeType="1" noTextEdit="1"/>
              </p:cNvSpPr>
              <p:nvPr>
                <p:ph idx="1"/>
              </p:nvPr>
            </p:nvSpPr>
            <p:spPr>
              <a:xfrm>
                <a:off x="609599" y="1600198"/>
                <a:ext cx="11417450" cy="5257801"/>
              </a:xfrm>
              <a:blipFill>
                <a:blip r:embed="rId3"/>
                <a:stretch>
                  <a:fillRect l="-1001" t="-24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34513E-79F9-BB48-9108-AB4C12583968}"/>
              </a:ext>
            </a:extLst>
          </p:cNvPr>
          <p:cNvSpPr>
            <a:spLocks noGrp="1"/>
          </p:cNvSpPr>
          <p:nvPr>
            <p:ph type="sldNum" sz="quarter" idx="12"/>
          </p:nvPr>
        </p:nvSpPr>
        <p:spPr/>
        <p:txBody>
          <a:bodyPr/>
          <a:lstStyle/>
          <a:p>
            <a:fld id="{0CFEC368-1D7A-4F81-ABF6-AE0E36BAF64C}" type="slidenum">
              <a:rPr lang="en-US" smtClean="0"/>
              <a:pPr/>
              <a:t>118</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4550669-5589-FD43-844F-7244F31E0478}"/>
                  </a:ext>
                </a:extLst>
              </p:cNvPr>
              <p:cNvSpPr/>
              <p:nvPr/>
            </p:nvSpPr>
            <p:spPr>
              <a:xfrm>
                <a:off x="838200" y="5695950"/>
                <a:ext cx="10191750" cy="999752"/>
              </a:xfrm>
              <a:prstGeom prst="rect">
                <a:avLst/>
              </a:prstGeom>
              <a:solidFill>
                <a:schemeClr val="bg1"/>
              </a:solidFill>
              <a:ln>
                <a:solidFill>
                  <a:srgbClr val="AC2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tx1"/>
                    </a:solidFill>
                    <a:latin typeface="Times New Roman" panose="02020603050405020304" pitchFamily="18" charset="0"/>
                    <a:cs typeface="Times New Roman" panose="02020603050405020304" pitchFamily="18" charset="0"/>
                  </a:rPr>
                  <a:t>Key</a:t>
                </a:r>
                <a:r>
                  <a:rPr lang="zh-CN" altLang="en-US" sz="3600" b="1" dirty="0">
                    <a:solidFill>
                      <a:schemeClr val="tx1"/>
                    </a:solidFill>
                    <a:latin typeface="Times New Roman" panose="02020603050405020304" pitchFamily="18" charset="0"/>
                    <a:cs typeface="Times New Roman" panose="02020603050405020304" pitchFamily="18" charset="0"/>
                  </a:rPr>
                  <a:t> </a:t>
                </a:r>
                <a:r>
                  <a:rPr lang="en-US" altLang="zh-CN" sz="3600" b="1" dirty="0">
                    <a:solidFill>
                      <a:schemeClr val="tx1"/>
                    </a:solidFill>
                    <a:latin typeface="Times New Roman" panose="02020603050405020304" pitchFamily="18" charset="0"/>
                    <a:cs typeface="Times New Roman" panose="02020603050405020304" pitchFamily="18" charset="0"/>
                  </a:rPr>
                  <a:t>Challenge:</a:t>
                </a:r>
                <a:r>
                  <a:rPr lang="zh-CN" altLang="en-US" sz="3600" b="1" dirty="0">
                    <a:solidFill>
                      <a:schemeClr val="tx1"/>
                    </a:solidFill>
                    <a:latin typeface="Times New Roman" panose="02020603050405020304" pitchFamily="18" charset="0"/>
                    <a:cs typeface="Times New Roman" panose="02020603050405020304" pitchFamily="18" charset="0"/>
                  </a:rPr>
                  <a:t> </a:t>
                </a:r>
                <a:r>
                  <a:rPr lang="en-US" altLang="zh-CN" sz="3600" b="1" dirty="0">
                    <a:solidFill>
                      <a:schemeClr val="tx1"/>
                    </a:solidFill>
                    <a:latin typeface="Times New Roman" panose="02020603050405020304" pitchFamily="18" charset="0"/>
                    <a:cs typeface="Times New Roman" panose="02020603050405020304" pitchFamily="18" charset="0"/>
                  </a:rPr>
                  <a:t>How to make </a:t>
                </a:r>
                <a14:m>
                  <m:oMath xmlns:m="http://schemas.openxmlformats.org/officeDocument/2006/math">
                    <m:r>
                      <a:rPr lang="en-US" altLang="zh-CN" sz="3600" b="1" i="1" smtClean="0">
                        <a:solidFill>
                          <a:schemeClr val="tx1"/>
                        </a:solidFill>
                        <a:latin typeface="Cambria Math" panose="02040503050406030204" pitchFamily="18" charset="0"/>
                        <a:cs typeface="Times New Roman" panose="02020603050405020304" pitchFamily="18" charset="0"/>
                      </a:rPr>
                      <m:t>𝑽</m:t>
                    </m:r>
                    <m:r>
                      <a:rPr lang="en-US" altLang="zh-CN" sz="36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6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𝒀</m:t>
                    </m:r>
                  </m:oMath>
                </a14:m>
                <a:endParaRPr lang="en-US" sz="36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64550669-5589-FD43-844F-7244F31E0478}"/>
                  </a:ext>
                </a:extLst>
              </p:cNvPr>
              <p:cNvSpPr>
                <a:spLocks noRot="1" noChangeAspect="1" noMove="1" noResize="1" noEditPoints="1" noAdjustHandles="1" noChangeArrowheads="1" noChangeShapeType="1" noTextEdit="1"/>
              </p:cNvSpPr>
              <p:nvPr/>
            </p:nvSpPr>
            <p:spPr>
              <a:xfrm>
                <a:off x="838200" y="5695950"/>
                <a:ext cx="10191750" cy="999752"/>
              </a:xfrm>
              <a:prstGeom prst="rect">
                <a:avLst/>
              </a:prstGeom>
              <a:blipFill>
                <a:blip r:embed="rId4"/>
                <a:stretch>
                  <a:fillRect b="-2469"/>
                </a:stretch>
              </a:blipFill>
              <a:ln>
                <a:solidFill>
                  <a:srgbClr val="AC29E7"/>
                </a:solidFill>
              </a:ln>
            </p:spPr>
            <p:txBody>
              <a:bodyPr/>
              <a:lstStyle/>
              <a:p>
                <a:r>
                  <a:rPr lang="en-US">
                    <a:noFill/>
                  </a:rPr>
                  <a:t> </a:t>
                </a:r>
              </a:p>
            </p:txBody>
          </p:sp>
        </mc:Fallback>
      </mc:AlternateContent>
    </p:spTree>
    <p:extLst>
      <p:ext uri="{BB962C8B-B14F-4D97-AF65-F5344CB8AC3E}">
        <p14:creationId xmlns:p14="http://schemas.microsoft.com/office/powerpoint/2010/main" val="123870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3600" dirty="0">
                    <a:latin typeface="Times New Roman" charset="0"/>
                    <a:ea typeface="Times New Roman" charset="0"/>
                    <a:cs typeface="Times New Roman" charset="0"/>
                  </a:rPr>
                  <a:t>Outcome</a:t>
                </a:r>
                <a:r>
                  <a:rPr lang="zh-CN" altLang="en-US" sz="3600" dirty="0">
                    <a:latin typeface="Times New Roman" charset="0"/>
                    <a:ea typeface="Times New Roman" charset="0"/>
                    <a:cs typeface="Times New Roman" charset="0"/>
                  </a:rPr>
                  <a:t> </a:t>
                </a:r>
                <a:r>
                  <a:rPr lang="en-US" altLang="zh-CN" sz="3600" dirty="0">
                    <a:latin typeface="Times New Roman" charset="0"/>
                    <a:ea typeface="Times New Roman" charset="0"/>
                    <a:cs typeface="Times New Roman" charset="0"/>
                  </a:rPr>
                  <a:t>generating</a:t>
                </a:r>
                <a:r>
                  <a:rPr lang="zh-CN" altLang="en-US" sz="3600" dirty="0">
                    <a:latin typeface="Times New Roman" charset="0"/>
                    <a:ea typeface="Times New Roman" charset="0"/>
                    <a:cs typeface="Times New Roman" charset="0"/>
                  </a:rPr>
                  <a:t> </a:t>
                </a:r>
                <a:r>
                  <a:rPr lang="en-US" altLang="zh-CN" sz="3600" dirty="0">
                    <a:latin typeface="Times New Roman" charset="0"/>
                    <a:ea typeface="Times New Roman" charset="0"/>
                    <a:cs typeface="Times New Roman" charset="0"/>
                  </a:rPr>
                  <a:t>mechanism</a:t>
                </a:r>
              </a:p>
              <a:p>
                <a:pPr lvl="1"/>
                <a14:m>
                  <m:oMath xmlns:m="http://schemas.openxmlformats.org/officeDocument/2006/math">
                    <m:r>
                      <a:rPr lang="en-US" altLang="zh-CN" sz="3200" i="1">
                        <a:latin typeface="Cambria Math" panose="02040503050406030204" pitchFamily="18" charset="0"/>
                        <a:cs typeface="Times New Roman" panose="02020603050405020304" pitchFamily="18" charset="0"/>
                      </a:rPr>
                      <m:t>𝑌</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𝑓</m:t>
                    </m:r>
                    <m:d>
                      <m:dPr>
                        <m:ctrlPr>
                          <a:rPr lang="en-US" altLang="zh-CN" sz="3200" i="1">
                            <a:latin typeface="Cambria Math" panose="02040503050406030204" pitchFamily="18" charset="0"/>
                            <a:cs typeface="Times New Roman" panose="02020603050405020304" pitchFamily="18" charset="0"/>
                          </a:rPr>
                        </m:ctrlPr>
                      </m:dPr>
                      <m:e>
                        <m:r>
                          <a:rPr lang="en-US" altLang="zh-CN" sz="3200" i="1">
                            <a:latin typeface="Cambria Math" panose="02040503050406030204" pitchFamily="18" charset="0"/>
                            <a:cs typeface="Times New Roman" panose="02020603050405020304" pitchFamily="18" charset="0"/>
                          </a:rPr>
                          <m:t>𝑆</m:t>
                        </m:r>
                      </m:e>
                    </m:d>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ea typeface="Cambria Math" panose="02040503050406030204" pitchFamily="18" charset="0"/>
                        <a:cs typeface="Times New Roman" panose="02020603050405020304" pitchFamily="18" charset="0"/>
                      </a:rPr>
                      <m:t>𝜀</m:t>
                    </m:r>
                  </m:oMath>
                </a14:m>
                <a:r>
                  <a:rPr lang="en-US" altLang="zh-CN" sz="32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3200" i="1">
                        <a:latin typeface="Cambria Math" panose="02040503050406030204" pitchFamily="18" charset="0"/>
                        <a:cs typeface="Times New Roman" panose="02020603050405020304" pitchFamily="18" charset="0"/>
                      </a:rPr>
                      <m:t>𝑋</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𝑆</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𝑉</m:t>
                    </m:r>
                    <m:r>
                      <a:rPr lang="en-US" altLang="zh-CN" sz="3200" i="1">
                        <a:latin typeface="Cambria Math" panose="02040503050406030204" pitchFamily="18" charset="0"/>
                        <a:cs typeface="Times New Roman" panose="02020603050405020304" pitchFamily="18" charset="0"/>
                      </a:rPr>
                      <m:t>}</m:t>
                    </m:r>
                  </m:oMath>
                </a14:m>
                <a:endParaRPr lang="en-US" altLang="zh-CN" sz="3200" dirty="0">
                  <a:latin typeface="Times New Roman" charset="0"/>
                  <a:ea typeface="Times New Roman" charset="0"/>
                  <a:cs typeface="Times New Roman" charset="0"/>
                </a:endParaRPr>
              </a:p>
              <a:p>
                <a:r>
                  <a:rPr lang="en-US" altLang="zh-CN" sz="3600" dirty="0">
                    <a:latin typeface="Times New Roman" charset="0"/>
                    <a:ea typeface="Times New Roman" charset="0"/>
                    <a:cs typeface="Times New Roman" charset="0"/>
                  </a:rPr>
                  <a:t>Difference between S and V</a:t>
                </a:r>
                <a:endParaRPr lang="zh-CN" altLang="en-US" sz="3600" dirty="0">
                  <a:latin typeface="Times New Roman" charset="0"/>
                  <a:ea typeface="Times New Roman" charset="0"/>
                  <a:cs typeface="Times New Roman" charset="0"/>
                </a:endParaRPr>
              </a:p>
              <a:p>
                <a:pPr lvl="1"/>
                <a14:m>
                  <m:oMath xmlns:m="http://schemas.openxmlformats.org/officeDocument/2006/math">
                    <m:r>
                      <a:rPr lang="en-US" altLang="zh-CN" sz="3200" i="1">
                        <a:latin typeface="Cambria Math" panose="02040503050406030204" pitchFamily="18" charset="0"/>
                        <a:ea typeface="Times New Roman" charset="0"/>
                        <a:cs typeface="Times New Roman" charset="0"/>
                      </a:rPr>
                      <m:t>𝑆</m:t>
                    </m:r>
                  </m:oMath>
                </a14:m>
                <a:r>
                  <a:rPr lang="en-US" altLang="zh-CN" sz="3200" dirty="0">
                    <a:latin typeface="Times New Roman" charset="0"/>
                    <a:ea typeface="Times New Roman" charset="0"/>
                    <a:cs typeface="Times New Roman" charset="0"/>
                  </a:rPr>
                  <a:t> has causal effect on </a:t>
                </a:r>
                <a14:m>
                  <m:oMath xmlns:m="http://schemas.openxmlformats.org/officeDocument/2006/math">
                    <m:r>
                      <a:rPr lang="en-US" altLang="zh-CN" sz="3200" i="1">
                        <a:latin typeface="Cambria Math" panose="02040503050406030204" pitchFamily="18" charset="0"/>
                        <a:ea typeface="Times New Roman" charset="0"/>
                        <a:cs typeface="Times New Roman" charset="0"/>
                      </a:rPr>
                      <m:t>𝑌</m:t>
                    </m:r>
                  </m:oMath>
                </a14:m>
                <a:r>
                  <a:rPr lang="en-US" altLang="zh-CN" sz="3200" dirty="0">
                    <a:latin typeface="Times New Roman" charset="0"/>
                    <a:ea typeface="Times New Roman" charset="0"/>
                    <a:cs typeface="Times New Roman" charset="0"/>
                  </a:rPr>
                  <a:t>, </a:t>
                </a:r>
              </a:p>
              <a:p>
                <a:pPr lvl="1"/>
                <a:r>
                  <a:rPr lang="en-US" altLang="zh-CN" sz="3200" dirty="0">
                    <a:latin typeface="Times New Roman" charset="0"/>
                    <a:ea typeface="Times New Roman" charset="0"/>
                    <a:cs typeface="Times New Roman" charset="0"/>
                  </a:rPr>
                  <a:t>but </a:t>
                </a:r>
                <a14:m>
                  <m:oMath xmlns:m="http://schemas.openxmlformats.org/officeDocument/2006/math">
                    <m:r>
                      <a:rPr lang="en-US" altLang="zh-CN" sz="3200" i="1">
                        <a:latin typeface="Cambria Math" panose="02040503050406030204" pitchFamily="18" charset="0"/>
                        <a:ea typeface="Times New Roman" charset="0"/>
                        <a:cs typeface="Times New Roman" charset="0"/>
                      </a:rPr>
                      <m:t>𝑉</m:t>
                    </m:r>
                  </m:oMath>
                </a14:m>
                <a:r>
                  <a:rPr lang="en-US" altLang="zh-CN" sz="3200" dirty="0">
                    <a:latin typeface="Times New Roman" charset="0"/>
                    <a:ea typeface="Times New Roman" charset="0"/>
                    <a:cs typeface="Times New Roman" charset="0"/>
                  </a:rPr>
                  <a:t> has no</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causal</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effect</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on</a:t>
                </a:r>
                <a:r>
                  <a:rPr lang="zh-CN" altLang="en-US" sz="3200" dirty="0">
                    <a:latin typeface="Times New Roman" charset="0"/>
                    <a:ea typeface="Times New Roman" charset="0"/>
                    <a:cs typeface="Times New Roman" charset="0"/>
                  </a:rPr>
                  <a:t> </a:t>
                </a:r>
                <a14:m>
                  <m:oMath xmlns:m="http://schemas.openxmlformats.org/officeDocument/2006/math">
                    <m:r>
                      <a:rPr lang="en-US" altLang="zh-CN" sz="3200" i="1">
                        <a:latin typeface="Cambria Math" panose="02040503050406030204" pitchFamily="18" charset="0"/>
                        <a:ea typeface="Times New Roman" charset="0"/>
                        <a:cs typeface="Times New Roman" charset="0"/>
                      </a:rPr>
                      <m:t>𝑌</m:t>
                    </m:r>
                  </m:oMath>
                </a14:m>
                <a:r>
                  <a:rPr lang="en-US" altLang="zh-CN" sz="3200" dirty="0">
                    <a:latin typeface="Times New Roman" charset="0"/>
                    <a:ea typeface="Times New Roman" charset="0"/>
                    <a:cs typeface="Times New Roman" charset="0"/>
                  </a:rPr>
                  <a:t>.</a:t>
                </a:r>
              </a:p>
              <a:p>
                <a:pPr lvl="1"/>
                <a:endParaRPr lang="en-US" altLang="zh-CN" sz="3200" dirty="0">
                  <a:latin typeface="Times New Roman" charset="0"/>
                  <a:ea typeface="Times New Roman" charset="0"/>
                  <a:cs typeface="Times New Roman" charset="0"/>
                </a:endParaRPr>
              </a:p>
              <a:p>
                <a:r>
                  <a:rPr lang="en-US" altLang="zh-CN" sz="3600" b="1" dirty="0">
                    <a:solidFill>
                      <a:srgbClr val="AC29E7"/>
                    </a:solidFill>
                    <a:latin typeface="Times New Roman" charset="0"/>
                    <a:ea typeface="Times New Roman" charset="0"/>
                    <a:cs typeface="Times New Roman" charset="0"/>
                  </a:rPr>
                  <a:t>Our</a:t>
                </a:r>
                <a:r>
                  <a:rPr lang="zh-CN" altLang="en-US" sz="3600" b="1" dirty="0">
                    <a:solidFill>
                      <a:srgbClr val="AC29E7"/>
                    </a:solidFill>
                    <a:latin typeface="Times New Roman" charset="0"/>
                    <a:ea typeface="Times New Roman" charset="0"/>
                    <a:cs typeface="Times New Roman" charset="0"/>
                  </a:rPr>
                  <a:t> </a:t>
                </a:r>
                <a:r>
                  <a:rPr lang="en-US" altLang="zh-CN" sz="3600" b="1" dirty="0">
                    <a:solidFill>
                      <a:srgbClr val="AC29E7"/>
                    </a:solidFill>
                    <a:latin typeface="Times New Roman" charset="0"/>
                    <a:ea typeface="Times New Roman" charset="0"/>
                    <a:cs typeface="Times New Roman" charset="0"/>
                  </a:rPr>
                  <a:t>idea</a:t>
                </a:r>
                <a:r>
                  <a:rPr lang="en-US" altLang="zh-CN" sz="3600" dirty="0">
                    <a:latin typeface="Times New Roman" charset="0"/>
                    <a:ea typeface="Times New Roman" charset="0"/>
                    <a:cs typeface="Times New Roman" charset="0"/>
                  </a:rPr>
                  <a:t>:</a:t>
                </a:r>
                <a:r>
                  <a:rPr lang="zh-CN" altLang="en-US" sz="3600" dirty="0">
                    <a:latin typeface="Times New Roman" charset="0"/>
                    <a:ea typeface="Times New Roman" charset="0"/>
                    <a:cs typeface="Times New Roman" charset="0"/>
                  </a:rPr>
                  <a:t> </a:t>
                </a:r>
                <a:r>
                  <a:rPr lang="en-US" altLang="zh-CN" sz="3600" dirty="0">
                    <a:latin typeface="Times New Roman" charset="0"/>
                    <a:ea typeface="Times New Roman" charset="0"/>
                    <a:cs typeface="Times New Roman" charset="0"/>
                  </a:rPr>
                  <a:t>Recover</a:t>
                </a:r>
                <a:r>
                  <a:rPr lang="zh-CN" altLang="en-US" sz="3600" dirty="0">
                    <a:latin typeface="Times New Roman" charset="0"/>
                    <a:ea typeface="Times New Roman" charset="0"/>
                    <a:cs typeface="Times New Roman" charset="0"/>
                  </a:rPr>
                  <a:t> </a:t>
                </a:r>
                <a:r>
                  <a:rPr lang="en-US" altLang="zh-CN" sz="3600" dirty="0">
                    <a:latin typeface="Times New Roman" charset="0"/>
                    <a:ea typeface="Times New Roman" charset="0"/>
                    <a:cs typeface="Times New Roman" charset="0"/>
                  </a:rPr>
                  <a:t>causation</a:t>
                </a:r>
                <a:r>
                  <a:rPr lang="zh-CN" altLang="en-US" sz="3600" dirty="0">
                    <a:latin typeface="Times New Roman" charset="0"/>
                    <a:ea typeface="Times New Roman" charset="0"/>
                    <a:cs typeface="Times New Roman" charset="0"/>
                  </a:rPr>
                  <a:t> </a:t>
                </a:r>
                <a:r>
                  <a:rPr lang="en-US" altLang="zh-CN" sz="3600" dirty="0">
                    <a:latin typeface="Times New Roman" charset="0"/>
                    <a:ea typeface="Times New Roman" charset="0"/>
                    <a:cs typeface="Times New Roman" charset="0"/>
                  </a:rPr>
                  <a:t>between</a:t>
                </a:r>
                <a:r>
                  <a:rPr lang="zh-CN" altLang="en-US" sz="3600" dirty="0">
                    <a:latin typeface="Times New Roman" charset="0"/>
                    <a:ea typeface="Times New Roman" charset="0"/>
                    <a:cs typeface="Times New Roman" charset="0"/>
                  </a:rPr>
                  <a:t> </a:t>
                </a:r>
                <a14:m>
                  <m:oMath xmlns:m="http://schemas.openxmlformats.org/officeDocument/2006/math">
                    <m:r>
                      <a:rPr lang="en-US" altLang="zh-CN" sz="3600" i="1">
                        <a:latin typeface="Cambria Math" panose="02040503050406030204" pitchFamily="18" charset="0"/>
                        <a:ea typeface="Times New Roman" charset="0"/>
                        <a:cs typeface="Times New Roman" charset="0"/>
                      </a:rPr>
                      <m:t>𝑋</m:t>
                    </m:r>
                  </m:oMath>
                </a14:m>
                <a:r>
                  <a:rPr lang="zh-CN" altLang="en-US" sz="3600" dirty="0">
                    <a:latin typeface="Times New Roman" charset="0"/>
                    <a:ea typeface="Times New Roman" charset="0"/>
                    <a:cs typeface="Times New Roman" charset="0"/>
                  </a:rPr>
                  <a:t> </a:t>
                </a:r>
                <a:r>
                  <a:rPr lang="en-US" altLang="zh-CN" sz="3600" dirty="0">
                    <a:latin typeface="Times New Roman" charset="0"/>
                    <a:ea typeface="Times New Roman" charset="0"/>
                    <a:cs typeface="Times New Roman" charset="0"/>
                  </a:rPr>
                  <a:t>and</a:t>
                </a:r>
                <a:r>
                  <a:rPr lang="zh-CN" altLang="en-US" sz="3600" dirty="0">
                    <a:latin typeface="Times New Roman" charset="0"/>
                    <a:ea typeface="Times New Roman" charset="0"/>
                    <a:cs typeface="Times New Roman" charset="0"/>
                  </a:rPr>
                  <a:t> </a:t>
                </a:r>
                <a14:m>
                  <m:oMath xmlns:m="http://schemas.openxmlformats.org/officeDocument/2006/math">
                    <m:r>
                      <a:rPr lang="en-US" altLang="zh-CN" sz="3600" i="1">
                        <a:latin typeface="Cambria Math" panose="02040503050406030204" pitchFamily="18" charset="0"/>
                        <a:ea typeface="Times New Roman" charset="0"/>
                        <a:cs typeface="Times New Roman" charset="0"/>
                      </a:rPr>
                      <m:t>𝑌</m:t>
                    </m:r>
                  </m:oMath>
                </a14:m>
                <a:r>
                  <a:rPr lang="en-US" altLang="zh-CN" sz="3600" dirty="0">
                    <a:latin typeface="Times New Roman" charset="0"/>
                    <a:ea typeface="Times New Roman" charset="0"/>
                    <a:cs typeface="Times New Roman" charset="0"/>
                  </a:rPr>
                  <a:t>,</a:t>
                </a:r>
                <a:r>
                  <a:rPr lang="zh-CN" altLang="en-US" sz="3600" dirty="0">
                    <a:latin typeface="Times New Roman" charset="0"/>
                    <a:ea typeface="Times New Roman" charset="0"/>
                    <a:cs typeface="Times New Roman" charset="0"/>
                  </a:rPr>
                  <a:t> </a:t>
                </a:r>
                <a:r>
                  <a:rPr lang="en-US" altLang="zh-CN" sz="3600" dirty="0">
                    <a:latin typeface="Times New Roman" charset="0"/>
                    <a:ea typeface="Times New Roman" charset="0"/>
                    <a:cs typeface="Times New Roman" charset="0"/>
                  </a:rPr>
                  <a:t>such that</a:t>
                </a:r>
                <a:r>
                  <a:rPr lang="zh-CN" altLang="en-US" sz="3600" dirty="0">
                    <a:latin typeface="Times New Roman" charset="0"/>
                    <a:ea typeface="Times New Roman" charset="0"/>
                    <a:cs typeface="Times New Roman" charset="0"/>
                  </a:rPr>
                  <a:t> </a:t>
                </a:r>
                <a14:m>
                  <m:oMath xmlns:m="http://schemas.openxmlformats.org/officeDocument/2006/math">
                    <m:r>
                      <a:rPr lang="en-US" altLang="zh-CN" sz="3600" i="1">
                        <a:latin typeface="Cambria Math" panose="02040503050406030204" pitchFamily="18" charset="0"/>
                        <a:ea typeface="Times New Roman" charset="0"/>
                        <a:cs typeface="Times New Roman" charset="0"/>
                      </a:rPr>
                      <m:t>𝑉</m:t>
                    </m:r>
                    <m:r>
                      <a:rPr lang="en-US" altLang="zh-CN" sz="3600" i="1">
                        <a:latin typeface="Cambria Math" panose="02040503050406030204" pitchFamily="18" charset="0"/>
                        <a:ea typeface="Cambria Math" panose="02040503050406030204" pitchFamily="18" charset="0"/>
                        <a:cs typeface="Times New Roman" charset="0"/>
                      </a:rPr>
                      <m:t>⊥</m:t>
                    </m:r>
                    <m:r>
                      <a:rPr lang="en-US" altLang="zh-CN" sz="3600" i="1">
                        <a:latin typeface="Cambria Math" panose="02040503050406030204" pitchFamily="18" charset="0"/>
                        <a:ea typeface="Times New Roman" charset="0"/>
                        <a:cs typeface="Times New Roman" charset="0"/>
                      </a:rPr>
                      <m:t>𝑌</m:t>
                    </m:r>
                  </m:oMath>
                </a14:m>
                <a:r>
                  <a:rPr lang="en-US" altLang="zh-CN" sz="3600" dirty="0">
                    <a:latin typeface="Times New Roman" charset="0"/>
                    <a:ea typeface="Times New Roman" charset="0"/>
                    <a:cs typeface="Times New Roman" charset="0"/>
                  </a:rPr>
                  <a:t>, and only </a:t>
                </a:r>
                <a14:m>
                  <m:oMath xmlns:m="http://schemas.openxmlformats.org/officeDocument/2006/math">
                    <m:r>
                      <a:rPr lang="en-US" altLang="zh-CN" sz="3600" i="1">
                        <a:latin typeface="Cambria Math" panose="02040503050406030204" pitchFamily="18" charset="0"/>
                        <a:ea typeface="Times New Roman" charset="0"/>
                        <a:cs typeface="Times New Roman" charset="0"/>
                      </a:rPr>
                      <m:t>𝑆</m:t>
                    </m:r>
                  </m:oMath>
                </a14:m>
                <a:r>
                  <a:rPr lang="en-US" altLang="zh-CN" sz="3600" dirty="0">
                    <a:latin typeface="Times New Roman" charset="0"/>
                    <a:ea typeface="Times New Roman" charset="0"/>
                    <a:cs typeface="Times New Roman" charset="0"/>
                  </a:rPr>
                  <a:t> is correlated with </a:t>
                </a:r>
                <a14:m>
                  <m:oMath xmlns:m="http://schemas.openxmlformats.org/officeDocument/2006/math">
                    <m:r>
                      <a:rPr lang="en-US" altLang="zh-CN" sz="3600" i="1">
                        <a:latin typeface="Cambria Math" panose="02040503050406030204" pitchFamily="18" charset="0"/>
                        <a:ea typeface="Times New Roman" charset="0"/>
                        <a:cs typeface="Times New Roman" charset="0"/>
                      </a:rPr>
                      <m:t>𝑌</m:t>
                    </m:r>
                  </m:oMath>
                </a14:m>
                <a:endParaRPr lang="en-US" altLang="zh-CN" sz="3600" dirty="0">
                  <a:latin typeface="Times New Roman" charset="0"/>
                  <a:ea typeface="Times New Roman" charset="0"/>
                  <a:cs typeface="Times New Roman" charset="0"/>
                </a:endParaRPr>
              </a:p>
              <a:p>
                <a:pPr lvl="1"/>
                <a:endParaRPr lang="en-US" altLang="zh-CN" sz="2800" dirty="0">
                  <a:latin typeface="Times New Roman" charset="0"/>
                  <a:ea typeface="Times New Roman" charset="0"/>
                  <a:cs typeface="Times New Roman" charset="0"/>
                </a:endParaRPr>
              </a:p>
              <a:p>
                <a:pPr lvl="1"/>
                <a:endParaRPr lang="zh-CN" altLang="en-US" sz="2800" dirty="0">
                  <a:latin typeface="Times New Roman" charset="0"/>
                  <a:ea typeface="Times New Roman" charset="0"/>
                  <a:cs typeface="Times New Roman"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167" t="-2125" r="-167" b="-387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119</a:t>
            </a:fld>
            <a:endParaRPr lang="en-US"/>
          </a:p>
        </p:txBody>
      </p:sp>
      <p:sp>
        <p:nvSpPr>
          <p:cNvPr id="5" name="Title 1">
            <a:extLst>
              <a:ext uri="{FF2B5EF4-FFF2-40B4-BE49-F238E27FC236}">
                <a16:creationId xmlns:a16="http://schemas.microsoft.com/office/drawing/2014/main" id="{6996E79E-56B8-824D-AE8F-CC4635964605}"/>
              </a:ext>
            </a:extLst>
          </p:cNvPr>
          <p:cNvSpPr>
            <a:spLocks noGrp="1"/>
          </p:cNvSpPr>
          <p:nvPr>
            <p:ph type="title"/>
          </p:nvPr>
        </p:nvSpPr>
        <p:spPr>
          <a:xfrm>
            <a:off x="609600" y="533400"/>
            <a:ext cx="10972800" cy="990600"/>
          </a:xfrm>
        </p:spPr>
        <p:txBody>
          <a:bodyPr/>
          <a:lstStyle/>
          <a:p>
            <a:pPr algn="ctr"/>
            <a:r>
              <a:rPr lang="en-US" altLang="zh-CN" dirty="0"/>
              <a:t>Linking to</a:t>
            </a:r>
            <a:r>
              <a:rPr lang="zh-CN" altLang="en-US" dirty="0"/>
              <a:t> </a:t>
            </a:r>
            <a:r>
              <a:rPr lang="en-US" altLang="zh-CN" dirty="0"/>
              <a:t>Causality</a:t>
            </a:r>
            <a:endParaRPr lang="en-US" dirty="0"/>
          </a:p>
        </p:txBody>
      </p:sp>
    </p:spTree>
    <p:extLst>
      <p:ext uri="{BB962C8B-B14F-4D97-AF65-F5344CB8AC3E}">
        <p14:creationId xmlns:p14="http://schemas.microsoft.com/office/powerpoint/2010/main" val="2867614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Actionability</a:t>
            </a:r>
            <a:endParaRPr lang="zh-CN" altLang="en-US" dirty="0"/>
          </a:p>
        </p:txBody>
      </p:sp>
      <p:sp>
        <p:nvSpPr>
          <p:cNvPr id="3" name="内容占位符 2"/>
          <p:cNvSpPr>
            <a:spLocks noGrp="1"/>
          </p:cNvSpPr>
          <p:nvPr>
            <p:ph idx="1"/>
          </p:nvPr>
        </p:nvSpPr>
        <p:spPr>
          <a:xfrm>
            <a:off x="609600" y="1600200"/>
            <a:ext cx="10972800" cy="2211660"/>
          </a:xfrm>
        </p:spPr>
        <p:txBody>
          <a:bodyPr>
            <a:normAutofit fontScale="92500" lnSpcReduction="20000"/>
          </a:bodyPr>
          <a:lstStyle/>
          <a:p>
            <a:r>
              <a:rPr lang="en-US" altLang="zh-CN" sz="3200" dirty="0"/>
              <a:t>Does predictive models guide decision making?</a:t>
            </a:r>
          </a:p>
          <a:p>
            <a:r>
              <a:rPr lang="en-US" altLang="zh-CN" sz="3200" dirty="0"/>
              <a:t>System changes algorithm from A to B at some point.</a:t>
            </a:r>
          </a:p>
          <a:p>
            <a:r>
              <a:rPr lang="en-US" altLang="zh-CN" sz="3200" dirty="0"/>
              <a:t>Is the new algorithm B better?</a:t>
            </a:r>
          </a:p>
          <a:p>
            <a:r>
              <a:rPr lang="en-US" altLang="zh-CN" sz="3200" dirty="0"/>
              <a:t>Say algorithm that provides promotion or discount link to a different customers</a:t>
            </a:r>
          </a:p>
        </p:txBody>
      </p:sp>
      <p:sp>
        <p:nvSpPr>
          <p:cNvPr id="4" name="灯片编号占位符 3"/>
          <p:cNvSpPr>
            <a:spLocks noGrp="1"/>
          </p:cNvSpPr>
          <p:nvPr>
            <p:ph type="sldNum" sz="quarter" idx="12"/>
          </p:nvPr>
        </p:nvSpPr>
        <p:spPr/>
        <p:txBody>
          <a:bodyPr/>
          <a:lstStyle/>
          <a:p>
            <a:fld id="{0CFEC368-1D7A-4F81-ABF6-AE0E36BAF64C}" type="slidenum">
              <a:rPr lang="en-US" smtClean="0"/>
              <a:pPr/>
              <a:t>12</a:t>
            </a:fld>
            <a:endParaRPr lang="en-US"/>
          </a:p>
        </p:txBody>
      </p:sp>
      <p:sp>
        <p:nvSpPr>
          <p:cNvPr id="5" name="TextBox 4"/>
          <p:cNvSpPr txBox="1"/>
          <p:nvPr/>
        </p:nvSpPr>
        <p:spPr>
          <a:xfrm>
            <a:off x="2812408" y="6001788"/>
            <a:ext cx="3081636" cy="461689"/>
          </a:xfrm>
          <a:prstGeom prst="rect">
            <a:avLst/>
          </a:prstGeom>
          <a:noFill/>
        </p:spPr>
        <p:txBody>
          <a:bodyPr wrap="square" lIns="134471" tIns="107577" rIns="134471" bIns="107577" rtlCol="0">
            <a:spAutoFit/>
          </a:bodyPr>
          <a:lstStyle/>
          <a:p>
            <a:pPr>
              <a:lnSpc>
                <a:spcPct val="90000"/>
              </a:lnSpc>
              <a:spcAft>
                <a:spcPts val="441"/>
              </a:spcAft>
            </a:pPr>
            <a:r>
              <a:rPr lang="en-US" sz="1765" dirty="0">
                <a:gradFill>
                  <a:gsLst>
                    <a:gs pos="2917">
                      <a:schemeClr val="tx1"/>
                    </a:gs>
                    <a:gs pos="30000">
                      <a:schemeClr val="tx1"/>
                    </a:gs>
                  </a:gsLst>
                  <a:lin ang="5400000" scaled="0"/>
                </a:gradFill>
              </a:rPr>
              <a:t>Algorithm A</a:t>
            </a:r>
          </a:p>
        </p:txBody>
      </p:sp>
      <p:sp>
        <p:nvSpPr>
          <p:cNvPr id="6" name="TextBox 5"/>
          <p:cNvSpPr txBox="1"/>
          <p:nvPr/>
        </p:nvSpPr>
        <p:spPr>
          <a:xfrm>
            <a:off x="7440105" y="6069800"/>
            <a:ext cx="3081636" cy="461689"/>
          </a:xfrm>
          <a:prstGeom prst="rect">
            <a:avLst/>
          </a:prstGeom>
          <a:noFill/>
        </p:spPr>
        <p:txBody>
          <a:bodyPr wrap="square" lIns="134471" tIns="107577" rIns="134471" bIns="107577" rtlCol="0">
            <a:spAutoFit/>
          </a:bodyPr>
          <a:lstStyle/>
          <a:p>
            <a:pPr>
              <a:lnSpc>
                <a:spcPct val="90000"/>
              </a:lnSpc>
              <a:spcAft>
                <a:spcPts val="441"/>
              </a:spcAft>
            </a:pPr>
            <a:r>
              <a:rPr lang="en-US" sz="1765" dirty="0">
                <a:gradFill>
                  <a:gsLst>
                    <a:gs pos="2917">
                      <a:schemeClr val="tx1"/>
                    </a:gs>
                    <a:gs pos="30000">
                      <a:schemeClr val="tx1"/>
                    </a:gs>
                  </a:gsLst>
                  <a:lin ang="5400000" scaled="0"/>
                </a:gradFill>
              </a:rPr>
              <a:t>Algorithm B</a:t>
            </a:r>
          </a:p>
        </p:txBody>
      </p:sp>
      <p:pic>
        <p:nvPicPr>
          <p:cNvPr id="7" name="Picture 9" descr="A close up of a sign&#10;&#10;Description generated with very high confidence">
            <a:extLst>
              <a:ext uri="{FF2B5EF4-FFF2-40B4-BE49-F238E27FC236}">
                <a16:creationId xmlns:a16="http://schemas.microsoft.com/office/drawing/2014/main" id="{D510A16E-0A28-404E-BB6B-287BD2617C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0319" y="3811860"/>
            <a:ext cx="2474067" cy="2074005"/>
          </a:xfrm>
          <a:prstGeom prst="rect">
            <a:avLst/>
          </a:prstGeom>
        </p:spPr>
      </p:pic>
      <p:pic>
        <p:nvPicPr>
          <p:cNvPr id="8" name="Picture 11" descr="A close up of a sign&#10;&#10;Description generated with very high confidence">
            <a:extLst>
              <a:ext uri="{FF2B5EF4-FFF2-40B4-BE49-F238E27FC236}">
                <a16:creationId xmlns:a16="http://schemas.microsoft.com/office/drawing/2014/main" id="{6A680AE6-DA7D-47A5-A7A7-8939A7A7587E}"/>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4584" y="3811860"/>
            <a:ext cx="2474067" cy="2074005"/>
          </a:xfrm>
          <a:prstGeom prst="rect">
            <a:avLst/>
          </a:prstGeom>
        </p:spPr>
      </p:pic>
    </p:spTree>
    <p:extLst>
      <p:ext uri="{BB962C8B-B14F-4D97-AF65-F5344CB8AC3E}">
        <p14:creationId xmlns:p14="http://schemas.microsoft.com/office/powerpoint/2010/main" val="6479747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lang="en-US" altLang="zh-CN" dirty="0"/>
              <a:t>Towards stable prediction</a:t>
            </a:r>
            <a:endParaRPr lang="en-US" dirty="0"/>
          </a:p>
        </p:txBody>
      </p:sp>
      <p:sp>
        <p:nvSpPr>
          <p:cNvPr id="3" name="Content Placeholder 2">
            <a:extLst>
              <a:ext uri="{FF2B5EF4-FFF2-40B4-BE49-F238E27FC236}">
                <a16:creationId xmlns:a16="http://schemas.microsoft.com/office/drawing/2014/main" id="{A0F98A09-D83A-2742-AEA5-8A14477A9694}"/>
              </a:ext>
            </a:extLst>
          </p:cNvPr>
          <p:cNvSpPr>
            <a:spLocks noGrp="1"/>
          </p:cNvSpPr>
          <p:nvPr>
            <p:ph idx="1"/>
          </p:nvPr>
        </p:nvSpPr>
        <p:spPr>
          <a:xfrm>
            <a:off x="609600" y="1461650"/>
            <a:ext cx="10972800" cy="5257800"/>
          </a:xfrm>
        </p:spPr>
        <p:txBody>
          <a:bodyPr>
            <a:normAutofit/>
          </a:bodyPr>
          <a:lstStyle/>
          <a:p>
            <a:r>
              <a:rPr lang="en-US" altLang="zh-CN" sz="2800" b="1" dirty="0">
                <a:latin typeface="Times New Roman" panose="02020603050405020304" pitchFamily="18" charset="0"/>
                <a:cs typeface="Times New Roman" panose="02020603050405020304" pitchFamily="18" charset="0"/>
              </a:rPr>
              <a:t>Discard spurious correlation and embrace causality.</a:t>
            </a:r>
            <a:endParaRPr lang="en-US" altLang="zh-CN" sz="2600" b="0"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120</a:t>
            </a:fld>
            <a:endParaRPr lang="en-US"/>
          </a:p>
        </p:txBody>
      </p:sp>
      <p:sp>
        <p:nvSpPr>
          <p:cNvPr id="10" name="椭圆 9"/>
          <p:cNvSpPr/>
          <p:nvPr/>
        </p:nvSpPr>
        <p:spPr>
          <a:xfrm>
            <a:off x="2745154" y="4271640"/>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11" name="椭圆 10"/>
          <p:cNvSpPr/>
          <p:nvPr/>
        </p:nvSpPr>
        <p:spPr>
          <a:xfrm>
            <a:off x="2098768" y="546655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12" name="椭圆 11"/>
          <p:cNvSpPr/>
          <p:nvPr/>
        </p:nvSpPr>
        <p:spPr>
          <a:xfrm>
            <a:off x="3391540" y="546655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13" name="直线箭头连接符 8"/>
          <p:cNvCxnSpPr>
            <a:stCxn id="11" idx="6"/>
            <a:endCxn id="12" idx="2"/>
          </p:cNvCxnSpPr>
          <p:nvPr/>
        </p:nvCxnSpPr>
        <p:spPr>
          <a:xfrm>
            <a:off x="2745154" y="5797635"/>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0"/>
          <p:cNvCxnSpPr>
            <a:endCxn id="12" idx="0"/>
          </p:cNvCxnSpPr>
          <p:nvPr/>
        </p:nvCxnSpPr>
        <p:spPr>
          <a:xfrm>
            <a:off x="3229943" y="4875819"/>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3"/>
          <p:cNvCxnSpPr>
            <a:endCxn id="11" idx="0"/>
          </p:cNvCxnSpPr>
          <p:nvPr/>
        </p:nvCxnSpPr>
        <p:spPr>
          <a:xfrm flipH="1">
            <a:off x="2421961" y="4904192"/>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602154" y="6350118"/>
            <a:ext cx="3145220" cy="369332"/>
          </a:xfrm>
          <a:prstGeom prst="rect">
            <a:avLst/>
          </a:prstGeom>
          <a:noFill/>
        </p:spPr>
        <p:txBody>
          <a:bodyPr wrap="square" rtlCol="0">
            <a:spAutoFit/>
          </a:bodyPr>
          <a:lstStyle/>
          <a:p>
            <a:r>
              <a:rPr kumimoji="1" lang="en-US" altLang="zh-CN" b="1" dirty="0"/>
              <a:t>Typical</a:t>
            </a:r>
            <a:r>
              <a:rPr kumimoji="1" lang="zh-CN" altLang="en-US" b="1" dirty="0"/>
              <a:t> </a:t>
            </a:r>
            <a:r>
              <a:rPr kumimoji="1" lang="en-US" altLang="zh-CN" b="1" dirty="0"/>
              <a:t>Causal</a:t>
            </a:r>
            <a:r>
              <a:rPr kumimoji="1" lang="zh-CN" altLang="en-US" b="1" dirty="0"/>
              <a:t> </a:t>
            </a:r>
            <a:r>
              <a:rPr kumimoji="1" lang="en-US" altLang="zh-CN" b="1" dirty="0"/>
              <a:t>Framework</a:t>
            </a:r>
            <a:endParaRPr kumimoji="1" lang="zh-CN" altLang="en-US" b="1" dirty="0"/>
          </a:p>
        </p:txBody>
      </p:sp>
      <p:sp>
        <p:nvSpPr>
          <p:cNvPr id="18" name="椭圆 17"/>
          <p:cNvSpPr/>
          <p:nvPr/>
        </p:nvSpPr>
        <p:spPr>
          <a:xfrm>
            <a:off x="1762270" y="2371393"/>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19" name="椭圆 18"/>
          <p:cNvSpPr/>
          <p:nvPr/>
        </p:nvSpPr>
        <p:spPr>
          <a:xfrm>
            <a:off x="2408656" y="2371392"/>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0" name="椭圆 19"/>
          <p:cNvSpPr/>
          <p:nvPr/>
        </p:nvSpPr>
        <p:spPr>
          <a:xfrm>
            <a:off x="3708172" y="2371391"/>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1" name="直线箭头连接符 25"/>
          <p:cNvCxnSpPr/>
          <p:nvPr/>
        </p:nvCxnSpPr>
        <p:spPr>
          <a:xfrm>
            <a:off x="3055042" y="2702466"/>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402230" y="3159227"/>
            <a:ext cx="3722918" cy="369332"/>
          </a:xfrm>
          <a:prstGeom prst="rect">
            <a:avLst/>
          </a:prstGeom>
          <a:noFill/>
        </p:spPr>
        <p:txBody>
          <a:bodyPr wrap="square" rtlCol="0">
            <a:spAutoFit/>
          </a:bodyPr>
          <a:lstStyle/>
          <a:p>
            <a:r>
              <a:rPr kumimoji="1" lang="en-US" altLang="zh-CN" b="1" dirty="0"/>
              <a:t>Typical</a:t>
            </a:r>
            <a:r>
              <a:rPr kumimoji="1" lang="zh-CN" altLang="en-US" b="1" dirty="0"/>
              <a:t> </a:t>
            </a:r>
            <a:r>
              <a:rPr kumimoji="1" lang="en-US" altLang="zh-CN" b="1" dirty="0"/>
              <a:t>Correlation</a:t>
            </a:r>
            <a:r>
              <a:rPr kumimoji="1" lang="zh-CN" altLang="en-US" b="1" dirty="0"/>
              <a:t> </a:t>
            </a:r>
            <a:r>
              <a:rPr kumimoji="1" lang="en-US" altLang="zh-CN" b="1" dirty="0"/>
              <a:t>Framework</a:t>
            </a:r>
            <a:endParaRPr kumimoji="1" lang="zh-CN" altLang="en-US" b="1" dirty="0"/>
          </a:p>
        </p:txBody>
      </p:sp>
      <p:sp>
        <p:nvSpPr>
          <p:cNvPr id="24" name="下箭头 23"/>
          <p:cNvSpPr/>
          <p:nvPr/>
        </p:nvSpPr>
        <p:spPr>
          <a:xfrm>
            <a:off x="2906750" y="3794000"/>
            <a:ext cx="360040" cy="3121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25" name="矩形 24"/>
          <p:cNvSpPr/>
          <p:nvPr/>
        </p:nvSpPr>
        <p:spPr>
          <a:xfrm>
            <a:off x="6374902" y="4710608"/>
            <a:ext cx="4335518" cy="1703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prstClr val="black"/>
                </a:solidFill>
                <a:latin typeface="微软雅黑" panose="020B0503020204020204" pitchFamily="34" charset="-122"/>
                <a:ea typeface="微软雅黑" panose="020B0503020204020204" pitchFamily="34" charset="-122"/>
              </a:rPr>
              <a:t>Estimate</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the</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causal</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effect</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of</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variable </a:t>
            </a:r>
            <a:r>
              <a:rPr lang="en-US" altLang="zh-CN" sz="2000" b="1" i="1" dirty="0">
                <a:solidFill>
                  <a:srgbClr val="FF0000"/>
                </a:solidFill>
                <a:latin typeface="微软雅黑" panose="020B0503020204020204" pitchFamily="34" charset="-122"/>
                <a:ea typeface="微软雅黑" panose="020B0503020204020204" pitchFamily="34" charset="-122"/>
              </a:rPr>
              <a:t>T</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on</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output</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i="1" dirty="0">
                <a:solidFill>
                  <a:srgbClr val="FF0000"/>
                </a:solidFill>
                <a:latin typeface="微软雅黑" panose="020B0503020204020204" pitchFamily="34" charset="-122"/>
                <a:ea typeface="微软雅黑" panose="020B0503020204020204" pitchFamily="34" charset="-122"/>
              </a:rPr>
              <a:t>Y</a:t>
            </a:r>
            <a:endParaRPr lang="zh-CN" altLang="en-US" sz="2000" b="1" dirty="0">
              <a:solidFill>
                <a:schemeClr val="tx1"/>
              </a:solidFill>
              <a:latin typeface="微软雅黑" panose="020B0503020204020204" pitchFamily="34" charset="-122"/>
              <a:ea typeface="微软雅黑" panose="020B0503020204020204" pitchFamily="34" charset="-122"/>
            </a:endParaRPr>
          </a:p>
          <a:p>
            <a:pPr algn="ctr"/>
            <a:r>
              <a:rPr lang="en-US" altLang="zh-CN" sz="2000" b="1" dirty="0">
                <a:solidFill>
                  <a:schemeClr val="tx1"/>
                </a:solidFill>
                <a:latin typeface="微软雅黑" panose="020B0503020204020204" pitchFamily="34" charset="-122"/>
                <a:ea typeface="微软雅黑" panose="020B0503020204020204" pitchFamily="34" charset="-122"/>
              </a:rPr>
              <a:t>With balanced confounder</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i="1" dirty="0">
                <a:solidFill>
                  <a:srgbClr val="FF0000"/>
                </a:solidFill>
                <a:latin typeface="微软雅黑" panose="020B0503020204020204" pitchFamily="34" charset="-122"/>
                <a:ea typeface="微软雅黑" panose="020B0503020204020204" pitchFamily="34" charset="-122"/>
              </a:rPr>
              <a:t>X</a:t>
            </a:r>
          </a:p>
          <a:p>
            <a:pPr algn="ctr"/>
            <a:r>
              <a:rPr lang="en-US" altLang="zh-CN" sz="2000" b="1" dirty="0">
                <a:solidFill>
                  <a:schemeClr val="tx1"/>
                </a:solidFill>
                <a:latin typeface="微软雅黑" panose="020B0503020204020204" pitchFamily="34" charset="-122"/>
                <a:ea typeface="微软雅黑" panose="020B0503020204020204" pitchFamily="34" charset="-122"/>
              </a:rPr>
              <a:t>(A/B</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Testing)</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6374902" y="2371391"/>
            <a:ext cx="4335518" cy="1703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prstClr val="black"/>
                </a:solidFill>
                <a:latin typeface="微软雅黑" panose="020B0503020204020204" pitchFamily="34" charset="-122"/>
                <a:ea typeface="微软雅黑" panose="020B0503020204020204" pitchFamily="34" charset="-122"/>
              </a:rPr>
              <a:t>Estimate</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the</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correlation</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effect</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of</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variable</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i="1" dirty="0">
                <a:solidFill>
                  <a:srgbClr val="FF0000"/>
                </a:solidFill>
                <a:latin typeface="微软雅黑" panose="020B0503020204020204" pitchFamily="34" charset="-122"/>
                <a:ea typeface="微软雅黑" panose="020B0503020204020204" pitchFamily="34" charset="-122"/>
              </a:rPr>
              <a:t>T</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and</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output</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i="1" dirty="0">
                <a:solidFill>
                  <a:srgbClr val="FF0000"/>
                </a:solidFill>
                <a:latin typeface="微软雅黑" panose="020B0503020204020204" pitchFamily="34" charset="-122"/>
                <a:ea typeface="微软雅黑" panose="020B0503020204020204" pitchFamily="34" charset="-122"/>
              </a:rPr>
              <a:t>Y</a:t>
            </a:r>
            <a:endParaRPr lang="zh-CN" altLang="en-US" sz="2000" b="1" dirty="0">
              <a:solidFill>
                <a:schemeClr val="tx1"/>
              </a:solidFill>
              <a:latin typeface="微软雅黑" panose="020B0503020204020204" pitchFamily="34" charset="-122"/>
              <a:ea typeface="微软雅黑" panose="020B0503020204020204" pitchFamily="34" charset="-122"/>
            </a:endParaRPr>
          </a:p>
          <a:p>
            <a:pPr algn="ctr"/>
            <a:r>
              <a:rPr lang="en-US" altLang="zh-CN" sz="2000" b="1" dirty="0">
                <a:solidFill>
                  <a:schemeClr val="tx1"/>
                </a:solidFill>
                <a:latin typeface="微软雅黑" panose="020B0503020204020204" pitchFamily="34" charset="-122"/>
                <a:ea typeface="微软雅黑" panose="020B0503020204020204" pitchFamily="34" charset="-122"/>
              </a:rPr>
              <a:t>without</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evaluating</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the</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relationships</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between</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i="1" dirty="0">
                <a:solidFill>
                  <a:srgbClr val="FF0000"/>
                </a:solidFill>
                <a:latin typeface="微软雅黑" panose="020B0503020204020204" pitchFamily="34" charset="-122"/>
                <a:ea typeface="微软雅黑" panose="020B0503020204020204" pitchFamily="34" charset="-122"/>
              </a:rPr>
              <a:t>X</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and</a:t>
            </a:r>
            <a:r>
              <a:rPr lang="zh-CN" altLang="en-US" sz="2000" b="1" dirty="0">
                <a:solidFill>
                  <a:schemeClr val="tx1"/>
                </a:solidFill>
                <a:latin typeface="微软雅黑" panose="020B0503020204020204" pitchFamily="34" charset="-122"/>
                <a:ea typeface="微软雅黑" panose="020B0503020204020204" pitchFamily="34" charset="-122"/>
              </a:rPr>
              <a:t> </a:t>
            </a:r>
            <a:r>
              <a:rPr lang="en-US" altLang="zh-CN" sz="2000" b="1" i="1" dirty="0">
                <a:solidFill>
                  <a:srgbClr val="FF0000"/>
                </a:solidFill>
                <a:latin typeface="微软雅黑" panose="020B0503020204020204" pitchFamily="34" charset="-122"/>
                <a:ea typeface="微软雅黑" panose="020B0503020204020204" pitchFamily="34" charset="-122"/>
              </a:rPr>
              <a:t>T</a:t>
            </a:r>
            <a:endParaRPr lang="zh-CN" altLang="en-US" sz="2000" b="1" i="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991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p:bldP spid="24" grpId="0" animBg="1"/>
      <p:bldP spid="2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lang="en-US" altLang="zh-CN" dirty="0"/>
              <a:t>Causal Inference by Exactly Matching</a:t>
            </a:r>
            <a:endParaRPr lang="en-US"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121</a:t>
            </a:fld>
            <a:endParaRPr lang="en-US"/>
          </a:p>
        </p:txBody>
      </p:sp>
      <p:sp>
        <p:nvSpPr>
          <p:cNvPr id="25" name="椭圆 24"/>
          <p:cNvSpPr/>
          <p:nvPr/>
        </p:nvSpPr>
        <p:spPr>
          <a:xfrm>
            <a:off x="2403599" y="229946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26" name="椭圆 25"/>
          <p:cNvSpPr/>
          <p:nvPr/>
        </p:nvSpPr>
        <p:spPr>
          <a:xfrm>
            <a:off x="1757213"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7" name="椭圆 26"/>
          <p:cNvSpPr/>
          <p:nvPr/>
        </p:nvSpPr>
        <p:spPr>
          <a:xfrm>
            <a:off x="3049985"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8" name="直线箭头连接符 8"/>
          <p:cNvCxnSpPr>
            <a:stCxn id="26" idx="6"/>
            <a:endCxn id="27" idx="2"/>
          </p:cNvCxnSpPr>
          <p:nvPr/>
        </p:nvCxnSpPr>
        <p:spPr>
          <a:xfrm>
            <a:off x="2403599" y="3825464"/>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10"/>
          <p:cNvCxnSpPr>
            <a:endCxn id="27" idx="0"/>
          </p:cNvCxnSpPr>
          <p:nvPr/>
        </p:nvCxnSpPr>
        <p:spPr>
          <a:xfrm>
            <a:off x="2888388" y="2903648"/>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13"/>
          <p:cNvCxnSpPr>
            <a:endCxn id="26" idx="0"/>
          </p:cNvCxnSpPr>
          <p:nvPr/>
        </p:nvCxnSpPr>
        <p:spPr>
          <a:xfrm flipH="1">
            <a:off x="2080406" y="2932021"/>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260599" y="4377947"/>
            <a:ext cx="3145220" cy="369332"/>
          </a:xfrm>
          <a:prstGeom prst="rect">
            <a:avLst/>
          </a:prstGeom>
          <a:noFill/>
        </p:spPr>
        <p:txBody>
          <a:bodyPr wrap="square" rtlCol="0">
            <a:spAutoFit/>
          </a:bodyPr>
          <a:lstStyle/>
          <a:p>
            <a:r>
              <a:rPr kumimoji="1" lang="en-US" altLang="zh-CN" b="1" dirty="0"/>
              <a:t>Typical</a:t>
            </a:r>
            <a:r>
              <a:rPr kumimoji="1" lang="zh-CN" altLang="en-US" b="1" dirty="0"/>
              <a:t> </a:t>
            </a:r>
            <a:r>
              <a:rPr kumimoji="1" lang="en-US" altLang="zh-CN" b="1" dirty="0"/>
              <a:t>Causal</a:t>
            </a:r>
            <a:r>
              <a:rPr kumimoji="1" lang="zh-CN" altLang="en-US" b="1" dirty="0"/>
              <a:t> </a:t>
            </a:r>
            <a:r>
              <a:rPr kumimoji="1" lang="en-US" altLang="zh-CN" b="1" dirty="0"/>
              <a:t>Framework</a:t>
            </a:r>
            <a:endParaRPr kumimoji="1" lang="zh-CN" altLang="en-US" b="1" dirty="0"/>
          </a:p>
        </p:txBody>
      </p:sp>
      <p:sp>
        <p:nvSpPr>
          <p:cNvPr id="32" name="矩形 31"/>
          <p:cNvSpPr/>
          <p:nvPr/>
        </p:nvSpPr>
        <p:spPr>
          <a:xfrm>
            <a:off x="5290612" y="1839778"/>
            <a:ext cx="5002590" cy="7766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prstClr val="black"/>
                </a:solidFill>
                <a:latin typeface="微软雅黑" panose="020B0503020204020204" pitchFamily="34" charset="-122"/>
                <a:ea typeface="微软雅黑" panose="020B0503020204020204" pitchFamily="34" charset="-122"/>
              </a:rPr>
              <a:t>Analogy</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of</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A/B</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Testing</a:t>
            </a:r>
            <a:endParaRPr lang="zh-CN" altLang="en-US" sz="2000" b="1" i="1" dirty="0">
              <a:solidFill>
                <a:srgbClr val="FF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5290612" y="2797241"/>
            <a:ext cx="5002590" cy="2585323"/>
          </a:xfrm>
          <a:prstGeom prst="rect">
            <a:avLst/>
          </a:prstGeom>
          <a:noFill/>
        </p:spPr>
        <p:txBody>
          <a:bodyPr wrap="square" rtlCol="0">
            <a:spAutoFit/>
          </a:bodyPr>
          <a:lstStyle/>
          <a:p>
            <a:pPr algn="ctr"/>
            <a:r>
              <a:rPr kumimoji="1" lang="en-US" altLang="zh-CN" dirty="0"/>
              <a:t>Given</a:t>
            </a:r>
            <a:r>
              <a:rPr kumimoji="1" lang="zh-CN" altLang="en-US" dirty="0"/>
              <a:t> </a:t>
            </a:r>
            <a:r>
              <a:rPr kumimoji="1" lang="en-US" altLang="zh-CN" dirty="0"/>
              <a:t>a</a:t>
            </a:r>
            <a:r>
              <a:rPr kumimoji="1" lang="zh-CN" altLang="en-US" dirty="0"/>
              <a:t> </a:t>
            </a:r>
            <a:r>
              <a:rPr kumimoji="1" lang="en-US" altLang="zh-CN" dirty="0"/>
              <a:t>feature</a:t>
            </a:r>
            <a:r>
              <a:rPr kumimoji="1" lang="zh-CN" altLang="en-US" dirty="0"/>
              <a:t> </a:t>
            </a:r>
            <a:r>
              <a:rPr kumimoji="1" lang="en-US" altLang="zh-CN" dirty="0"/>
              <a:t>T</a:t>
            </a:r>
          </a:p>
          <a:p>
            <a:pPr algn="ctr"/>
            <a:endParaRPr kumimoji="1" lang="en-US" altLang="zh-CN" dirty="0"/>
          </a:p>
          <a:p>
            <a:pPr algn="ctr"/>
            <a:r>
              <a:rPr kumimoji="1" lang="en-US" altLang="zh-CN" b="1" dirty="0">
                <a:solidFill>
                  <a:srgbClr val="FF0000"/>
                </a:solidFill>
              </a:rPr>
              <a:t>Find</a:t>
            </a:r>
            <a:r>
              <a:rPr kumimoji="1" lang="zh-CN" altLang="en-US" b="1" dirty="0">
                <a:solidFill>
                  <a:srgbClr val="FF0000"/>
                </a:solidFill>
              </a:rPr>
              <a:t> </a:t>
            </a:r>
            <a:r>
              <a:rPr kumimoji="1" lang="en-US" altLang="zh-CN" b="1" dirty="0">
                <a:solidFill>
                  <a:srgbClr val="FF0000"/>
                </a:solidFill>
              </a:rPr>
              <a:t>out</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sample</a:t>
            </a:r>
            <a:r>
              <a:rPr kumimoji="1" lang="zh-CN" altLang="en-US" b="1" dirty="0">
                <a:solidFill>
                  <a:srgbClr val="FF0000"/>
                </a:solidFill>
              </a:rPr>
              <a:t> </a:t>
            </a:r>
            <a:r>
              <a:rPr kumimoji="1" lang="en-US" altLang="zh-CN" b="1" dirty="0">
                <a:solidFill>
                  <a:srgbClr val="FF0000"/>
                </a:solidFill>
              </a:rPr>
              <a:t>pairs</a:t>
            </a:r>
            <a:r>
              <a:rPr kumimoji="1" lang="zh-CN" altLang="en-US" b="1" dirty="0">
                <a:solidFill>
                  <a:srgbClr val="FF0000"/>
                </a:solidFill>
              </a:rPr>
              <a:t> </a:t>
            </a:r>
            <a:r>
              <a:rPr kumimoji="1" lang="en-US" altLang="zh-CN" b="1" dirty="0">
                <a:solidFill>
                  <a:srgbClr val="FF0000"/>
                </a:solidFill>
              </a:rPr>
              <a:t>that</a:t>
            </a:r>
            <a:r>
              <a:rPr kumimoji="1" lang="zh-CN" altLang="en-US" b="1" dirty="0">
                <a:solidFill>
                  <a:srgbClr val="FF0000"/>
                </a:solidFill>
              </a:rPr>
              <a:t> </a:t>
            </a:r>
            <a:r>
              <a:rPr kumimoji="1" lang="en-US" altLang="zh-CN" b="1" dirty="0">
                <a:solidFill>
                  <a:srgbClr val="FF0000"/>
                </a:solidFill>
              </a:rPr>
              <a:t>one</a:t>
            </a:r>
            <a:r>
              <a:rPr kumimoji="1" lang="zh-CN" altLang="en-US" b="1" dirty="0">
                <a:solidFill>
                  <a:srgbClr val="FF0000"/>
                </a:solidFill>
              </a:rPr>
              <a:t> </a:t>
            </a:r>
            <a:r>
              <a:rPr kumimoji="1" lang="en-US" altLang="zh-CN" b="1" dirty="0">
                <a:solidFill>
                  <a:srgbClr val="FF0000"/>
                </a:solidFill>
              </a:rPr>
              <a:t>contains</a:t>
            </a:r>
            <a:r>
              <a:rPr kumimoji="1" lang="zh-CN" altLang="en-US" b="1" dirty="0">
                <a:solidFill>
                  <a:srgbClr val="FF0000"/>
                </a:solidFill>
              </a:rPr>
              <a:t> </a:t>
            </a:r>
            <a:r>
              <a:rPr kumimoji="1" lang="en-US" altLang="zh-CN" b="1" dirty="0">
                <a:solidFill>
                  <a:srgbClr val="FF0000"/>
                </a:solidFill>
              </a:rPr>
              <a:t>T</a:t>
            </a:r>
            <a:r>
              <a:rPr kumimoji="1" lang="zh-CN" altLang="en-US" b="1" dirty="0">
                <a:solidFill>
                  <a:srgbClr val="FF0000"/>
                </a:solidFill>
              </a:rPr>
              <a:t> </a:t>
            </a:r>
            <a:r>
              <a:rPr kumimoji="1" lang="en-US" altLang="zh-CN" b="1" dirty="0">
                <a:solidFill>
                  <a:srgbClr val="FF0000"/>
                </a:solidFill>
              </a:rPr>
              <a:t>while</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other</a:t>
            </a:r>
            <a:r>
              <a:rPr kumimoji="1" lang="zh-CN" altLang="en-US" b="1" dirty="0">
                <a:solidFill>
                  <a:srgbClr val="FF0000"/>
                </a:solidFill>
              </a:rPr>
              <a:t> </a:t>
            </a:r>
            <a:r>
              <a:rPr kumimoji="1" lang="en-US" altLang="zh-CN" b="1" dirty="0">
                <a:solidFill>
                  <a:srgbClr val="FF0000"/>
                </a:solidFill>
              </a:rPr>
              <a:t>don’t,</a:t>
            </a:r>
            <a:r>
              <a:rPr kumimoji="1" lang="zh-CN" altLang="en-US" b="1" dirty="0">
                <a:solidFill>
                  <a:srgbClr val="FF0000"/>
                </a:solidFill>
              </a:rPr>
              <a:t> </a:t>
            </a:r>
            <a:r>
              <a:rPr kumimoji="1" lang="en-US" altLang="zh-CN" b="1" dirty="0">
                <a:solidFill>
                  <a:srgbClr val="FF0000"/>
                </a:solidFill>
              </a:rPr>
              <a:t>but</a:t>
            </a:r>
            <a:r>
              <a:rPr kumimoji="1" lang="zh-CN" altLang="en-US" b="1" dirty="0">
                <a:solidFill>
                  <a:srgbClr val="FF0000"/>
                </a:solidFill>
              </a:rPr>
              <a:t> </a:t>
            </a:r>
            <a:r>
              <a:rPr kumimoji="1" lang="en-US" altLang="zh-CN" b="1" dirty="0">
                <a:solidFill>
                  <a:srgbClr val="FF0000"/>
                </a:solidFill>
              </a:rPr>
              <a:t>they</a:t>
            </a:r>
            <a:r>
              <a:rPr kumimoji="1" lang="zh-CN" altLang="en-US" b="1" dirty="0">
                <a:solidFill>
                  <a:srgbClr val="FF0000"/>
                </a:solidFill>
              </a:rPr>
              <a:t> </a:t>
            </a:r>
            <a:r>
              <a:rPr kumimoji="1" lang="en-US" altLang="zh-CN" b="1" dirty="0">
                <a:solidFill>
                  <a:srgbClr val="FF0000"/>
                </a:solidFill>
              </a:rPr>
              <a:t>are</a:t>
            </a:r>
            <a:r>
              <a:rPr kumimoji="1" lang="zh-CN" altLang="en-US" b="1" dirty="0">
                <a:solidFill>
                  <a:srgbClr val="FF0000"/>
                </a:solidFill>
              </a:rPr>
              <a:t> </a:t>
            </a:r>
            <a:r>
              <a:rPr kumimoji="1" lang="en-US" altLang="zh-CN" b="1" dirty="0">
                <a:solidFill>
                  <a:srgbClr val="FF0000"/>
                </a:solidFill>
              </a:rPr>
              <a:t>similar</a:t>
            </a:r>
            <a:r>
              <a:rPr kumimoji="1" lang="zh-CN" altLang="en-US" b="1" dirty="0">
                <a:solidFill>
                  <a:srgbClr val="FF0000"/>
                </a:solidFill>
              </a:rPr>
              <a:t> </a:t>
            </a:r>
            <a:r>
              <a:rPr kumimoji="1" lang="en-US" altLang="zh-CN" b="1" dirty="0">
                <a:solidFill>
                  <a:srgbClr val="FF0000"/>
                </a:solidFill>
              </a:rPr>
              <a:t>in</a:t>
            </a:r>
            <a:r>
              <a:rPr kumimoji="1" lang="zh-CN" altLang="en-US" b="1" dirty="0">
                <a:solidFill>
                  <a:srgbClr val="FF0000"/>
                </a:solidFill>
              </a:rPr>
              <a:t> </a:t>
            </a:r>
            <a:r>
              <a:rPr kumimoji="1" lang="en-US" altLang="zh-CN" b="1" dirty="0">
                <a:solidFill>
                  <a:srgbClr val="FF0000"/>
                </a:solidFill>
              </a:rPr>
              <a:t>all</a:t>
            </a:r>
            <a:r>
              <a:rPr kumimoji="1" lang="zh-CN" altLang="en-US" b="1" dirty="0">
                <a:solidFill>
                  <a:srgbClr val="FF0000"/>
                </a:solidFill>
              </a:rPr>
              <a:t> </a:t>
            </a:r>
            <a:r>
              <a:rPr kumimoji="1" lang="en-US" altLang="zh-CN" b="1" dirty="0">
                <a:solidFill>
                  <a:srgbClr val="FF0000"/>
                </a:solidFill>
              </a:rPr>
              <a:t>other</a:t>
            </a:r>
            <a:r>
              <a:rPr kumimoji="1" lang="zh-CN" altLang="en-US" b="1" dirty="0">
                <a:solidFill>
                  <a:srgbClr val="FF0000"/>
                </a:solidFill>
              </a:rPr>
              <a:t> </a:t>
            </a:r>
            <a:r>
              <a:rPr kumimoji="1" lang="en-US" altLang="zh-CN" b="1" dirty="0">
                <a:solidFill>
                  <a:srgbClr val="FF0000"/>
                </a:solidFill>
              </a:rPr>
              <a:t>features.</a:t>
            </a:r>
          </a:p>
          <a:p>
            <a:pPr algn="ctr"/>
            <a:endParaRPr kumimoji="1" lang="en-US" altLang="zh-CN" dirty="0"/>
          </a:p>
          <a:p>
            <a:pPr algn="ct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difference</a:t>
            </a:r>
            <a:r>
              <a:rPr kumimoji="1" lang="zh-CN" altLang="en-US" dirty="0"/>
              <a:t> </a:t>
            </a:r>
            <a:r>
              <a:rPr kumimoji="1" lang="en-US" altLang="zh-CN" dirty="0"/>
              <a:t>of</a:t>
            </a:r>
            <a:r>
              <a:rPr kumimoji="1" lang="zh-CN" altLang="en-US" dirty="0"/>
              <a:t> </a:t>
            </a:r>
            <a:r>
              <a:rPr kumimoji="1" lang="en-US" altLang="zh-CN" dirty="0"/>
              <a:t>Y</a:t>
            </a:r>
            <a:r>
              <a:rPr kumimoji="1" lang="zh-CN" altLang="en-US" dirty="0"/>
              <a:t> </a:t>
            </a:r>
            <a:r>
              <a:rPr kumimoji="1" lang="en-US" altLang="zh-CN" dirty="0"/>
              <a:t>distribution</a:t>
            </a:r>
            <a:r>
              <a:rPr kumimoji="1" lang="zh-CN" altLang="en-US" dirty="0"/>
              <a:t> </a:t>
            </a:r>
            <a:r>
              <a:rPr kumimoji="1" lang="en-US" altLang="zh-CN" dirty="0"/>
              <a:t>in</a:t>
            </a:r>
            <a:r>
              <a:rPr kumimoji="1" lang="zh-CN" altLang="en-US" dirty="0"/>
              <a:t> </a:t>
            </a:r>
            <a:r>
              <a:rPr kumimoji="1" lang="en-US" altLang="zh-CN" dirty="0"/>
              <a:t>treated</a:t>
            </a:r>
            <a:r>
              <a:rPr kumimoji="1" lang="zh-CN" altLang="en-US" dirty="0"/>
              <a:t> </a:t>
            </a:r>
            <a:r>
              <a:rPr kumimoji="1" lang="en-US" altLang="zh-CN" dirty="0"/>
              <a:t>and</a:t>
            </a:r>
            <a:r>
              <a:rPr kumimoji="1" lang="zh-CN" altLang="en-US" dirty="0"/>
              <a:t> </a:t>
            </a:r>
            <a:r>
              <a:rPr kumimoji="1" lang="en-US" altLang="zh-CN" dirty="0"/>
              <a:t>controlled</a:t>
            </a:r>
            <a:r>
              <a:rPr kumimoji="1" lang="zh-CN" altLang="en-US" dirty="0"/>
              <a:t> </a:t>
            </a:r>
            <a:r>
              <a:rPr kumimoji="1" lang="en-US" altLang="zh-CN" dirty="0"/>
              <a:t>groups.</a:t>
            </a:r>
            <a:r>
              <a:rPr kumimoji="1" lang="zh-CN" altLang="en-US" dirty="0"/>
              <a:t> </a:t>
            </a:r>
            <a:r>
              <a:rPr kumimoji="1" lang="en-US" altLang="zh-CN" dirty="0"/>
              <a:t>(correlation</a:t>
            </a:r>
            <a:r>
              <a:rPr kumimoji="1" lang="zh-CN" altLang="en-US" dirty="0"/>
              <a:t> </a:t>
            </a:r>
            <a:r>
              <a:rPr kumimoji="1" lang="en-US" altLang="zh-CN" dirty="0"/>
              <a:t>between</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Y)</a:t>
            </a:r>
            <a:endParaRPr kumimoji="1" lang="zh-CN" altLang="en-US" dirty="0"/>
          </a:p>
        </p:txBody>
      </p:sp>
      <p:cxnSp>
        <p:nvCxnSpPr>
          <p:cNvPr id="34" name="直线箭头连接符 11"/>
          <p:cNvCxnSpPr/>
          <p:nvPr/>
        </p:nvCxnSpPr>
        <p:spPr>
          <a:xfrm>
            <a:off x="7806130" y="3091256"/>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23"/>
          <p:cNvCxnSpPr/>
          <p:nvPr/>
        </p:nvCxnSpPr>
        <p:spPr>
          <a:xfrm>
            <a:off x="7806130" y="4243384"/>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933415" y="5603972"/>
            <a:ext cx="10325170"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kumimoji="1" lang="en-US" altLang="zh-CN" sz="2400" b="1" dirty="0"/>
              <a:t>The</a:t>
            </a:r>
            <a:r>
              <a:rPr kumimoji="1" lang="zh-CN" altLang="en-US" sz="2400" b="1" dirty="0"/>
              <a:t> </a:t>
            </a:r>
            <a:r>
              <a:rPr kumimoji="1" lang="en-US" altLang="zh-CN" sz="2400" b="1" dirty="0"/>
              <a:t>requirement</a:t>
            </a:r>
            <a:r>
              <a:rPr kumimoji="1" lang="zh-CN" altLang="en-US" sz="2400" b="1" dirty="0"/>
              <a:t> </a:t>
            </a:r>
            <a:r>
              <a:rPr kumimoji="1" lang="en-US" altLang="zh-CN" sz="2400" b="1" dirty="0"/>
              <a:t>is</a:t>
            </a:r>
            <a:r>
              <a:rPr kumimoji="1" lang="zh-CN" altLang="en-US" sz="2400" b="1" dirty="0"/>
              <a:t> </a:t>
            </a:r>
            <a:r>
              <a:rPr kumimoji="1" lang="en-US" altLang="zh-CN" sz="2400" b="1" dirty="0"/>
              <a:t>too</a:t>
            </a:r>
            <a:r>
              <a:rPr kumimoji="1" lang="zh-CN" altLang="en-US" sz="2400" b="1" dirty="0"/>
              <a:t> </a:t>
            </a:r>
            <a:r>
              <a:rPr kumimoji="1" lang="en-US" altLang="zh-CN" sz="2400" b="1" dirty="0"/>
              <a:t>strong</a:t>
            </a:r>
            <a:r>
              <a:rPr kumimoji="1" lang="zh-CN" altLang="en-US" sz="2400" b="1" dirty="0"/>
              <a:t> </a:t>
            </a:r>
            <a:r>
              <a:rPr kumimoji="1" lang="en-US" altLang="zh-CN" sz="2400" b="1" dirty="0"/>
              <a:t>and</a:t>
            </a:r>
            <a:r>
              <a:rPr kumimoji="1" lang="zh-CN" altLang="en-US" sz="2400" b="1" dirty="0"/>
              <a:t> </a:t>
            </a:r>
            <a:r>
              <a:rPr kumimoji="1" lang="en-US" altLang="zh-CN" sz="2400" b="1" dirty="0"/>
              <a:t>we</a:t>
            </a:r>
            <a:r>
              <a:rPr kumimoji="1" lang="zh-CN" altLang="en-US" sz="2400" b="1" dirty="0"/>
              <a:t> </a:t>
            </a:r>
            <a:r>
              <a:rPr kumimoji="1" lang="en-US" altLang="zh-CN" sz="2400" b="1" dirty="0"/>
              <a:t>can</a:t>
            </a:r>
            <a:r>
              <a:rPr kumimoji="1" lang="zh-CN" altLang="en-US" sz="2400" b="1" dirty="0"/>
              <a:t> </a:t>
            </a:r>
            <a:r>
              <a:rPr kumimoji="1" lang="en-US" altLang="zh-CN" sz="2400" b="1" dirty="0"/>
              <a:t>hardly</a:t>
            </a:r>
            <a:r>
              <a:rPr kumimoji="1" lang="zh-CN" altLang="en-US" sz="2400" b="1" dirty="0"/>
              <a:t> </a:t>
            </a:r>
            <a:r>
              <a:rPr kumimoji="1" lang="en-US" altLang="zh-CN" sz="2400" b="1" dirty="0"/>
              <a:t>find</a:t>
            </a:r>
            <a:r>
              <a:rPr kumimoji="1" lang="zh-CN" altLang="en-US" sz="2400" b="1" dirty="0"/>
              <a:t> </a:t>
            </a:r>
            <a:r>
              <a:rPr kumimoji="1" lang="en-US" altLang="zh-CN" sz="2400" b="1" dirty="0"/>
              <a:t>satisfied</a:t>
            </a:r>
            <a:r>
              <a:rPr kumimoji="1" lang="zh-CN" altLang="en-US" sz="2400" b="1" dirty="0"/>
              <a:t> </a:t>
            </a:r>
            <a:r>
              <a:rPr kumimoji="1" lang="en-US" altLang="zh-CN" sz="2400" b="1" dirty="0"/>
              <a:t>groups of samples.</a:t>
            </a:r>
            <a:endParaRPr kumimoji="1" lang="zh-CN" altLang="en-US" sz="2400" b="1" dirty="0"/>
          </a:p>
        </p:txBody>
      </p:sp>
    </p:spTree>
    <p:extLst>
      <p:ext uri="{BB962C8B-B14F-4D97-AF65-F5344CB8AC3E}">
        <p14:creationId xmlns:p14="http://schemas.microsoft.com/office/powerpoint/2010/main" val="254831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lang="en-US" altLang="zh-CN" dirty="0"/>
              <a:t>Causal Inference by </a:t>
            </a:r>
            <a:r>
              <a:rPr kumimoji="1" lang="en-US" altLang="zh-CN" dirty="0"/>
              <a:t>Confounder</a:t>
            </a:r>
            <a:r>
              <a:rPr kumimoji="1" lang="zh-CN" altLang="en-US" dirty="0"/>
              <a:t> </a:t>
            </a:r>
            <a:r>
              <a:rPr kumimoji="1" lang="en-US" altLang="zh-CN" dirty="0"/>
              <a:t>Balancing</a:t>
            </a:r>
            <a:endParaRPr lang="en-US"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122</a:t>
            </a:fld>
            <a:endParaRPr lang="en-US"/>
          </a:p>
        </p:txBody>
      </p:sp>
      <p:sp>
        <p:nvSpPr>
          <p:cNvPr id="25" name="椭圆 24"/>
          <p:cNvSpPr/>
          <p:nvPr/>
        </p:nvSpPr>
        <p:spPr>
          <a:xfrm>
            <a:off x="2403599" y="229946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26" name="椭圆 25"/>
          <p:cNvSpPr/>
          <p:nvPr/>
        </p:nvSpPr>
        <p:spPr>
          <a:xfrm>
            <a:off x="1757213"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7" name="椭圆 26"/>
          <p:cNvSpPr/>
          <p:nvPr/>
        </p:nvSpPr>
        <p:spPr>
          <a:xfrm>
            <a:off x="3049985"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8" name="直线箭头连接符 8"/>
          <p:cNvCxnSpPr>
            <a:stCxn id="26" idx="6"/>
            <a:endCxn id="27" idx="2"/>
          </p:cNvCxnSpPr>
          <p:nvPr/>
        </p:nvCxnSpPr>
        <p:spPr>
          <a:xfrm>
            <a:off x="2403599" y="3825464"/>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10"/>
          <p:cNvCxnSpPr>
            <a:endCxn id="27" idx="0"/>
          </p:cNvCxnSpPr>
          <p:nvPr/>
        </p:nvCxnSpPr>
        <p:spPr>
          <a:xfrm>
            <a:off x="2888388" y="2903648"/>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13"/>
          <p:cNvCxnSpPr>
            <a:endCxn id="26" idx="0"/>
          </p:cNvCxnSpPr>
          <p:nvPr/>
        </p:nvCxnSpPr>
        <p:spPr>
          <a:xfrm flipH="1">
            <a:off x="2080406" y="2932021"/>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260599" y="4377947"/>
            <a:ext cx="3145220" cy="369332"/>
          </a:xfrm>
          <a:prstGeom prst="rect">
            <a:avLst/>
          </a:prstGeom>
          <a:noFill/>
        </p:spPr>
        <p:txBody>
          <a:bodyPr wrap="square" rtlCol="0">
            <a:spAutoFit/>
          </a:bodyPr>
          <a:lstStyle/>
          <a:p>
            <a:r>
              <a:rPr kumimoji="1" lang="en-US" altLang="zh-CN" b="1" dirty="0"/>
              <a:t>Typical</a:t>
            </a:r>
            <a:r>
              <a:rPr kumimoji="1" lang="zh-CN" altLang="en-US" b="1" dirty="0"/>
              <a:t> </a:t>
            </a:r>
            <a:r>
              <a:rPr kumimoji="1" lang="en-US" altLang="zh-CN" b="1" dirty="0"/>
              <a:t>Causal</a:t>
            </a:r>
            <a:r>
              <a:rPr kumimoji="1" lang="zh-CN" altLang="en-US" b="1" dirty="0"/>
              <a:t> </a:t>
            </a:r>
            <a:r>
              <a:rPr kumimoji="1" lang="en-US" altLang="zh-CN" b="1" dirty="0"/>
              <a:t>Framework</a:t>
            </a:r>
            <a:endParaRPr kumimoji="1" lang="zh-CN" altLang="en-US" b="1" dirty="0"/>
          </a:p>
        </p:txBody>
      </p:sp>
      <p:sp>
        <p:nvSpPr>
          <p:cNvPr id="36" name="文本框 35"/>
          <p:cNvSpPr txBox="1"/>
          <p:nvPr/>
        </p:nvSpPr>
        <p:spPr>
          <a:xfrm>
            <a:off x="933415" y="5603972"/>
            <a:ext cx="10325170"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kumimoji="1" lang="en-US" altLang="zh-CN" sz="2400" b="1" dirty="0"/>
              <a:t>Too many parameters. For N samples and K features, we need to learn K*N parameters. Not learning-friendly.</a:t>
            </a:r>
          </a:p>
        </p:txBody>
      </p:sp>
      <p:sp>
        <p:nvSpPr>
          <p:cNvPr id="16" name="矩形 15"/>
          <p:cNvSpPr/>
          <p:nvPr/>
        </p:nvSpPr>
        <p:spPr>
          <a:xfrm>
            <a:off x="5573834" y="1792593"/>
            <a:ext cx="5002590" cy="7766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prstClr val="black"/>
                </a:solidFill>
                <a:latin typeface="微软雅黑" panose="020B0503020204020204" pitchFamily="34" charset="-122"/>
                <a:ea typeface="微软雅黑" panose="020B0503020204020204" pitchFamily="34" charset="-122"/>
              </a:rPr>
              <a:t>Analogy</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of</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A/B</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Testing</a:t>
            </a:r>
            <a:endParaRPr lang="zh-CN" altLang="en-US" sz="2000" b="1" i="1"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573834" y="2750056"/>
            <a:ext cx="5002590" cy="2585323"/>
          </a:xfrm>
          <a:prstGeom prst="rect">
            <a:avLst/>
          </a:prstGeom>
          <a:noFill/>
        </p:spPr>
        <p:txBody>
          <a:bodyPr wrap="square" rtlCol="0">
            <a:spAutoFit/>
          </a:bodyPr>
          <a:lstStyle/>
          <a:p>
            <a:pPr algn="ctr"/>
            <a:r>
              <a:rPr kumimoji="1" lang="en-US" altLang="zh-CN" dirty="0"/>
              <a:t>Given</a:t>
            </a:r>
            <a:r>
              <a:rPr kumimoji="1" lang="zh-CN" altLang="en-US" dirty="0"/>
              <a:t> </a:t>
            </a:r>
            <a:r>
              <a:rPr kumimoji="1" lang="en-US" altLang="zh-CN" dirty="0"/>
              <a:t>a</a:t>
            </a:r>
            <a:r>
              <a:rPr kumimoji="1" lang="zh-CN" altLang="en-US" dirty="0"/>
              <a:t> </a:t>
            </a:r>
            <a:r>
              <a:rPr kumimoji="1" lang="en-US" altLang="zh-CN" dirty="0"/>
              <a:t>feature</a:t>
            </a:r>
            <a:r>
              <a:rPr kumimoji="1" lang="zh-CN" altLang="en-US" dirty="0"/>
              <a:t> </a:t>
            </a:r>
            <a:r>
              <a:rPr kumimoji="1" lang="en-US" altLang="zh-CN" dirty="0"/>
              <a:t>T</a:t>
            </a:r>
          </a:p>
          <a:p>
            <a:pPr algn="ctr"/>
            <a:endParaRPr kumimoji="1" lang="en-US" altLang="zh-CN" dirty="0"/>
          </a:p>
          <a:p>
            <a:pPr algn="ctr"/>
            <a:r>
              <a:rPr kumimoji="1" lang="en-US" altLang="zh-CN" b="1" dirty="0">
                <a:solidFill>
                  <a:srgbClr val="FF0000"/>
                </a:solidFill>
              </a:rPr>
              <a:t>Assign</a:t>
            </a:r>
            <a:r>
              <a:rPr kumimoji="1" lang="zh-CN" altLang="en-US" b="1" dirty="0">
                <a:solidFill>
                  <a:srgbClr val="FF0000"/>
                </a:solidFill>
              </a:rPr>
              <a:t> </a:t>
            </a:r>
            <a:r>
              <a:rPr kumimoji="1" lang="en-US" altLang="zh-CN" b="1" dirty="0">
                <a:solidFill>
                  <a:srgbClr val="FF0000"/>
                </a:solidFill>
              </a:rPr>
              <a:t>different</a:t>
            </a:r>
            <a:r>
              <a:rPr kumimoji="1" lang="zh-CN" altLang="en-US" b="1" dirty="0">
                <a:solidFill>
                  <a:srgbClr val="FF0000"/>
                </a:solidFill>
              </a:rPr>
              <a:t> </a:t>
            </a:r>
            <a:r>
              <a:rPr kumimoji="1" lang="en-US" altLang="zh-CN" b="1" dirty="0">
                <a:solidFill>
                  <a:srgbClr val="FF0000"/>
                </a:solidFill>
              </a:rPr>
              <a:t>weights</a:t>
            </a:r>
            <a:r>
              <a:rPr kumimoji="1" lang="zh-CN" altLang="en-US" b="1" dirty="0">
                <a:solidFill>
                  <a:srgbClr val="FF0000"/>
                </a:solidFill>
              </a:rPr>
              <a:t> </a:t>
            </a:r>
            <a:r>
              <a:rPr kumimoji="1" lang="en-US" altLang="zh-CN" b="1" dirty="0">
                <a:solidFill>
                  <a:srgbClr val="FF0000"/>
                </a:solidFill>
              </a:rPr>
              <a:t>to</a:t>
            </a:r>
            <a:r>
              <a:rPr kumimoji="1" lang="zh-CN" altLang="en-US" b="1" dirty="0">
                <a:solidFill>
                  <a:srgbClr val="FF0000"/>
                </a:solidFill>
              </a:rPr>
              <a:t> </a:t>
            </a:r>
            <a:r>
              <a:rPr kumimoji="1" lang="en-US" altLang="zh-CN" b="1" dirty="0">
                <a:solidFill>
                  <a:srgbClr val="FF0000"/>
                </a:solidFill>
              </a:rPr>
              <a:t>samples</a:t>
            </a:r>
            <a:r>
              <a:rPr kumimoji="1" lang="zh-CN" altLang="en-US" b="1" dirty="0">
                <a:solidFill>
                  <a:srgbClr val="FF0000"/>
                </a:solidFill>
              </a:rPr>
              <a:t> </a:t>
            </a:r>
            <a:r>
              <a:rPr kumimoji="1" lang="en-US" altLang="zh-CN" b="1" dirty="0">
                <a:solidFill>
                  <a:srgbClr val="FF0000"/>
                </a:solidFill>
              </a:rPr>
              <a:t>so</a:t>
            </a:r>
            <a:r>
              <a:rPr kumimoji="1" lang="zh-CN" altLang="en-US" b="1" dirty="0">
                <a:solidFill>
                  <a:srgbClr val="FF0000"/>
                </a:solidFill>
              </a:rPr>
              <a:t> </a:t>
            </a:r>
            <a:r>
              <a:rPr kumimoji="1" lang="en-US" altLang="zh-CN" b="1" dirty="0">
                <a:solidFill>
                  <a:srgbClr val="FF0000"/>
                </a:solidFill>
              </a:rPr>
              <a:t>that</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samples</a:t>
            </a:r>
            <a:r>
              <a:rPr kumimoji="1" lang="zh-CN" altLang="en-US" b="1" dirty="0">
                <a:solidFill>
                  <a:srgbClr val="FF0000"/>
                </a:solidFill>
              </a:rPr>
              <a:t> </a:t>
            </a:r>
            <a:r>
              <a:rPr kumimoji="1" lang="en-US" altLang="zh-CN" b="1" dirty="0">
                <a:solidFill>
                  <a:srgbClr val="FF0000"/>
                </a:solidFill>
              </a:rPr>
              <a:t>with</a:t>
            </a:r>
            <a:r>
              <a:rPr kumimoji="1" lang="zh-CN" altLang="en-US" b="1" dirty="0">
                <a:solidFill>
                  <a:srgbClr val="FF0000"/>
                </a:solidFill>
              </a:rPr>
              <a:t> </a:t>
            </a:r>
            <a:r>
              <a:rPr kumimoji="1" lang="en-US" altLang="zh-CN" b="1" dirty="0">
                <a:solidFill>
                  <a:srgbClr val="FF0000"/>
                </a:solidFill>
              </a:rPr>
              <a:t>T</a:t>
            </a:r>
            <a:r>
              <a:rPr kumimoji="1" lang="zh-CN" altLang="en-US" b="1" dirty="0">
                <a:solidFill>
                  <a:srgbClr val="FF0000"/>
                </a:solidFill>
              </a:rPr>
              <a:t> </a:t>
            </a:r>
            <a:r>
              <a:rPr kumimoji="1" lang="en-US" altLang="zh-CN" b="1" dirty="0">
                <a:solidFill>
                  <a:srgbClr val="FF0000"/>
                </a:solidFill>
              </a:rPr>
              <a:t>and</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samples</a:t>
            </a:r>
            <a:r>
              <a:rPr kumimoji="1" lang="zh-CN" altLang="en-US" b="1" dirty="0">
                <a:solidFill>
                  <a:srgbClr val="FF0000"/>
                </a:solidFill>
              </a:rPr>
              <a:t> </a:t>
            </a:r>
            <a:r>
              <a:rPr kumimoji="1" lang="en-US" altLang="zh-CN" b="1" dirty="0">
                <a:solidFill>
                  <a:srgbClr val="FF0000"/>
                </a:solidFill>
              </a:rPr>
              <a:t>without</a:t>
            </a:r>
            <a:r>
              <a:rPr kumimoji="1" lang="zh-CN" altLang="en-US" b="1" dirty="0">
                <a:solidFill>
                  <a:srgbClr val="FF0000"/>
                </a:solidFill>
              </a:rPr>
              <a:t> </a:t>
            </a:r>
            <a:r>
              <a:rPr kumimoji="1" lang="en-US" altLang="zh-CN" b="1" dirty="0">
                <a:solidFill>
                  <a:srgbClr val="FF0000"/>
                </a:solidFill>
              </a:rPr>
              <a:t>T</a:t>
            </a:r>
            <a:r>
              <a:rPr kumimoji="1" lang="zh-CN" altLang="en-US" b="1" dirty="0">
                <a:solidFill>
                  <a:srgbClr val="FF0000"/>
                </a:solidFill>
              </a:rPr>
              <a:t> </a:t>
            </a:r>
            <a:r>
              <a:rPr kumimoji="1" lang="en-US" altLang="zh-CN" b="1" dirty="0">
                <a:solidFill>
                  <a:srgbClr val="FF0000"/>
                </a:solidFill>
              </a:rPr>
              <a:t>have</a:t>
            </a:r>
            <a:r>
              <a:rPr kumimoji="1" lang="zh-CN" altLang="en-US" b="1" dirty="0">
                <a:solidFill>
                  <a:srgbClr val="FF0000"/>
                </a:solidFill>
              </a:rPr>
              <a:t> </a:t>
            </a:r>
            <a:r>
              <a:rPr kumimoji="1" lang="en-US" altLang="zh-CN" b="1" dirty="0">
                <a:solidFill>
                  <a:srgbClr val="FF0000"/>
                </a:solidFill>
              </a:rPr>
              <a:t>similar</a:t>
            </a:r>
            <a:r>
              <a:rPr kumimoji="1" lang="zh-CN" altLang="en-US" b="1" dirty="0">
                <a:solidFill>
                  <a:srgbClr val="FF0000"/>
                </a:solidFill>
              </a:rPr>
              <a:t> </a:t>
            </a:r>
            <a:r>
              <a:rPr kumimoji="1" lang="en-US" altLang="zh-CN" b="1" dirty="0">
                <a:solidFill>
                  <a:srgbClr val="FF0000"/>
                </a:solidFill>
              </a:rPr>
              <a:t>distributions</a:t>
            </a:r>
            <a:r>
              <a:rPr kumimoji="1" lang="zh-CN" altLang="en-US" b="1" dirty="0">
                <a:solidFill>
                  <a:srgbClr val="FF0000"/>
                </a:solidFill>
              </a:rPr>
              <a:t> </a:t>
            </a:r>
            <a:r>
              <a:rPr kumimoji="1" lang="en-US" altLang="zh-CN" b="1" dirty="0">
                <a:solidFill>
                  <a:srgbClr val="FF0000"/>
                </a:solidFill>
              </a:rPr>
              <a:t>in</a:t>
            </a:r>
            <a:r>
              <a:rPr kumimoji="1" lang="zh-CN" altLang="en-US" b="1" dirty="0">
                <a:solidFill>
                  <a:srgbClr val="FF0000"/>
                </a:solidFill>
              </a:rPr>
              <a:t> </a:t>
            </a:r>
            <a:r>
              <a:rPr kumimoji="1" lang="en-US" altLang="zh-CN" b="1" dirty="0">
                <a:solidFill>
                  <a:srgbClr val="FF0000"/>
                </a:solidFill>
              </a:rPr>
              <a:t>X</a:t>
            </a:r>
          </a:p>
          <a:p>
            <a:pPr algn="ctr"/>
            <a:endParaRPr kumimoji="1" lang="en-US" altLang="zh-CN" dirty="0"/>
          </a:p>
          <a:p>
            <a:pPr algn="ct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difference</a:t>
            </a:r>
            <a:r>
              <a:rPr kumimoji="1" lang="zh-CN" altLang="en-US" dirty="0"/>
              <a:t> </a:t>
            </a:r>
            <a:r>
              <a:rPr kumimoji="1" lang="en-US" altLang="zh-CN" dirty="0"/>
              <a:t>of</a:t>
            </a:r>
            <a:r>
              <a:rPr kumimoji="1" lang="zh-CN" altLang="en-US" dirty="0"/>
              <a:t> </a:t>
            </a:r>
            <a:r>
              <a:rPr kumimoji="1" lang="en-US" altLang="zh-CN" dirty="0"/>
              <a:t>Y</a:t>
            </a:r>
            <a:r>
              <a:rPr kumimoji="1" lang="zh-CN" altLang="en-US" dirty="0"/>
              <a:t> </a:t>
            </a:r>
            <a:r>
              <a:rPr kumimoji="1" lang="en-US" altLang="zh-CN" dirty="0"/>
              <a:t>distribution</a:t>
            </a:r>
            <a:r>
              <a:rPr kumimoji="1" lang="zh-CN" altLang="en-US" dirty="0"/>
              <a:t> </a:t>
            </a:r>
            <a:r>
              <a:rPr kumimoji="1" lang="en-US" altLang="zh-CN" dirty="0"/>
              <a:t>in</a:t>
            </a:r>
            <a:r>
              <a:rPr kumimoji="1" lang="zh-CN" altLang="en-US" dirty="0"/>
              <a:t> </a:t>
            </a:r>
            <a:r>
              <a:rPr kumimoji="1" lang="en-US" altLang="zh-CN" dirty="0"/>
              <a:t>treated</a:t>
            </a:r>
            <a:r>
              <a:rPr kumimoji="1" lang="zh-CN" altLang="en-US" dirty="0"/>
              <a:t> </a:t>
            </a:r>
            <a:r>
              <a:rPr kumimoji="1" lang="en-US" altLang="zh-CN" dirty="0"/>
              <a:t>and</a:t>
            </a:r>
            <a:r>
              <a:rPr kumimoji="1" lang="zh-CN" altLang="en-US" dirty="0"/>
              <a:t> </a:t>
            </a:r>
            <a:r>
              <a:rPr kumimoji="1" lang="en-US" altLang="zh-CN" dirty="0"/>
              <a:t>controlled</a:t>
            </a:r>
            <a:r>
              <a:rPr kumimoji="1" lang="zh-CN" altLang="en-US" dirty="0"/>
              <a:t> </a:t>
            </a:r>
            <a:r>
              <a:rPr kumimoji="1" lang="en-US" altLang="zh-CN" dirty="0"/>
              <a:t>groups.</a:t>
            </a:r>
            <a:r>
              <a:rPr kumimoji="1" lang="zh-CN" altLang="en-US" dirty="0"/>
              <a:t> </a:t>
            </a:r>
            <a:r>
              <a:rPr kumimoji="1" lang="en-US" altLang="zh-CN" dirty="0"/>
              <a:t>(correlation</a:t>
            </a:r>
            <a:r>
              <a:rPr kumimoji="1" lang="zh-CN" altLang="en-US" dirty="0"/>
              <a:t> </a:t>
            </a:r>
            <a:r>
              <a:rPr kumimoji="1" lang="en-US" altLang="zh-CN" dirty="0"/>
              <a:t>between</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Y)</a:t>
            </a:r>
            <a:endParaRPr kumimoji="1" lang="zh-CN" altLang="en-US" dirty="0"/>
          </a:p>
        </p:txBody>
      </p:sp>
      <p:cxnSp>
        <p:nvCxnSpPr>
          <p:cNvPr id="18" name="直线箭头连接符 11"/>
          <p:cNvCxnSpPr/>
          <p:nvPr/>
        </p:nvCxnSpPr>
        <p:spPr>
          <a:xfrm>
            <a:off x="8089352" y="3044071"/>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23"/>
          <p:cNvCxnSpPr/>
          <p:nvPr/>
        </p:nvCxnSpPr>
        <p:spPr>
          <a:xfrm>
            <a:off x="8089352" y="4196199"/>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2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kumimoji="1" lang="en-US" altLang="zh-CN" dirty="0"/>
              <a:t>Global</a:t>
            </a:r>
            <a:r>
              <a:rPr kumimoji="1" lang="zh-CN" altLang="en-US" dirty="0"/>
              <a:t> </a:t>
            </a:r>
            <a:r>
              <a:rPr kumimoji="1" lang="en-US" altLang="zh-CN" dirty="0"/>
              <a:t>Balancing: bridging causality and prediction</a:t>
            </a:r>
            <a:endParaRPr lang="en-US"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123</a:t>
            </a:fld>
            <a:endParaRPr lang="en-US"/>
          </a:p>
        </p:txBody>
      </p:sp>
      <p:sp>
        <p:nvSpPr>
          <p:cNvPr id="25" name="椭圆 24"/>
          <p:cNvSpPr/>
          <p:nvPr/>
        </p:nvSpPr>
        <p:spPr>
          <a:xfrm>
            <a:off x="2403599" y="229946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26" name="椭圆 25"/>
          <p:cNvSpPr/>
          <p:nvPr/>
        </p:nvSpPr>
        <p:spPr>
          <a:xfrm>
            <a:off x="1757213"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27" name="椭圆 26"/>
          <p:cNvSpPr/>
          <p:nvPr/>
        </p:nvSpPr>
        <p:spPr>
          <a:xfrm>
            <a:off x="3049985" y="3494388"/>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28" name="直线箭头连接符 8"/>
          <p:cNvCxnSpPr>
            <a:stCxn id="26" idx="6"/>
            <a:endCxn id="27" idx="2"/>
          </p:cNvCxnSpPr>
          <p:nvPr/>
        </p:nvCxnSpPr>
        <p:spPr>
          <a:xfrm>
            <a:off x="2403599" y="3825464"/>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10"/>
          <p:cNvCxnSpPr>
            <a:endCxn id="27" idx="0"/>
          </p:cNvCxnSpPr>
          <p:nvPr/>
        </p:nvCxnSpPr>
        <p:spPr>
          <a:xfrm>
            <a:off x="2888388" y="2903648"/>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13"/>
          <p:cNvCxnSpPr>
            <a:endCxn id="26" idx="0"/>
          </p:cNvCxnSpPr>
          <p:nvPr/>
        </p:nvCxnSpPr>
        <p:spPr>
          <a:xfrm flipH="1">
            <a:off x="2080406" y="2932021"/>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260599" y="4377947"/>
            <a:ext cx="3145220" cy="369332"/>
          </a:xfrm>
          <a:prstGeom prst="rect">
            <a:avLst/>
          </a:prstGeom>
          <a:noFill/>
        </p:spPr>
        <p:txBody>
          <a:bodyPr wrap="square" rtlCol="0">
            <a:spAutoFit/>
          </a:bodyPr>
          <a:lstStyle/>
          <a:p>
            <a:r>
              <a:rPr kumimoji="1" lang="en-US" altLang="zh-CN" b="1" dirty="0"/>
              <a:t>Typical</a:t>
            </a:r>
            <a:r>
              <a:rPr kumimoji="1" lang="zh-CN" altLang="en-US" b="1" dirty="0"/>
              <a:t> </a:t>
            </a:r>
            <a:r>
              <a:rPr kumimoji="1" lang="en-US" altLang="zh-CN" b="1" dirty="0"/>
              <a:t>Causal</a:t>
            </a:r>
            <a:r>
              <a:rPr kumimoji="1" lang="zh-CN" altLang="en-US" b="1" dirty="0"/>
              <a:t> </a:t>
            </a:r>
            <a:r>
              <a:rPr kumimoji="1" lang="en-US" altLang="zh-CN" b="1" dirty="0"/>
              <a:t>Framework</a:t>
            </a:r>
            <a:endParaRPr kumimoji="1" lang="zh-CN" altLang="en-US" b="1" dirty="0"/>
          </a:p>
        </p:txBody>
      </p:sp>
      <p:sp>
        <p:nvSpPr>
          <p:cNvPr id="36" name="文本框 35"/>
          <p:cNvSpPr txBox="1"/>
          <p:nvPr/>
        </p:nvSpPr>
        <p:spPr>
          <a:xfrm>
            <a:off x="933415" y="5436081"/>
            <a:ext cx="10325170" cy="46166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kumimoji="1" lang="en-US" altLang="zh-CN" sz="2400" b="1" dirty="0"/>
              <a:t>Reduce the parameter number from K*N to N.</a:t>
            </a:r>
          </a:p>
        </p:txBody>
      </p:sp>
      <p:sp>
        <p:nvSpPr>
          <p:cNvPr id="16" name="矩形 15"/>
          <p:cNvSpPr/>
          <p:nvPr/>
        </p:nvSpPr>
        <p:spPr>
          <a:xfrm>
            <a:off x="5573834" y="1792593"/>
            <a:ext cx="5002590" cy="7766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prstClr val="black"/>
                </a:solidFill>
                <a:latin typeface="微软雅黑" panose="020B0503020204020204" pitchFamily="34" charset="-122"/>
                <a:ea typeface="微软雅黑" panose="020B0503020204020204" pitchFamily="34" charset="-122"/>
              </a:rPr>
              <a:t>Analogy</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of</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A/B</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Testing</a:t>
            </a:r>
            <a:endParaRPr lang="zh-CN" altLang="en-US" sz="2000" b="1" i="1"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573834" y="2750056"/>
            <a:ext cx="5002590" cy="2585323"/>
          </a:xfrm>
          <a:prstGeom prst="rect">
            <a:avLst/>
          </a:prstGeom>
          <a:noFill/>
        </p:spPr>
        <p:txBody>
          <a:bodyPr wrap="square" rtlCol="0">
            <a:spAutoFit/>
          </a:bodyPr>
          <a:lstStyle/>
          <a:p>
            <a:pPr algn="ctr"/>
            <a:r>
              <a:rPr kumimoji="1" lang="en-US" altLang="zh-CN" dirty="0"/>
              <a:t>Given</a:t>
            </a:r>
            <a:r>
              <a:rPr kumimoji="1" lang="zh-CN" altLang="en-US" dirty="0"/>
              <a:t> </a:t>
            </a:r>
            <a:r>
              <a:rPr kumimoji="1" lang="en-US" altLang="zh-CN" b="1" dirty="0">
                <a:solidFill>
                  <a:srgbClr val="FF0000"/>
                </a:solidFill>
              </a:rPr>
              <a:t>ANY</a:t>
            </a:r>
            <a:r>
              <a:rPr kumimoji="1" lang="zh-CN" altLang="en-US" dirty="0"/>
              <a:t> </a:t>
            </a:r>
            <a:r>
              <a:rPr kumimoji="1" lang="en-US" altLang="zh-CN" dirty="0"/>
              <a:t>feature</a:t>
            </a:r>
            <a:r>
              <a:rPr kumimoji="1" lang="zh-CN" altLang="en-US" dirty="0"/>
              <a:t> </a:t>
            </a:r>
            <a:r>
              <a:rPr kumimoji="1" lang="en-US" altLang="zh-CN" dirty="0"/>
              <a:t>T</a:t>
            </a:r>
          </a:p>
          <a:p>
            <a:pPr algn="ctr"/>
            <a:endParaRPr kumimoji="1" lang="en-US" altLang="zh-CN" dirty="0"/>
          </a:p>
          <a:p>
            <a:pPr algn="ctr"/>
            <a:r>
              <a:rPr kumimoji="1" lang="en-US" altLang="zh-CN" dirty="0"/>
              <a:t>Assign</a:t>
            </a:r>
            <a:r>
              <a:rPr kumimoji="1" lang="zh-CN" altLang="en-US" dirty="0"/>
              <a:t> </a:t>
            </a:r>
            <a:r>
              <a:rPr kumimoji="1" lang="en-US" altLang="zh-CN" dirty="0">
                <a:solidFill>
                  <a:srgbClr val="FF0000"/>
                </a:solidFill>
              </a:rPr>
              <a:t>global</a:t>
            </a:r>
            <a:r>
              <a:rPr kumimoji="1" lang="zh-CN" altLang="en-US" dirty="0">
                <a:solidFill>
                  <a:srgbClr val="FF0000"/>
                </a:solidFill>
              </a:rPr>
              <a:t> </a:t>
            </a:r>
            <a:r>
              <a:rPr kumimoji="1" lang="en-US" altLang="zh-CN" dirty="0">
                <a:solidFill>
                  <a:srgbClr val="FF0000"/>
                </a:solidFill>
              </a:rPr>
              <a:t>sample</a:t>
            </a:r>
            <a:r>
              <a:rPr kumimoji="1" lang="zh-CN" altLang="en-US" dirty="0">
                <a:solidFill>
                  <a:srgbClr val="FF0000"/>
                </a:solidFill>
              </a:rPr>
              <a:t> </a:t>
            </a:r>
            <a:r>
              <a:rPr kumimoji="1" lang="en-US" altLang="zh-CN" dirty="0">
                <a:solidFill>
                  <a:srgbClr val="FF0000"/>
                </a:solidFill>
              </a:rPr>
              <a:t>weights</a:t>
            </a:r>
            <a:r>
              <a:rPr kumimoji="1" lang="zh-CN" altLang="en-US" dirty="0">
                <a:solidFill>
                  <a:srgbClr val="FF0000"/>
                </a:solidFill>
              </a:rPr>
              <a:t> </a:t>
            </a:r>
            <a:r>
              <a:rPr kumimoji="1" lang="en-US" altLang="zh-CN" dirty="0"/>
              <a:t>to</a:t>
            </a:r>
            <a:r>
              <a:rPr kumimoji="1" lang="zh-CN" altLang="en-US" dirty="0"/>
              <a:t> </a:t>
            </a:r>
            <a:r>
              <a:rPr kumimoji="1" lang="en-US" altLang="zh-CN" dirty="0"/>
              <a:t>samples</a:t>
            </a:r>
            <a:r>
              <a:rPr kumimoji="1" lang="zh-CN" altLang="en-US" dirty="0"/>
              <a:t> </a:t>
            </a:r>
            <a:r>
              <a:rPr kumimoji="1" lang="en-US" altLang="zh-CN" dirty="0"/>
              <a:t>so</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samples</a:t>
            </a:r>
            <a:r>
              <a:rPr kumimoji="1" lang="zh-CN" altLang="en-US" dirty="0"/>
              <a:t> </a:t>
            </a:r>
            <a:r>
              <a:rPr kumimoji="1" lang="en-US" altLang="zh-CN" dirty="0"/>
              <a:t>with</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samples</a:t>
            </a:r>
            <a:r>
              <a:rPr kumimoji="1" lang="zh-CN" altLang="en-US" dirty="0"/>
              <a:t> </a:t>
            </a:r>
            <a:r>
              <a:rPr kumimoji="1" lang="en-US" altLang="zh-CN" dirty="0"/>
              <a:t>without</a:t>
            </a:r>
            <a:r>
              <a:rPr kumimoji="1" lang="zh-CN" altLang="en-US" dirty="0"/>
              <a:t> </a:t>
            </a:r>
            <a:r>
              <a:rPr kumimoji="1" lang="en-US" altLang="zh-CN" dirty="0"/>
              <a:t>T</a:t>
            </a:r>
            <a:r>
              <a:rPr kumimoji="1" lang="zh-CN" altLang="en-US" dirty="0"/>
              <a:t> </a:t>
            </a:r>
            <a:r>
              <a:rPr kumimoji="1" lang="en-US" altLang="zh-CN" dirty="0"/>
              <a:t>have</a:t>
            </a:r>
            <a:r>
              <a:rPr kumimoji="1" lang="zh-CN" altLang="en-US" dirty="0"/>
              <a:t> </a:t>
            </a:r>
            <a:r>
              <a:rPr kumimoji="1" lang="en-US" altLang="zh-CN" dirty="0"/>
              <a:t>similar</a:t>
            </a:r>
            <a:r>
              <a:rPr kumimoji="1" lang="zh-CN" altLang="en-US" dirty="0"/>
              <a:t> </a:t>
            </a:r>
            <a:r>
              <a:rPr kumimoji="1" lang="en-US" altLang="zh-CN" dirty="0"/>
              <a:t>distributions</a:t>
            </a:r>
            <a:r>
              <a:rPr kumimoji="1" lang="zh-CN" altLang="en-US" dirty="0"/>
              <a:t> </a:t>
            </a:r>
            <a:r>
              <a:rPr kumimoji="1" lang="en-US" altLang="zh-CN" dirty="0"/>
              <a:t>in</a:t>
            </a:r>
            <a:r>
              <a:rPr kumimoji="1" lang="zh-CN" altLang="en-US" dirty="0"/>
              <a:t> </a:t>
            </a:r>
            <a:r>
              <a:rPr kumimoji="1" lang="en-US" altLang="zh-CN" dirty="0"/>
              <a:t>X</a:t>
            </a:r>
          </a:p>
          <a:p>
            <a:pPr algn="ctr"/>
            <a:endParaRPr kumimoji="1" lang="en-US" altLang="zh-CN" dirty="0"/>
          </a:p>
          <a:p>
            <a:pPr algn="ct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difference</a:t>
            </a:r>
            <a:r>
              <a:rPr kumimoji="1" lang="zh-CN" altLang="en-US" dirty="0"/>
              <a:t> </a:t>
            </a:r>
            <a:r>
              <a:rPr kumimoji="1" lang="en-US" altLang="zh-CN" dirty="0"/>
              <a:t>of</a:t>
            </a:r>
            <a:r>
              <a:rPr kumimoji="1" lang="zh-CN" altLang="en-US" dirty="0"/>
              <a:t> </a:t>
            </a:r>
            <a:r>
              <a:rPr kumimoji="1" lang="en-US" altLang="zh-CN" dirty="0"/>
              <a:t>Y</a:t>
            </a:r>
            <a:r>
              <a:rPr kumimoji="1" lang="zh-CN" altLang="en-US" dirty="0"/>
              <a:t> </a:t>
            </a:r>
            <a:r>
              <a:rPr kumimoji="1" lang="en-US" altLang="zh-CN" dirty="0"/>
              <a:t>distribution</a:t>
            </a:r>
            <a:r>
              <a:rPr kumimoji="1" lang="zh-CN" altLang="en-US" dirty="0"/>
              <a:t> </a:t>
            </a:r>
            <a:r>
              <a:rPr kumimoji="1" lang="en-US" altLang="zh-CN" dirty="0"/>
              <a:t>in</a:t>
            </a:r>
            <a:r>
              <a:rPr kumimoji="1" lang="zh-CN" altLang="en-US" dirty="0"/>
              <a:t> </a:t>
            </a:r>
            <a:r>
              <a:rPr kumimoji="1" lang="en-US" altLang="zh-CN" dirty="0"/>
              <a:t>treated</a:t>
            </a:r>
            <a:r>
              <a:rPr kumimoji="1" lang="zh-CN" altLang="en-US" dirty="0"/>
              <a:t> </a:t>
            </a:r>
            <a:r>
              <a:rPr kumimoji="1" lang="en-US" altLang="zh-CN" dirty="0"/>
              <a:t>and</a:t>
            </a:r>
            <a:r>
              <a:rPr kumimoji="1" lang="zh-CN" altLang="en-US" dirty="0"/>
              <a:t> </a:t>
            </a:r>
            <a:r>
              <a:rPr kumimoji="1" lang="en-US" altLang="zh-CN" dirty="0"/>
              <a:t>controlled</a:t>
            </a:r>
            <a:r>
              <a:rPr kumimoji="1" lang="zh-CN" altLang="en-US" dirty="0"/>
              <a:t> </a:t>
            </a:r>
            <a:r>
              <a:rPr kumimoji="1" lang="en-US" altLang="zh-CN" dirty="0"/>
              <a:t>groups.</a:t>
            </a:r>
            <a:r>
              <a:rPr kumimoji="1" lang="zh-CN" altLang="en-US" dirty="0"/>
              <a:t> </a:t>
            </a:r>
            <a:r>
              <a:rPr kumimoji="1" lang="en-US" altLang="zh-CN" dirty="0"/>
              <a:t>(correlation</a:t>
            </a:r>
            <a:r>
              <a:rPr kumimoji="1" lang="zh-CN" altLang="en-US" dirty="0"/>
              <a:t> </a:t>
            </a:r>
            <a:r>
              <a:rPr kumimoji="1" lang="en-US" altLang="zh-CN" dirty="0"/>
              <a:t>between</a:t>
            </a:r>
            <a:r>
              <a:rPr kumimoji="1" lang="zh-CN" altLang="en-US" dirty="0"/>
              <a:t> </a:t>
            </a:r>
            <a:r>
              <a:rPr kumimoji="1" lang="en-US" altLang="zh-CN" dirty="0"/>
              <a:t>T</a:t>
            </a:r>
            <a:r>
              <a:rPr kumimoji="1" lang="zh-CN" altLang="en-US" dirty="0"/>
              <a:t> </a:t>
            </a:r>
            <a:r>
              <a:rPr kumimoji="1" lang="en-US" altLang="zh-CN" dirty="0"/>
              <a:t>and</a:t>
            </a:r>
            <a:r>
              <a:rPr kumimoji="1" lang="zh-CN" altLang="en-US" dirty="0"/>
              <a:t> </a:t>
            </a:r>
            <a:r>
              <a:rPr kumimoji="1" lang="en-US" altLang="zh-CN" dirty="0"/>
              <a:t>Y)</a:t>
            </a:r>
            <a:endParaRPr kumimoji="1" lang="zh-CN" altLang="en-US" dirty="0"/>
          </a:p>
        </p:txBody>
      </p:sp>
      <p:cxnSp>
        <p:nvCxnSpPr>
          <p:cNvPr id="18" name="直线箭头连接符 11"/>
          <p:cNvCxnSpPr/>
          <p:nvPr/>
        </p:nvCxnSpPr>
        <p:spPr>
          <a:xfrm>
            <a:off x="8089352" y="3044071"/>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23"/>
          <p:cNvCxnSpPr/>
          <p:nvPr/>
        </p:nvCxnSpPr>
        <p:spPr>
          <a:xfrm>
            <a:off x="8089352" y="4196199"/>
            <a:ext cx="0" cy="2880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6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9D6-EFEB-A144-95F9-361845F78525}"/>
              </a:ext>
            </a:extLst>
          </p:cNvPr>
          <p:cNvSpPr>
            <a:spLocks noGrp="1"/>
          </p:cNvSpPr>
          <p:nvPr>
            <p:ph type="title"/>
          </p:nvPr>
        </p:nvSpPr>
        <p:spPr/>
        <p:txBody>
          <a:bodyPr>
            <a:normAutofit/>
          </a:bodyPr>
          <a:lstStyle/>
          <a:p>
            <a:r>
              <a:rPr kumimoji="1" lang="en-US" altLang="zh-CN" dirty="0"/>
              <a:t>Causal Regularizer and Theoretical Guarantee</a:t>
            </a:r>
            <a:endParaRPr lang="en-US" dirty="0"/>
          </a:p>
        </p:txBody>
      </p:sp>
      <p:sp>
        <p:nvSpPr>
          <p:cNvPr id="4" name="Slide Number Placeholder 3">
            <a:extLst>
              <a:ext uri="{FF2B5EF4-FFF2-40B4-BE49-F238E27FC236}">
                <a16:creationId xmlns:a16="http://schemas.microsoft.com/office/drawing/2014/main" id="{007DF312-2972-DC4A-A9D6-3B3677E2F7DB}"/>
              </a:ext>
            </a:extLst>
          </p:cNvPr>
          <p:cNvSpPr>
            <a:spLocks noGrp="1"/>
          </p:cNvSpPr>
          <p:nvPr>
            <p:ph type="sldNum" sz="quarter" idx="12"/>
          </p:nvPr>
        </p:nvSpPr>
        <p:spPr/>
        <p:txBody>
          <a:bodyPr/>
          <a:lstStyle/>
          <a:p>
            <a:fld id="{0CFEC368-1D7A-4F81-ABF6-AE0E36BAF64C}" type="slidenum">
              <a:rPr lang="en-US" smtClean="0"/>
              <a:pPr/>
              <a:t>124</a:t>
            </a:fld>
            <a:endParaRPr lang="en-US"/>
          </a:p>
        </p:txBody>
      </p:sp>
      <mc:AlternateContent xmlns:mc="http://schemas.openxmlformats.org/markup-compatibility/2006" xmlns:a14="http://schemas.microsoft.com/office/drawing/2010/main">
        <mc:Choice Requires="a14">
          <p:sp>
            <p:nvSpPr>
              <p:cNvPr id="13" name="内容占位符 2"/>
              <p:cNvSpPr>
                <a:spLocks noGrp="1"/>
              </p:cNvSpPr>
              <p:nvPr>
                <p:ph idx="1"/>
              </p:nvPr>
            </p:nvSpPr>
            <p:spPr>
              <a:xfrm>
                <a:off x="457200" y="1600200"/>
                <a:ext cx="11028066" cy="4876800"/>
              </a:xfrm>
            </p:spPr>
            <p:txBody>
              <a:bodyPr>
                <a:normAutofit/>
              </a:bodyPr>
              <a:lstStyle/>
              <a:p>
                <a:r>
                  <a:rPr lang="en-US" altLang="zh-CN" sz="2800" b="1" dirty="0">
                    <a:solidFill>
                      <a:srgbClr val="00B0F0"/>
                    </a:solidFill>
                  </a:rPr>
                  <a:t>Causal Regularizer </a:t>
                </a:r>
                <a:r>
                  <a:rPr lang="en-US" altLang="zh-CN" dirty="0"/>
                  <a:t>(Approximate global balancing)</a:t>
                </a:r>
                <a:endParaRPr lang="en-US" altLang="zh-CN" sz="2800" dirty="0"/>
              </a:p>
              <a:p>
                <a:pPr lvl="1"/>
                <a:r>
                  <a:rPr lang="en-US" altLang="zh-CN" sz="2400" dirty="0"/>
                  <a:t>Making</a:t>
                </a:r>
                <a:r>
                  <a:rPr lang="zh-CN" altLang="en-US" sz="2400" dirty="0"/>
                  <a:t> </a:t>
                </a:r>
                <a:r>
                  <a:rPr lang="en-US" altLang="zh-CN" sz="2400" dirty="0"/>
                  <a:t>any</a:t>
                </a:r>
                <a:r>
                  <a:rPr lang="zh-CN" altLang="en-US" sz="2400" dirty="0"/>
                  <a:t> </a:t>
                </a:r>
                <a:r>
                  <a:rPr lang="en-US" altLang="zh-CN" sz="2400" dirty="0"/>
                  <a:t>two</a:t>
                </a:r>
                <a:r>
                  <a:rPr lang="zh-CN" altLang="en-US" sz="2400" dirty="0"/>
                  <a:t> </a:t>
                </a:r>
                <a:r>
                  <a:rPr lang="en-US" altLang="zh-CN" sz="2400" dirty="0"/>
                  <a:t>variables</a:t>
                </a:r>
                <a:r>
                  <a:rPr lang="zh-CN" altLang="en-US" sz="2400" dirty="0"/>
                  <a:t> </a:t>
                </a:r>
                <a:r>
                  <a:rPr lang="en-US" altLang="zh-CN" sz="2400" dirty="0"/>
                  <a:t>in</a:t>
                </a:r>
                <a:r>
                  <a:rPr lang="zh-CN" altLang="en-US" sz="2400" dirty="0"/>
                  <a:t> </a:t>
                </a:r>
                <a:r>
                  <a:rPr lang="en-US" altLang="zh-CN" sz="2400" dirty="0"/>
                  <a:t>X</a:t>
                </a:r>
                <a:r>
                  <a:rPr lang="zh-CN" altLang="en-US" sz="2400" dirty="0"/>
                  <a:t> </a:t>
                </a:r>
                <a:r>
                  <a:rPr lang="en-US" altLang="zh-CN" sz="2400" dirty="0"/>
                  <a:t>become</a:t>
                </a:r>
                <a:r>
                  <a:rPr lang="zh-CN" altLang="en-US" sz="2400" dirty="0"/>
                  <a:t> </a:t>
                </a:r>
                <a:r>
                  <a:rPr lang="en-US" altLang="zh-CN" sz="2400" dirty="0"/>
                  <a:t>independent by learning a global sample weights </a:t>
                </a:r>
                <a14:m>
                  <m:oMath xmlns:m="http://schemas.openxmlformats.org/officeDocument/2006/math">
                    <m:r>
                      <a:rPr lang="en-US" altLang="zh-CN" sz="2400">
                        <a:latin typeface="Cambria Math" panose="02040503050406030204" pitchFamily="18" charset="0"/>
                      </a:rPr>
                      <m:t>𝑊</m:t>
                    </m:r>
                  </m:oMath>
                </a14:m>
                <a:r>
                  <a:rPr lang="en-US" altLang="zh-CN" sz="2400" dirty="0"/>
                  <a:t>:</a:t>
                </a:r>
              </a:p>
              <a:p>
                <a:endParaRPr lang="zh-CN" altLang="en-US" sz="3200" dirty="0"/>
              </a:p>
            </p:txBody>
          </p:sp>
        </mc:Choice>
        <mc:Fallback xmlns="">
          <p:sp>
            <p:nvSpPr>
              <p:cNvPr id="13" name="内容占位符 2"/>
              <p:cNvSpPr>
                <a:spLocks noGrp="1" noRot="1" noChangeAspect="1" noMove="1" noResize="1" noEditPoints="1" noAdjustHandles="1" noChangeArrowheads="1" noChangeShapeType="1" noTextEdit="1"/>
              </p:cNvSpPr>
              <p:nvPr>
                <p:ph idx="1"/>
              </p:nvPr>
            </p:nvSpPr>
            <p:spPr>
              <a:xfrm>
                <a:off x="457200" y="1600200"/>
                <a:ext cx="11028066" cy="4876800"/>
              </a:xfrm>
              <a:blipFill rotWithShape="0">
                <a:blip r:embed="rId3"/>
                <a:stretch>
                  <a:fillRect l="-719" t="-1375"/>
                </a:stretch>
              </a:blipFill>
            </p:spPr>
            <p:txBody>
              <a:bodyPr/>
              <a:lstStyle/>
              <a:p>
                <a:r>
                  <a:rPr lang="zh-CN" altLang="en-US">
                    <a:noFill/>
                  </a:rPr>
                  <a:t> </a:t>
                </a:r>
              </a:p>
            </p:txBody>
          </p:sp>
        </mc:Fallback>
      </mc:AlternateContent>
      <p:pic>
        <p:nvPicPr>
          <p:cNvPr id="14" name="Picture 5"/>
          <p:cNvPicPr>
            <a:picLocks noChangeAspect="1"/>
          </p:cNvPicPr>
          <p:nvPr/>
        </p:nvPicPr>
        <p:blipFill>
          <a:blip r:embed="rId4"/>
          <a:stretch>
            <a:fillRect/>
          </a:stretch>
        </p:blipFill>
        <p:spPr>
          <a:xfrm>
            <a:off x="1431461" y="4910636"/>
            <a:ext cx="8546190" cy="1206522"/>
          </a:xfrm>
          <a:prstGeom prst="rect">
            <a:avLst/>
          </a:prstGeom>
        </p:spPr>
      </p:pic>
      <p:grpSp>
        <p:nvGrpSpPr>
          <p:cNvPr id="15" name="组合 14"/>
          <p:cNvGrpSpPr/>
          <p:nvPr/>
        </p:nvGrpSpPr>
        <p:grpSpPr>
          <a:xfrm>
            <a:off x="2726390" y="3024401"/>
            <a:ext cx="6739220" cy="979514"/>
            <a:chOff x="675809" y="3419915"/>
            <a:chExt cx="6739220" cy="979514"/>
          </a:xfrm>
        </p:grpSpPr>
        <p:pic>
          <p:nvPicPr>
            <p:cNvPr id="16" name="Picture 19"/>
            <p:cNvPicPr>
              <a:picLocks noChangeAspect="1"/>
            </p:cNvPicPr>
            <p:nvPr/>
          </p:nvPicPr>
          <p:blipFill>
            <a:blip r:embed="rId5"/>
            <a:stretch>
              <a:fillRect/>
            </a:stretch>
          </p:blipFill>
          <p:spPr>
            <a:xfrm>
              <a:off x="675809" y="3419915"/>
              <a:ext cx="5930655" cy="979514"/>
            </a:xfrm>
            <a:prstGeom prst="rect">
              <a:avLst/>
            </a:prstGeom>
          </p:spPr>
        </p:pic>
        <p:pic>
          <p:nvPicPr>
            <p:cNvPr id="17" name="Picture 9"/>
            <p:cNvPicPr>
              <a:picLocks noChangeAspect="1"/>
            </p:cNvPicPr>
            <p:nvPr/>
          </p:nvPicPr>
          <p:blipFill>
            <a:blip r:embed="rId6"/>
            <a:stretch>
              <a:fillRect/>
            </a:stretch>
          </p:blipFill>
          <p:spPr>
            <a:xfrm>
              <a:off x="6583008" y="3636523"/>
              <a:ext cx="832021" cy="522057"/>
            </a:xfrm>
            <a:prstGeom prst="rect">
              <a:avLst/>
            </a:prstGeom>
          </p:spPr>
        </p:pic>
      </p:grpSp>
      <p:sp>
        <p:nvSpPr>
          <p:cNvPr id="18" name="文本框 17"/>
          <p:cNvSpPr txBox="1"/>
          <p:nvPr/>
        </p:nvSpPr>
        <p:spPr>
          <a:xfrm>
            <a:off x="5338725" y="3742659"/>
            <a:ext cx="738664" cy="648072"/>
          </a:xfrm>
          <a:prstGeom prst="rect">
            <a:avLst/>
          </a:prstGeom>
          <a:noFill/>
        </p:spPr>
        <p:txBody>
          <a:bodyPr vert="eaVert" wrap="square" rtlCol="0">
            <a:spAutoFit/>
          </a:bodyPr>
          <a:lstStyle/>
          <a:p>
            <a:r>
              <a:rPr lang="en-US" altLang="zh-CN" sz="3600" dirty="0">
                <a:solidFill>
                  <a:srgbClr val="FF0000"/>
                </a:solidFill>
                <a:sym typeface="Wingdings" panose="05000000000000000000" pitchFamily="2" charset="2"/>
              </a:rPr>
              <a:t></a:t>
            </a:r>
            <a:r>
              <a:rPr lang="en-US" altLang="zh-CN" sz="3600" dirty="0">
                <a:solidFill>
                  <a:srgbClr val="FF0000"/>
                </a:solidFill>
              </a:rPr>
              <a:t> </a:t>
            </a:r>
            <a:endParaRPr lang="zh-CN" altLang="en-US" sz="3600" dirty="0">
              <a:solidFill>
                <a:srgbClr val="FF0000"/>
              </a:solidFill>
            </a:endParaRPr>
          </a:p>
        </p:txBody>
      </p:sp>
      <p:sp>
        <p:nvSpPr>
          <p:cNvPr id="19" name="文本框 18"/>
          <p:cNvSpPr txBox="1"/>
          <p:nvPr/>
        </p:nvSpPr>
        <p:spPr>
          <a:xfrm>
            <a:off x="4984476" y="4272721"/>
            <a:ext cx="1440160" cy="584775"/>
          </a:xfrm>
          <a:prstGeom prst="rect">
            <a:avLst/>
          </a:prstGeom>
          <a:noFill/>
        </p:spPr>
        <p:txBody>
          <a:bodyPr wrap="square" rtlCol="0">
            <a:spAutoFit/>
          </a:bodyPr>
          <a:lstStyle/>
          <a:p>
            <a:pPr algn="ctr"/>
            <a:r>
              <a:rPr lang="en-US" altLang="zh-CN" sz="3200" dirty="0">
                <a:solidFill>
                  <a:srgbClr val="FF0000"/>
                </a:solidFill>
              </a:rPr>
              <a:t>0</a:t>
            </a:r>
            <a:endParaRPr lang="zh-CN" altLang="en-US" sz="3200" dirty="0">
              <a:solidFill>
                <a:srgbClr val="FF0000"/>
              </a:solidFill>
            </a:endParaRPr>
          </a:p>
        </p:txBody>
      </p:sp>
    </p:spTree>
    <p:extLst>
      <p:ext uri="{BB962C8B-B14F-4D97-AF65-F5344CB8AC3E}">
        <p14:creationId xmlns:p14="http://schemas.microsoft.com/office/powerpoint/2010/main" val="248521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Causally Regularized Logistic Regression</a:t>
            </a:r>
            <a:endParaRPr kumimoji="1"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125</a:t>
            </a:fld>
            <a:endParaRPr lang="en-US"/>
          </a:p>
        </p:txBody>
      </p:sp>
      <p:sp>
        <p:nvSpPr>
          <p:cNvPr id="16" name="内容占位符 2"/>
          <p:cNvSpPr txBox="1">
            <a:spLocks/>
          </p:cNvSpPr>
          <p:nvPr/>
        </p:nvSpPr>
        <p:spPr>
          <a:xfrm>
            <a:off x="457200" y="1600200"/>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t>Global Balancing Regression (GBR) Algorithm</a:t>
            </a:r>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en-US" altLang="zh-CN" sz="2800" dirty="0"/>
              <a:t>Causality</a:t>
            </a:r>
            <a:r>
              <a:rPr lang="zh-CN" altLang="en-US" sz="2800" dirty="0"/>
              <a:t> </a:t>
            </a:r>
            <a:r>
              <a:rPr lang="en-US" altLang="zh-CN" sz="2800" dirty="0"/>
              <a:t>Coefficients:</a:t>
            </a:r>
            <a:r>
              <a:rPr lang="zh-CN" altLang="en-US" sz="2800" dirty="0"/>
              <a:t> </a:t>
            </a:r>
            <a:r>
              <a:rPr lang="en-US" altLang="zh-CN" sz="2800" dirty="0"/>
              <a:t>explainable</a:t>
            </a:r>
            <a:r>
              <a:rPr lang="zh-CN" altLang="en-US" sz="2800" dirty="0"/>
              <a:t> </a:t>
            </a:r>
            <a:r>
              <a:rPr lang="en-US" altLang="zh-CN" sz="2800" dirty="0"/>
              <a:t>and</a:t>
            </a:r>
            <a:r>
              <a:rPr lang="zh-CN" altLang="en-US" sz="2800" dirty="0"/>
              <a:t> </a:t>
            </a:r>
            <a:r>
              <a:rPr lang="en-US" altLang="zh-CN" sz="2800" dirty="0"/>
              <a:t>stable</a:t>
            </a:r>
          </a:p>
          <a:p>
            <a:r>
              <a:rPr lang="en-US" altLang="zh-CN" sz="2800" dirty="0"/>
              <a:t>Linear</a:t>
            </a:r>
            <a:r>
              <a:rPr lang="zh-CN" altLang="en-US" sz="2800" dirty="0"/>
              <a:t> </a:t>
            </a:r>
            <a:r>
              <a:rPr lang="en-US" altLang="zh-CN" sz="2800" dirty="0"/>
              <a:t>model</a:t>
            </a:r>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p:txBody>
      </p:sp>
      <p:grpSp>
        <p:nvGrpSpPr>
          <p:cNvPr id="17" name="组合 16"/>
          <p:cNvGrpSpPr/>
          <p:nvPr/>
        </p:nvGrpSpPr>
        <p:grpSpPr>
          <a:xfrm>
            <a:off x="2238400" y="2503809"/>
            <a:ext cx="7715200" cy="2304256"/>
            <a:chOff x="-1353480" y="2758185"/>
            <a:chExt cx="10397672" cy="2837944"/>
          </a:xfrm>
        </p:grpSpPr>
        <p:pic>
          <p:nvPicPr>
            <p:cNvPr id="18" name="Picture 4"/>
            <p:cNvPicPr>
              <a:picLocks noChangeAspect="1"/>
            </p:cNvPicPr>
            <p:nvPr/>
          </p:nvPicPr>
          <p:blipFill>
            <a:blip r:embed="rId3"/>
            <a:stretch>
              <a:fillRect/>
            </a:stretch>
          </p:blipFill>
          <p:spPr>
            <a:xfrm>
              <a:off x="107504" y="2852936"/>
              <a:ext cx="8936688" cy="1996622"/>
            </a:xfrm>
            <a:prstGeom prst="rect">
              <a:avLst/>
            </a:prstGeom>
          </p:spPr>
        </p:pic>
        <p:sp>
          <p:nvSpPr>
            <p:cNvPr id="19" name="Rounded Rectangle 5"/>
            <p:cNvSpPr/>
            <p:nvPr/>
          </p:nvSpPr>
          <p:spPr>
            <a:xfrm>
              <a:off x="1014165" y="3433102"/>
              <a:ext cx="5987144" cy="83407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ounded Rectangle 6"/>
            <p:cNvSpPr/>
            <p:nvPr/>
          </p:nvSpPr>
          <p:spPr>
            <a:xfrm>
              <a:off x="5896407" y="2834386"/>
              <a:ext cx="244928" cy="440869"/>
            </a:xfrm>
            <a:prstGeom prst="roundRect">
              <a:avLst/>
            </a:prstGeom>
            <a:noFill/>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ounded Rectangle 7"/>
            <p:cNvSpPr/>
            <p:nvPr/>
          </p:nvSpPr>
          <p:spPr>
            <a:xfrm>
              <a:off x="1014165" y="2758185"/>
              <a:ext cx="5502727" cy="579869"/>
            </a:xfrm>
            <a:prstGeom prst="roundRect">
              <a:avLst/>
            </a:prstGeom>
            <a:noFill/>
            <a:ln>
              <a:solidFill>
                <a:srgbClr val="AC29E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ounded Rectangle 8"/>
            <p:cNvSpPr/>
            <p:nvPr/>
          </p:nvSpPr>
          <p:spPr>
            <a:xfrm>
              <a:off x="-1353480" y="4881558"/>
              <a:ext cx="2890157" cy="714571"/>
            </a:xfrm>
            <a:prstGeom prst="roundRect">
              <a:avLst/>
            </a:prstGeom>
            <a:noFill/>
            <a:ln>
              <a:solidFill>
                <a:srgbClr val="AC29E7"/>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a:ea typeface="Times New Roman" charset="0"/>
                  <a:cs typeface="Times New Roman" charset="0"/>
                </a:rPr>
                <a:t>Sample</a:t>
              </a:r>
              <a:r>
                <a:rPr lang="zh-CN" altLang="en-US" sz="1600" dirty="0">
                  <a:ea typeface="Times New Roman" charset="0"/>
                  <a:cs typeface="Times New Roman" charset="0"/>
                </a:rPr>
                <a:t> </a:t>
              </a:r>
              <a:r>
                <a:rPr lang="en-US" altLang="zh-CN" sz="1600" dirty="0">
                  <a:ea typeface="Times New Roman" charset="0"/>
                  <a:cs typeface="Times New Roman" charset="0"/>
                </a:rPr>
                <a:t>re-weighted</a:t>
              </a:r>
              <a:r>
                <a:rPr lang="zh-CN" altLang="en-US" sz="1600" dirty="0">
                  <a:ea typeface="Times New Roman" charset="0"/>
                  <a:cs typeface="Times New Roman" charset="0"/>
                </a:rPr>
                <a:t> </a:t>
              </a:r>
              <a:r>
                <a:rPr lang="en-US" altLang="zh-CN" sz="1600" dirty="0">
                  <a:ea typeface="Times New Roman" charset="0"/>
                  <a:cs typeface="Times New Roman" charset="0"/>
                </a:rPr>
                <a:t>logistic</a:t>
              </a:r>
              <a:r>
                <a:rPr lang="zh-CN" altLang="en-US" sz="1600" dirty="0">
                  <a:ea typeface="Times New Roman" charset="0"/>
                  <a:cs typeface="Times New Roman" charset="0"/>
                </a:rPr>
                <a:t> </a:t>
              </a:r>
              <a:r>
                <a:rPr lang="en-US" altLang="zh-CN" sz="1600" dirty="0">
                  <a:ea typeface="Times New Roman" charset="0"/>
                  <a:cs typeface="Times New Roman" charset="0"/>
                </a:rPr>
                <a:t>loss</a:t>
              </a:r>
            </a:p>
          </p:txBody>
        </p:sp>
        <p:sp>
          <p:nvSpPr>
            <p:cNvPr id="23" name="Rounded Rectangle 9"/>
            <p:cNvSpPr/>
            <p:nvPr/>
          </p:nvSpPr>
          <p:spPr>
            <a:xfrm>
              <a:off x="2532721" y="4881558"/>
              <a:ext cx="3233060" cy="714571"/>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a:ea typeface="Times New Roman" charset="0"/>
                  <a:cs typeface="Times New Roman" charset="0"/>
                </a:rPr>
                <a:t>Causal Regularizer</a:t>
              </a:r>
            </a:p>
          </p:txBody>
        </p:sp>
        <p:sp>
          <p:nvSpPr>
            <p:cNvPr id="24" name="Rounded Rectangle 10"/>
            <p:cNvSpPr/>
            <p:nvPr/>
          </p:nvSpPr>
          <p:spPr>
            <a:xfrm rot="10800000" flipH="1" flipV="1">
              <a:off x="6761825" y="4847338"/>
              <a:ext cx="2254697" cy="748791"/>
            </a:xfrm>
            <a:prstGeom prst="roundRect">
              <a:avLst/>
            </a:prstGeom>
            <a:noFill/>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a:ea typeface="Times New Roman" charset="0"/>
                  <a:cs typeface="Times New Roman" charset="0"/>
                </a:rPr>
                <a:t>Causality</a:t>
              </a:r>
              <a:r>
                <a:rPr lang="zh-CN" altLang="en-US" sz="1600" dirty="0">
                  <a:ea typeface="Times New Roman" charset="0"/>
                  <a:cs typeface="Times New Roman" charset="0"/>
                </a:rPr>
                <a:t> </a:t>
              </a:r>
              <a:r>
                <a:rPr lang="en-US" altLang="zh-CN" sz="1600" dirty="0">
                  <a:ea typeface="Times New Roman" charset="0"/>
                  <a:cs typeface="Times New Roman" charset="0"/>
                </a:rPr>
                <a:t>Coefficients</a:t>
              </a:r>
            </a:p>
          </p:txBody>
        </p:sp>
        <p:cxnSp>
          <p:nvCxnSpPr>
            <p:cNvPr id="25" name="Straight Connector 12"/>
            <p:cNvCxnSpPr>
              <a:cxnSpLocks/>
              <a:stCxn id="21" idx="1"/>
              <a:endCxn id="22" idx="0"/>
            </p:cNvCxnSpPr>
            <p:nvPr/>
          </p:nvCxnSpPr>
          <p:spPr>
            <a:xfrm flipH="1">
              <a:off x="91599" y="3048120"/>
              <a:ext cx="922566" cy="1833438"/>
            </a:xfrm>
            <a:prstGeom prst="line">
              <a:avLst/>
            </a:prstGeom>
            <a:ln w="28575">
              <a:solidFill>
                <a:srgbClr val="AC29E7"/>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14"/>
            <p:cNvCxnSpPr>
              <a:endCxn id="23" idx="0"/>
            </p:cNvCxnSpPr>
            <p:nvPr/>
          </p:nvCxnSpPr>
          <p:spPr>
            <a:xfrm>
              <a:off x="3947859" y="4267172"/>
              <a:ext cx="201392" cy="61438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16"/>
            <p:cNvCxnSpPr>
              <a:endCxn id="24" idx="0"/>
            </p:cNvCxnSpPr>
            <p:nvPr/>
          </p:nvCxnSpPr>
          <p:spPr>
            <a:xfrm>
              <a:off x="6139977" y="3086072"/>
              <a:ext cx="1749197" cy="1761266"/>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0777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Challenges from the Wild Big Data Era</a:t>
            </a:r>
            <a:endParaRPr lang="zh-CN" altLang="en-US" dirty="0"/>
          </a:p>
        </p:txBody>
      </p:sp>
      <p:sp>
        <p:nvSpPr>
          <p:cNvPr id="3" name="内容占位符 2"/>
          <p:cNvSpPr>
            <a:spLocks noGrp="1"/>
          </p:cNvSpPr>
          <p:nvPr>
            <p:ph idx="1"/>
          </p:nvPr>
        </p:nvSpPr>
        <p:spPr>
          <a:xfrm>
            <a:off x="609600" y="1600200"/>
            <a:ext cx="6431280" cy="4876800"/>
          </a:xfrm>
        </p:spPr>
        <p:txBody>
          <a:bodyPr>
            <a:normAutofit/>
          </a:bodyPr>
          <a:lstStyle/>
          <a:p>
            <a:r>
              <a:rPr lang="en-US" altLang="zh-CN" sz="3200" dirty="0">
                <a:solidFill>
                  <a:srgbClr val="00B050"/>
                </a:solidFill>
              </a:rPr>
              <a:t>High dimensional predictors</a:t>
            </a:r>
          </a:p>
          <a:p>
            <a:pPr lvl="1"/>
            <a:r>
              <a:rPr lang="en-US" altLang="zh-CN" sz="2800" dirty="0"/>
              <a:t>Hundred and thousand variables</a:t>
            </a:r>
          </a:p>
          <a:p>
            <a:pPr lvl="1"/>
            <a:r>
              <a:rPr lang="en-US" altLang="zh-CN" sz="2800" dirty="0"/>
              <a:t>Dimension reduction</a:t>
            </a:r>
          </a:p>
          <a:p>
            <a:r>
              <a:rPr lang="en-US" altLang="zh-CN" sz="3200" dirty="0">
                <a:solidFill>
                  <a:srgbClr val="00B050"/>
                </a:solidFill>
              </a:rPr>
              <a:t>Non-linear predictions</a:t>
            </a:r>
          </a:p>
          <a:p>
            <a:pPr lvl="1"/>
            <a:r>
              <a:rPr lang="en-US" altLang="zh-CN" sz="2800" dirty="0"/>
              <a:t>Non-linear relationship between predictors and outcome variable</a:t>
            </a:r>
          </a:p>
          <a:p>
            <a:pPr lvl="1"/>
            <a:r>
              <a:rPr lang="en-US" altLang="zh-CN" sz="2800" dirty="0"/>
              <a:t>Non-linear function</a:t>
            </a:r>
          </a:p>
          <a:p>
            <a:endParaRPr lang="en-US" altLang="zh-CN" sz="3200" dirty="0"/>
          </a:p>
          <a:p>
            <a:r>
              <a:rPr lang="en-US" altLang="zh-CN" sz="3200" dirty="0"/>
              <a:t>Deep Auto-Encoder </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126</a:t>
            </a:fld>
            <a:endParaRPr lang="en-US"/>
          </a:p>
        </p:txBody>
      </p:sp>
      <p:grpSp>
        <p:nvGrpSpPr>
          <p:cNvPr id="7" name="组合 6"/>
          <p:cNvGrpSpPr/>
          <p:nvPr/>
        </p:nvGrpSpPr>
        <p:grpSpPr>
          <a:xfrm>
            <a:off x="6789420" y="1815689"/>
            <a:ext cx="4945380" cy="4661311"/>
            <a:chOff x="6789420" y="1815689"/>
            <a:chExt cx="4945380" cy="4661311"/>
          </a:xfrm>
        </p:grpSpPr>
        <p:pic>
          <p:nvPicPr>
            <p:cNvPr id="5" name="图片 4"/>
            <p:cNvPicPr>
              <a:picLocks noChangeAspect="1"/>
            </p:cNvPicPr>
            <p:nvPr/>
          </p:nvPicPr>
          <p:blipFill>
            <a:blip r:embed="rId3"/>
            <a:stretch>
              <a:fillRect/>
            </a:stretch>
          </p:blipFill>
          <p:spPr>
            <a:xfrm>
              <a:off x="6789420" y="1815689"/>
              <a:ext cx="4945380" cy="4661311"/>
            </a:xfrm>
            <a:prstGeom prst="rect">
              <a:avLst/>
            </a:prstGeom>
          </p:spPr>
        </p:pic>
        <p:pic>
          <p:nvPicPr>
            <p:cNvPr id="6" name="图片 5"/>
            <p:cNvPicPr>
              <a:picLocks noChangeAspect="1"/>
            </p:cNvPicPr>
            <p:nvPr/>
          </p:nvPicPr>
          <p:blipFill>
            <a:blip r:embed="rId4"/>
            <a:stretch>
              <a:fillRect/>
            </a:stretch>
          </p:blipFill>
          <p:spPr>
            <a:xfrm>
              <a:off x="8509000" y="4120944"/>
              <a:ext cx="301750" cy="190706"/>
            </a:xfrm>
            <a:prstGeom prst="rect">
              <a:avLst/>
            </a:prstGeom>
          </p:spPr>
        </p:pic>
      </p:grpSp>
    </p:spTree>
    <p:extLst>
      <p:ext uri="{BB962C8B-B14F-4D97-AF65-F5344CB8AC3E}">
        <p14:creationId xmlns:p14="http://schemas.microsoft.com/office/powerpoint/2010/main" val="29750320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From Shallow to Deep - DGBR</a:t>
            </a:r>
            <a:endParaRPr kumimoji="1"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127</a:t>
            </a:fld>
            <a:endParaRPr lang="en-US"/>
          </a:p>
        </p:txBody>
      </p:sp>
      <p:sp>
        <p:nvSpPr>
          <p:cNvPr id="7" name="内容占位符 2"/>
          <p:cNvSpPr>
            <a:spLocks noGrp="1"/>
          </p:cNvSpPr>
          <p:nvPr>
            <p:ph idx="1"/>
          </p:nvPr>
        </p:nvSpPr>
        <p:spPr>
          <a:xfrm>
            <a:off x="457200" y="1600200"/>
            <a:ext cx="8549148" cy="4876800"/>
          </a:xfrm>
        </p:spPr>
        <p:txBody>
          <a:bodyPr>
            <a:normAutofit/>
          </a:bodyPr>
          <a:lstStyle/>
          <a:p>
            <a:r>
              <a:rPr lang="en-US" altLang="zh-CN" sz="2800" dirty="0"/>
              <a:t>Deep Global Balancing Regression Algorithm</a:t>
            </a:r>
          </a:p>
          <a:p>
            <a:endParaRPr lang="zh-CN" altLang="en-US" sz="2800" dirty="0"/>
          </a:p>
        </p:txBody>
      </p:sp>
      <p:pic>
        <p:nvPicPr>
          <p:cNvPr id="8" name="图片 7"/>
          <p:cNvPicPr>
            <a:picLocks noChangeAspect="1"/>
          </p:cNvPicPr>
          <p:nvPr/>
        </p:nvPicPr>
        <p:blipFill>
          <a:blip r:embed="rId3"/>
          <a:stretch>
            <a:fillRect/>
          </a:stretch>
        </p:blipFill>
        <p:spPr>
          <a:xfrm>
            <a:off x="2164256" y="2327433"/>
            <a:ext cx="7863487" cy="4356222"/>
          </a:xfrm>
          <a:prstGeom prst="rect">
            <a:avLst/>
          </a:prstGeom>
        </p:spPr>
      </p:pic>
    </p:spTree>
    <p:extLst>
      <p:ext uri="{BB962C8B-B14F-4D97-AF65-F5344CB8AC3E}">
        <p14:creationId xmlns:p14="http://schemas.microsoft.com/office/powerpoint/2010/main" val="34273768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Theoretical</a:t>
            </a:r>
            <a:r>
              <a:rPr lang="zh-CN" altLang="en-US" dirty="0"/>
              <a:t> </a:t>
            </a:r>
            <a:r>
              <a:rPr lang="en-US" altLang="zh-CN" dirty="0"/>
              <a:t>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sz="3200" dirty="0">
                    <a:solidFill>
                      <a:srgbClr val="AC29E7"/>
                    </a:solidFill>
                    <a:latin typeface="Times New Roman" charset="0"/>
                    <a:ea typeface="Times New Roman" charset="0"/>
                    <a:cs typeface="Times New Roman" charset="0"/>
                  </a:rPr>
                  <a:t>The</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components</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of</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X</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could</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be</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mutually</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independent</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in</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the</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reweighted</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data.</a:t>
                </a:r>
                <a:endParaRPr lang="en-US" sz="3200" dirty="0">
                  <a:solidFill>
                    <a:srgbClr val="AC29E7"/>
                  </a:solidFill>
                  <a:latin typeface="Times New Roman" charset="0"/>
                  <a:ea typeface="Times New Roman" charset="0"/>
                  <a:cs typeface="Times New Roman" charset="0"/>
                </a:endParaRPr>
              </a:p>
              <a:p>
                <a:endParaRPr lang="en-US" sz="3200" dirty="0">
                  <a:latin typeface="Times New Roman" charset="0"/>
                  <a:ea typeface="Times New Roman" charset="0"/>
                  <a:cs typeface="Times New Roman" charset="0"/>
                </a:endParaRPr>
              </a:p>
              <a:p>
                <a:pPr marL="0" indent="0">
                  <a:buNone/>
                </a:pPr>
                <a:endParaRPr lang="zh-CN" altLang="en-US" sz="3200" dirty="0">
                  <a:latin typeface="Times New Roman" charset="0"/>
                  <a:ea typeface="Times New Roman" charset="0"/>
                  <a:cs typeface="Times New Roman" charset="0"/>
                </a:endParaRPr>
              </a:p>
              <a:p>
                <a:pPr marL="0" indent="0">
                  <a:buNone/>
                </a:pPr>
                <a:endParaRPr lang="en-US" sz="1200" dirty="0">
                  <a:latin typeface="Times New Roman" charset="0"/>
                  <a:ea typeface="Times New Roman" charset="0"/>
                  <a:cs typeface="Times New Roman" charset="0"/>
                </a:endParaRPr>
              </a:p>
              <a:p>
                <a:r>
                  <a:rPr lang="en-US" sz="3200" b="1" dirty="0">
                    <a:solidFill>
                      <a:srgbClr val="AC29E7"/>
                    </a:solidFill>
                    <a:latin typeface="Times New Roman" charset="0"/>
                    <a:ea typeface="Times New Roman" charset="0"/>
                    <a:cs typeface="Times New Roman" charset="0"/>
                  </a:rPr>
                  <a:t>Our </a:t>
                </a:r>
                <a:r>
                  <a:rPr lang="en-US" altLang="zh-CN" sz="3200" b="1" dirty="0">
                    <a:solidFill>
                      <a:srgbClr val="AC29E7"/>
                    </a:solidFill>
                    <a:latin typeface="Times New Roman" charset="0"/>
                    <a:ea typeface="Times New Roman" charset="0"/>
                    <a:cs typeface="Times New Roman" charset="0"/>
                  </a:rPr>
                  <a:t>GBR</a:t>
                </a:r>
                <a:r>
                  <a:rPr lang="zh-CN" altLang="en-US" sz="3200" b="1" dirty="0">
                    <a:solidFill>
                      <a:srgbClr val="AC29E7"/>
                    </a:solidFill>
                    <a:latin typeface="Times New Roman" charset="0"/>
                    <a:ea typeface="Times New Roman" charset="0"/>
                    <a:cs typeface="Times New Roman" charset="0"/>
                  </a:rPr>
                  <a:t> </a:t>
                </a:r>
                <a:r>
                  <a:rPr lang="en-US" sz="3200" b="1" dirty="0">
                    <a:solidFill>
                      <a:srgbClr val="AC29E7"/>
                    </a:solidFill>
                    <a:latin typeface="Times New Roman" charset="0"/>
                    <a:ea typeface="Times New Roman" charset="0"/>
                    <a:cs typeface="Times New Roman" charset="0"/>
                  </a:rPr>
                  <a:t>algorithm can make</a:t>
                </a:r>
                <a:r>
                  <a:rPr lang="zh-CN" altLang="en-US" sz="3200" b="1" dirty="0">
                    <a:solidFill>
                      <a:srgbClr val="AC29E7"/>
                    </a:solidFill>
                    <a:latin typeface="Times New Roman" charset="0"/>
                    <a:ea typeface="Times New Roman" charset="0"/>
                    <a:cs typeface="Times New Roman" charset="0"/>
                  </a:rPr>
                  <a:t> </a:t>
                </a:r>
                <a14:m>
                  <m:oMath xmlns:m="http://schemas.openxmlformats.org/officeDocument/2006/math">
                    <m:r>
                      <a:rPr lang="en-US" altLang="zh-CN" sz="3200" b="1" i="1">
                        <a:solidFill>
                          <a:srgbClr val="AC29E7"/>
                        </a:solidFill>
                        <a:latin typeface="Cambria Math" panose="02040503050406030204" pitchFamily="18" charset="0"/>
                        <a:sym typeface="Wingdings" pitchFamily="2" charset="2"/>
                      </a:rPr>
                      <m:t>𝑽</m:t>
                    </m:r>
                    <m:r>
                      <a:rPr lang="en-US" altLang="zh-CN" sz="3200" b="1" i="1">
                        <a:solidFill>
                          <a:srgbClr val="AC29E7"/>
                        </a:solidFill>
                        <a:latin typeface="Cambria Math" panose="02040503050406030204" pitchFamily="18" charset="0"/>
                        <a:ea typeface="Cambria Math" panose="02040503050406030204" pitchFamily="18" charset="0"/>
                        <a:sym typeface="Wingdings" pitchFamily="2" charset="2"/>
                      </a:rPr>
                      <m:t>⊥</m:t>
                    </m:r>
                    <m:r>
                      <a:rPr lang="en-US" altLang="zh-CN" sz="3200" b="1" i="1">
                        <a:solidFill>
                          <a:srgbClr val="AC29E7"/>
                        </a:solidFill>
                        <a:latin typeface="Cambria Math" panose="02040503050406030204" pitchFamily="18" charset="0"/>
                        <a:ea typeface="Cambria Math" panose="02040503050406030204" pitchFamily="18" charset="0"/>
                        <a:sym typeface="Wingdings" pitchFamily="2" charset="2"/>
                      </a:rPr>
                      <m:t>𝒀</m:t>
                    </m:r>
                  </m:oMath>
                </a14:m>
                <a:r>
                  <a:rPr lang="zh-CN" altLang="en-US" sz="3200" b="1" dirty="0">
                    <a:solidFill>
                      <a:srgbClr val="AC29E7"/>
                    </a:solidFill>
                    <a:latin typeface="Times New Roman" panose="02020603050405020304" pitchFamily="18" charset="0"/>
                    <a:cs typeface="Times New Roman" panose="02020603050405020304" pitchFamily="18" charset="0"/>
                    <a:sym typeface="Wingdings" pitchFamily="2" charset="2"/>
                  </a:rPr>
                  <a:t> </a:t>
                </a:r>
                <a:endParaRPr lang="en-US" sz="3200" b="1" dirty="0">
                  <a:solidFill>
                    <a:srgbClr val="AC29E7"/>
                  </a:solidFill>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4" t="-175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CFEC368-1D7A-4F81-ABF6-AE0E36BAF64C}" type="slidenum">
              <a:rPr lang="en-US" smtClean="0"/>
              <a:pPr/>
              <a:t>128</a:t>
            </a:fld>
            <a:endParaRPr lang="en-US"/>
          </a:p>
        </p:txBody>
      </p:sp>
      <p:grpSp>
        <p:nvGrpSpPr>
          <p:cNvPr id="11" name="Group 10"/>
          <p:cNvGrpSpPr/>
          <p:nvPr/>
        </p:nvGrpSpPr>
        <p:grpSpPr>
          <a:xfrm>
            <a:off x="6234517" y="570566"/>
            <a:ext cx="5766982" cy="996977"/>
            <a:chOff x="5678005" y="636773"/>
            <a:chExt cx="5592811" cy="852016"/>
          </a:xfrm>
        </p:grpSpPr>
        <p:pic>
          <p:nvPicPr>
            <p:cNvPr id="9" name="Picture 8"/>
            <p:cNvPicPr>
              <a:picLocks noChangeAspect="1"/>
            </p:cNvPicPr>
            <p:nvPr/>
          </p:nvPicPr>
          <p:blipFill>
            <a:blip r:embed="rId4"/>
            <a:stretch>
              <a:fillRect/>
            </a:stretch>
          </p:blipFill>
          <p:spPr>
            <a:xfrm>
              <a:off x="5678005" y="636773"/>
              <a:ext cx="4843038" cy="852016"/>
            </a:xfrm>
            <a:prstGeom prst="rect">
              <a:avLst/>
            </a:prstGeom>
          </p:spPr>
        </p:pic>
        <p:pic>
          <p:nvPicPr>
            <p:cNvPr id="10" name="Picture 9"/>
            <p:cNvPicPr>
              <a:picLocks noChangeAspect="1"/>
            </p:cNvPicPr>
            <p:nvPr/>
          </p:nvPicPr>
          <p:blipFill>
            <a:blip r:embed="rId5"/>
            <a:stretch>
              <a:fillRect/>
            </a:stretch>
          </p:blipFill>
          <p:spPr>
            <a:xfrm>
              <a:off x="10521043" y="835737"/>
              <a:ext cx="749773" cy="454088"/>
            </a:xfrm>
            <a:prstGeom prst="rect">
              <a:avLst/>
            </a:prstGeom>
          </p:spPr>
        </p:pic>
      </p:grpSp>
      <p:grpSp>
        <p:nvGrpSpPr>
          <p:cNvPr id="7" name="组合 6"/>
          <p:cNvGrpSpPr/>
          <p:nvPr/>
        </p:nvGrpSpPr>
        <p:grpSpPr>
          <a:xfrm>
            <a:off x="870856" y="2755365"/>
            <a:ext cx="9089572" cy="1283235"/>
            <a:chOff x="870856" y="2755365"/>
            <a:chExt cx="9089572" cy="1283235"/>
          </a:xfrm>
        </p:grpSpPr>
        <p:pic>
          <p:nvPicPr>
            <p:cNvPr id="6" name="Picture 5"/>
            <p:cNvPicPr>
              <a:picLocks noChangeAspect="1"/>
            </p:cNvPicPr>
            <p:nvPr/>
          </p:nvPicPr>
          <p:blipFill>
            <a:blip r:embed="rId6"/>
            <a:stretch>
              <a:fillRect/>
            </a:stretch>
          </p:blipFill>
          <p:spPr>
            <a:xfrm>
              <a:off x="870856" y="2755365"/>
              <a:ext cx="9089572" cy="1283235"/>
            </a:xfrm>
            <a:prstGeom prst="rect">
              <a:avLst/>
            </a:prstGeom>
          </p:spPr>
        </p:pic>
        <p:sp>
          <p:nvSpPr>
            <p:cNvPr id="5" name="矩形 4"/>
            <p:cNvSpPr/>
            <p:nvPr/>
          </p:nvSpPr>
          <p:spPr>
            <a:xfrm>
              <a:off x="3065929" y="2795706"/>
              <a:ext cx="363071" cy="40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 </a:t>
              </a:r>
              <a:endParaRPr lang="zh-CN" altLang="en-US" sz="2000" dirty="0">
                <a:solidFill>
                  <a:schemeClr val="tx1"/>
                </a:solidFill>
              </a:endParaRPr>
            </a:p>
          </p:txBody>
        </p:sp>
      </p:grpSp>
      <p:grpSp>
        <p:nvGrpSpPr>
          <p:cNvPr id="8" name="组合 7"/>
          <p:cNvGrpSpPr/>
          <p:nvPr/>
        </p:nvGrpSpPr>
        <p:grpSpPr>
          <a:xfrm>
            <a:off x="956581" y="4664528"/>
            <a:ext cx="9118013" cy="1845129"/>
            <a:chOff x="870856" y="4831524"/>
            <a:chExt cx="9118013" cy="1845129"/>
          </a:xfrm>
        </p:grpSpPr>
        <p:pic>
          <p:nvPicPr>
            <p:cNvPr id="12" name="Picture 11">
              <a:extLst>
                <a:ext uri="{FF2B5EF4-FFF2-40B4-BE49-F238E27FC236}">
                  <a16:creationId xmlns:a16="http://schemas.microsoft.com/office/drawing/2014/main" id="{C732A986-3114-C44F-9DAE-7D2192EAB3A6}"/>
                </a:ext>
              </a:extLst>
            </p:cNvPr>
            <p:cNvPicPr>
              <a:picLocks noChangeAspect="1"/>
            </p:cNvPicPr>
            <p:nvPr/>
          </p:nvPicPr>
          <p:blipFill>
            <a:blip r:embed="rId7"/>
            <a:stretch>
              <a:fillRect/>
            </a:stretch>
          </p:blipFill>
          <p:spPr>
            <a:xfrm>
              <a:off x="870856" y="4831524"/>
              <a:ext cx="9118013" cy="1845129"/>
            </a:xfrm>
            <a:prstGeom prst="rect">
              <a:avLst/>
            </a:prstGeom>
          </p:spPr>
        </p:pic>
        <p:sp>
          <p:nvSpPr>
            <p:cNvPr id="13" name="矩形 12"/>
            <p:cNvSpPr/>
            <p:nvPr/>
          </p:nvSpPr>
          <p:spPr>
            <a:xfrm>
              <a:off x="3260911" y="4844971"/>
              <a:ext cx="363071" cy="40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2 </a:t>
              </a:r>
              <a:endParaRPr lang="zh-CN" altLang="en-US" sz="2000" dirty="0">
                <a:solidFill>
                  <a:schemeClr val="tx1"/>
                </a:solidFill>
              </a:endParaRPr>
            </a:p>
          </p:txBody>
        </p:sp>
      </p:grpSp>
    </p:spTree>
    <p:extLst>
      <p:ext uri="{BB962C8B-B14F-4D97-AF65-F5344CB8AC3E}">
        <p14:creationId xmlns:p14="http://schemas.microsoft.com/office/powerpoint/2010/main" val="2070438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Theoretical</a:t>
            </a:r>
            <a:r>
              <a:rPr lang="zh-CN" altLang="en-US" dirty="0"/>
              <a:t> </a:t>
            </a:r>
            <a:r>
              <a:rPr lang="en-US" altLang="zh-CN" dirty="0"/>
              <a:t>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sz="3200" dirty="0">
                    <a:solidFill>
                      <a:srgbClr val="AC29E7"/>
                    </a:solidFill>
                    <a:latin typeface="Times New Roman" charset="0"/>
                    <a:ea typeface="Times New Roman" charset="0"/>
                    <a:cs typeface="Times New Roman" charset="0"/>
                  </a:rPr>
                  <a:t>The</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components</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of</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X</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could</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be</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mutually</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independent</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in</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the</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reweighted</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data.</a:t>
                </a:r>
                <a:endParaRPr lang="en-US" sz="3200" dirty="0">
                  <a:solidFill>
                    <a:srgbClr val="AC29E7"/>
                  </a:solidFill>
                  <a:latin typeface="Times New Roman" charset="0"/>
                  <a:ea typeface="Times New Roman" charset="0"/>
                  <a:cs typeface="Times New Roman" charset="0"/>
                </a:endParaRPr>
              </a:p>
              <a:p>
                <a:endParaRPr lang="en-US" sz="3200" dirty="0">
                  <a:latin typeface="Times New Roman" charset="0"/>
                  <a:ea typeface="Times New Roman" charset="0"/>
                  <a:cs typeface="Times New Roman" charset="0"/>
                </a:endParaRPr>
              </a:p>
              <a:p>
                <a:pPr marL="0" indent="0">
                  <a:buNone/>
                </a:pPr>
                <a:endParaRPr lang="zh-CN" altLang="en-US" sz="3200" dirty="0">
                  <a:latin typeface="Times New Roman" charset="0"/>
                  <a:ea typeface="Times New Roman" charset="0"/>
                  <a:cs typeface="Times New Roman" charset="0"/>
                </a:endParaRPr>
              </a:p>
              <a:p>
                <a:pPr marL="0" indent="0">
                  <a:buNone/>
                </a:pPr>
                <a:endParaRPr lang="en-US" sz="1200" dirty="0">
                  <a:latin typeface="Times New Roman" charset="0"/>
                  <a:ea typeface="Times New Roman" charset="0"/>
                  <a:cs typeface="Times New Roman" charset="0"/>
                </a:endParaRPr>
              </a:p>
              <a:p>
                <a:r>
                  <a:rPr lang="en-US" sz="3200" b="1" dirty="0">
                    <a:solidFill>
                      <a:srgbClr val="AC29E7"/>
                    </a:solidFill>
                    <a:latin typeface="Times New Roman" charset="0"/>
                    <a:ea typeface="Times New Roman" charset="0"/>
                    <a:cs typeface="Times New Roman" charset="0"/>
                  </a:rPr>
                  <a:t>Our </a:t>
                </a:r>
                <a:r>
                  <a:rPr lang="en-US" altLang="zh-CN" sz="3200" b="1" dirty="0">
                    <a:solidFill>
                      <a:srgbClr val="AC29E7"/>
                    </a:solidFill>
                    <a:latin typeface="Times New Roman" charset="0"/>
                    <a:ea typeface="Times New Roman" charset="0"/>
                    <a:cs typeface="Times New Roman" charset="0"/>
                  </a:rPr>
                  <a:t>GBR</a:t>
                </a:r>
                <a:r>
                  <a:rPr lang="zh-CN" altLang="en-US" sz="3200" b="1" dirty="0">
                    <a:solidFill>
                      <a:srgbClr val="AC29E7"/>
                    </a:solidFill>
                    <a:latin typeface="Times New Roman" charset="0"/>
                    <a:ea typeface="Times New Roman" charset="0"/>
                    <a:cs typeface="Times New Roman" charset="0"/>
                  </a:rPr>
                  <a:t> </a:t>
                </a:r>
                <a:r>
                  <a:rPr lang="en-US" sz="3200" b="1" dirty="0">
                    <a:solidFill>
                      <a:srgbClr val="AC29E7"/>
                    </a:solidFill>
                    <a:latin typeface="Times New Roman" charset="0"/>
                    <a:ea typeface="Times New Roman" charset="0"/>
                    <a:cs typeface="Times New Roman" charset="0"/>
                  </a:rPr>
                  <a:t>algorithm can make</a:t>
                </a:r>
                <a:r>
                  <a:rPr lang="zh-CN" altLang="en-US" sz="3200" b="1" dirty="0">
                    <a:solidFill>
                      <a:srgbClr val="AC29E7"/>
                    </a:solidFill>
                    <a:latin typeface="Times New Roman" charset="0"/>
                    <a:ea typeface="Times New Roman" charset="0"/>
                    <a:cs typeface="Times New Roman" charset="0"/>
                  </a:rPr>
                  <a:t> </a:t>
                </a:r>
                <a14:m>
                  <m:oMath xmlns:m="http://schemas.openxmlformats.org/officeDocument/2006/math">
                    <m:r>
                      <a:rPr lang="en-US" altLang="zh-CN" sz="3200" b="1" i="1">
                        <a:solidFill>
                          <a:srgbClr val="AC29E7"/>
                        </a:solidFill>
                        <a:latin typeface="Cambria Math" panose="02040503050406030204" pitchFamily="18" charset="0"/>
                        <a:sym typeface="Wingdings" pitchFamily="2" charset="2"/>
                      </a:rPr>
                      <m:t>𝑽</m:t>
                    </m:r>
                    <m:r>
                      <a:rPr lang="en-US" altLang="zh-CN" sz="3200" b="1" i="1">
                        <a:solidFill>
                          <a:srgbClr val="AC29E7"/>
                        </a:solidFill>
                        <a:latin typeface="Cambria Math" panose="02040503050406030204" pitchFamily="18" charset="0"/>
                        <a:ea typeface="Cambria Math" panose="02040503050406030204" pitchFamily="18" charset="0"/>
                        <a:sym typeface="Wingdings" pitchFamily="2" charset="2"/>
                      </a:rPr>
                      <m:t>⊥</m:t>
                    </m:r>
                    <m:r>
                      <a:rPr lang="en-US" altLang="zh-CN" sz="3200" b="1" i="1">
                        <a:solidFill>
                          <a:srgbClr val="AC29E7"/>
                        </a:solidFill>
                        <a:latin typeface="Cambria Math" panose="02040503050406030204" pitchFamily="18" charset="0"/>
                        <a:ea typeface="Cambria Math" panose="02040503050406030204" pitchFamily="18" charset="0"/>
                        <a:sym typeface="Wingdings" pitchFamily="2" charset="2"/>
                      </a:rPr>
                      <m:t>𝒀</m:t>
                    </m:r>
                  </m:oMath>
                </a14:m>
                <a:r>
                  <a:rPr lang="zh-CN" altLang="en-US" sz="3200" b="1" dirty="0">
                    <a:solidFill>
                      <a:srgbClr val="AC29E7"/>
                    </a:solidFill>
                    <a:latin typeface="Times New Roman" panose="02020603050405020304" pitchFamily="18" charset="0"/>
                    <a:cs typeface="Times New Roman" panose="02020603050405020304" pitchFamily="18" charset="0"/>
                    <a:sym typeface="Wingdings" pitchFamily="2" charset="2"/>
                  </a:rPr>
                  <a:t> </a:t>
                </a:r>
                <a:endParaRPr lang="en-US" sz="3200" b="1" dirty="0">
                  <a:solidFill>
                    <a:srgbClr val="AC29E7"/>
                  </a:solidFill>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4" t="-175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CFEC368-1D7A-4F81-ABF6-AE0E36BAF64C}" type="slidenum">
              <a:rPr lang="en-US" smtClean="0"/>
              <a:pPr/>
              <a:t>129</a:t>
            </a:fld>
            <a:endParaRPr lang="en-US"/>
          </a:p>
        </p:txBody>
      </p:sp>
      <p:grpSp>
        <p:nvGrpSpPr>
          <p:cNvPr id="11" name="Group 10"/>
          <p:cNvGrpSpPr/>
          <p:nvPr/>
        </p:nvGrpSpPr>
        <p:grpSpPr>
          <a:xfrm>
            <a:off x="6234517" y="570566"/>
            <a:ext cx="5766982" cy="996977"/>
            <a:chOff x="5678005" y="636773"/>
            <a:chExt cx="5592811" cy="852016"/>
          </a:xfrm>
        </p:grpSpPr>
        <p:pic>
          <p:nvPicPr>
            <p:cNvPr id="9" name="Picture 8"/>
            <p:cNvPicPr>
              <a:picLocks noChangeAspect="1"/>
            </p:cNvPicPr>
            <p:nvPr/>
          </p:nvPicPr>
          <p:blipFill>
            <a:blip r:embed="rId4"/>
            <a:stretch>
              <a:fillRect/>
            </a:stretch>
          </p:blipFill>
          <p:spPr>
            <a:xfrm>
              <a:off x="5678005" y="636773"/>
              <a:ext cx="4843038" cy="852016"/>
            </a:xfrm>
            <a:prstGeom prst="rect">
              <a:avLst/>
            </a:prstGeom>
          </p:spPr>
        </p:pic>
        <p:pic>
          <p:nvPicPr>
            <p:cNvPr id="10" name="Picture 9"/>
            <p:cNvPicPr>
              <a:picLocks noChangeAspect="1"/>
            </p:cNvPicPr>
            <p:nvPr/>
          </p:nvPicPr>
          <p:blipFill>
            <a:blip r:embed="rId5"/>
            <a:stretch>
              <a:fillRect/>
            </a:stretch>
          </p:blipFill>
          <p:spPr>
            <a:xfrm>
              <a:off x="10521043" y="835737"/>
              <a:ext cx="749773" cy="454088"/>
            </a:xfrm>
            <a:prstGeom prst="rect">
              <a:avLst/>
            </a:prstGeom>
          </p:spPr>
        </p:pic>
      </p:grpSp>
      <p:grpSp>
        <p:nvGrpSpPr>
          <p:cNvPr id="7" name="组合 6"/>
          <p:cNvGrpSpPr/>
          <p:nvPr/>
        </p:nvGrpSpPr>
        <p:grpSpPr>
          <a:xfrm>
            <a:off x="870856" y="2755365"/>
            <a:ext cx="9089572" cy="1283235"/>
            <a:chOff x="870856" y="2755365"/>
            <a:chExt cx="9089572" cy="1283235"/>
          </a:xfrm>
        </p:grpSpPr>
        <p:pic>
          <p:nvPicPr>
            <p:cNvPr id="6" name="Picture 5"/>
            <p:cNvPicPr>
              <a:picLocks noChangeAspect="1"/>
            </p:cNvPicPr>
            <p:nvPr/>
          </p:nvPicPr>
          <p:blipFill>
            <a:blip r:embed="rId6"/>
            <a:stretch>
              <a:fillRect/>
            </a:stretch>
          </p:blipFill>
          <p:spPr>
            <a:xfrm>
              <a:off x="870856" y="2755365"/>
              <a:ext cx="9089572" cy="1283235"/>
            </a:xfrm>
            <a:prstGeom prst="rect">
              <a:avLst/>
            </a:prstGeom>
          </p:spPr>
        </p:pic>
        <p:sp>
          <p:nvSpPr>
            <p:cNvPr id="5" name="矩形 4"/>
            <p:cNvSpPr/>
            <p:nvPr/>
          </p:nvSpPr>
          <p:spPr>
            <a:xfrm>
              <a:off x="3065929" y="2795706"/>
              <a:ext cx="363071" cy="40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 </a:t>
              </a:r>
              <a:endParaRPr lang="zh-CN" altLang="en-US" sz="2000" dirty="0">
                <a:solidFill>
                  <a:schemeClr val="tx1"/>
                </a:solidFill>
              </a:endParaRPr>
            </a:p>
          </p:txBody>
        </p:sp>
      </p:grpSp>
      <p:grpSp>
        <p:nvGrpSpPr>
          <p:cNvPr id="8" name="组合 7"/>
          <p:cNvGrpSpPr/>
          <p:nvPr/>
        </p:nvGrpSpPr>
        <p:grpSpPr>
          <a:xfrm>
            <a:off x="956581" y="4664528"/>
            <a:ext cx="9118013" cy="1845129"/>
            <a:chOff x="870856" y="4831524"/>
            <a:chExt cx="9118013" cy="1845129"/>
          </a:xfrm>
        </p:grpSpPr>
        <p:pic>
          <p:nvPicPr>
            <p:cNvPr id="12" name="Picture 11">
              <a:extLst>
                <a:ext uri="{FF2B5EF4-FFF2-40B4-BE49-F238E27FC236}">
                  <a16:creationId xmlns:a16="http://schemas.microsoft.com/office/drawing/2014/main" id="{C732A986-3114-C44F-9DAE-7D2192EAB3A6}"/>
                </a:ext>
              </a:extLst>
            </p:cNvPr>
            <p:cNvPicPr>
              <a:picLocks noChangeAspect="1"/>
            </p:cNvPicPr>
            <p:nvPr/>
          </p:nvPicPr>
          <p:blipFill>
            <a:blip r:embed="rId7"/>
            <a:stretch>
              <a:fillRect/>
            </a:stretch>
          </p:blipFill>
          <p:spPr>
            <a:xfrm>
              <a:off x="870856" y="4831524"/>
              <a:ext cx="9118013" cy="1845129"/>
            </a:xfrm>
            <a:prstGeom prst="rect">
              <a:avLst/>
            </a:prstGeom>
          </p:spPr>
        </p:pic>
        <p:sp>
          <p:nvSpPr>
            <p:cNvPr id="13" name="矩形 12"/>
            <p:cNvSpPr/>
            <p:nvPr/>
          </p:nvSpPr>
          <p:spPr>
            <a:xfrm>
              <a:off x="3260911" y="4844971"/>
              <a:ext cx="363071" cy="40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2 </a:t>
              </a:r>
              <a:endParaRPr lang="zh-CN" altLang="en-US" sz="2000" dirty="0">
                <a:solidFill>
                  <a:schemeClr val="tx1"/>
                </a:solidFill>
              </a:endParaRPr>
            </a:p>
          </p:txBody>
        </p:sp>
      </p:grpSp>
      <p:sp>
        <p:nvSpPr>
          <p:cNvPr id="14" name="Rectangle 12">
            <a:extLst>
              <a:ext uri="{FF2B5EF4-FFF2-40B4-BE49-F238E27FC236}">
                <a16:creationId xmlns:a16="http://schemas.microsoft.com/office/drawing/2014/main" id="{C2B39902-0130-E640-ABD3-A68C28CFB8BD}"/>
              </a:ext>
            </a:extLst>
          </p:cNvPr>
          <p:cNvSpPr/>
          <p:nvPr/>
        </p:nvSpPr>
        <p:spPr>
          <a:xfrm>
            <a:off x="401782" y="5193765"/>
            <a:ext cx="11416145" cy="1482888"/>
          </a:xfrm>
          <a:prstGeom prst="rect">
            <a:avLst/>
          </a:prstGeom>
          <a:solidFill>
            <a:schemeClr val="bg1"/>
          </a:solidFill>
          <a:ln>
            <a:solidFill>
              <a:srgbClr val="AC29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latin typeface="Times New Roman" panose="02020603050405020304" pitchFamily="18" charset="0"/>
                <a:cs typeface="Times New Roman" panose="02020603050405020304" pitchFamily="18" charset="0"/>
              </a:rPr>
              <a:t>Propositions</a:t>
            </a:r>
            <a:r>
              <a:rPr lang="zh-CN" altLang="en-US" sz="3600" dirty="0">
                <a:solidFill>
                  <a:schemeClr val="tx1"/>
                </a:solidFill>
                <a:latin typeface="Times New Roman" panose="02020603050405020304" pitchFamily="18" charset="0"/>
                <a:cs typeface="Times New Roman" panose="02020603050405020304" pitchFamily="18" charset="0"/>
              </a:rPr>
              <a:t> </a:t>
            </a:r>
            <a:r>
              <a:rPr lang="en-US" altLang="zh-CN" sz="3600" dirty="0">
                <a:solidFill>
                  <a:schemeClr val="tx1"/>
                </a:solidFill>
                <a:latin typeface="Times New Roman" panose="02020603050405020304" pitchFamily="18" charset="0"/>
                <a:cs typeface="Times New Roman" panose="02020603050405020304" pitchFamily="18" charset="0"/>
              </a:rPr>
              <a:t>1&amp;2</a:t>
            </a:r>
            <a:r>
              <a:rPr lang="zh-CN" altLang="en-US" sz="3600" dirty="0">
                <a:solidFill>
                  <a:schemeClr val="tx1"/>
                </a:solidFill>
                <a:latin typeface="Times New Roman" panose="02020603050405020304" pitchFamily="18" charset="0"/>
                <a:cs typeface="Times New Roman" panose="02020603050405020304" pitchFamily="18" charset="0"/>
              </a:rPr>
              <a:t> </a:t>
            </a:r>
            <a:r>
              <a:rPr lang="en-US" altLang="zh-CN" sz="3600" dirty="0">
                <a:solidFill>
                  <a:schemeClr val="tx1"/>
                </a:solidFill>
                <a:latin typeface="Times New Roman" panose="02020603050405020304" pitchFamily="18" charset="0"/>
                <a:cs typeface="Times New Roman" panose="02020603050405020304" pitchFamily="18" charset="0"/>
              </a:rPr>
              <a:t>suggest</a:t>
            </a:r>
            <a:r>
              <a:rPr lang="zh-CN" altLang="en-US" sz="3600" dirty="0">
                <a:solidFill>
                  <a:schemeClr val="tx1"/>
                </a:solidFill>
                <a:latin typeface="Times New Roman" panose="02020603050405020304" pitchFamily="18" charset="0"/>
                <a:cs typeface="Times New Roman" panose="02020603050405020304" pitchFamily="18" charset="0"/>
              </a:rPr>
              <a:t> </a:t>
            </a:r>
            <a:r>
              <a:rPr lang="en-US" altLang="zh-CN" sz="3600" dirty="0">
                <a:solidFill>
                  <a:schemeClr val="tx1"/>
                </a:solidFill>
                <a:latin typeface="Times New Roman" panose="02020603050405020304" pitchFamily="18" charset="0"/>
                <a:cs typeface="Times New Roman" panose="02020603050405020304" pitchFamily="18" charset="0"/>
              </a:rPr>
              <a:t>that</a:t>
            </a:r>
            <a:r>
              <a:rPr lang="zh-CN" altLang="en-US" sz="3600" dirty="0">
                <a:solidFill>
                  <a:schemeClr val="tx1"/>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our</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GBR</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algorithm</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can</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make</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a</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stable</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prediction</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across</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unknown</a:t>
            </a:r>
            <a:r>
              <a:rPr lang="zh-CN" altLang="en-US" sz="3600" dirty="0">
                <a:solidFill>
                  <a:srgbClr val="FF0000"/>
                </a:solidFill>
                <a:latin typeface="Times New Roman" panose="02020603050405020304" pitchFamily="18" charset="0"/>
                <a:cs typeface="Times New Roman" panose="02020603050405020304" pitchFamily="18" charset="0"/>
              </a:rPr>
              <a:t> </a:t>
            </a:r>
            <a:r>
              <a:rPr lang="en-US" altLang="zh-CN" sz="3600" dirty="0">
                <a:solidFill>
                  <a:srgbClr val="FF0000"/>
                </a:solidFill>
                <a:latin typeface="Times New Roman" panose="02020603050405020304" pitchFamily="18" charset="0"/>
                <a:cs typeface="Times New Roman" panose="02020603050405020304" pitchFamily="18" charset="0"/>
              </a:rPr>
              <a:t>environments</a:t>
            </a:r>
            <a:endParaRPr lang="en-US"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161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Actionability</a:t>
            </a:r>
            <a:endParaRPr lang="zh-CN" altLang="en-US" dirty="0"/>
          </a:p>
        </p:txBody>
      </p:sp>
      <p:sp>
        <p:nvSpPr>
          <p:cNvPr id="3" name="内容占位符 2"/>
          <p:cNvSpPr>
            <a:spLocks noGrp="1"/>
          </p:cNvSpPr>
          <p:nvPr>
            <p:ph idx="1"/>
          </p:nvPr>
        </p:nvSpPr>
        <p:spPr>
          <a:xfrm>
            <a:off x="609600" y="1600200"/>
            <a:ext cx="10972800" cy="1364064"/>
          </a:xfrm>
        </p:spPr>
        <p:txBody>
          <a:bodyPr>
            <a:normAutofit/>
          </a:bodyPr>
          <a:lstStyle/>
          <a:p>
            <a:r>
              <a:rPr lang="en-US" altLang="zh-CN" sz="3200" dirty="0"/>
              <a:t>Measure success rate (SR)</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a:t>
            </a:fld>
            <a:endParaRPr lang="en-US"/>
          </a:p>
        </p:txBody>
      </p:sp>
      <p:graphicFrame>
        <p:nvGraphicFramePr>
          <p:cNvPr id="5" name="Table 3"/>
          <p:cNvGraphicFramePr/>
          <p:nvPr>
            <p:extLst/>
          </p:nvPr>
        </p:nvGraphicFramePr>
        <p:xfrm>
          <a:off x="3229640" y="2253665"/>
          <a:ext cx="5251168" cy="1058896"/>
        </p:xfrm>
        <a:graphic>
          <a:graphicData uri="http://schemas.openxmlformats.org/drawingml/2006/table">
            <a:tbl>
              <a:tblPr firstRow="1" bandRow="1">
                <a:tableStyleId>{5C22544A-7EE6-4342-B048-85BDC9FD1C3A}</a:tableStyleId>
              </a:tblPr>
              <a:tblGrid>
                <a:gridCol w="2625584">
                  <a:extLst>
                    <a:ext uri="{9D8B030D-6E8A-4147-A177-3AD203B41FA5}">
                      <a16:colId xmlns:a16="http://schemas.microsoft.com/office/drawing/2014/main" val="3667026621"/>
                    </a:ext>
                  </a:extLst>
                </a:gridCol>
                <a:gridCol w="2625584">
                  <a:extLst>
                    <a:ext uri="{9D8B030D-6E8A-4147-A177-3AD203B41FA5}">
                      <a16:colId xmlns:a16="http://schemas.microsoft.com/office/drawing/2014/main" val="1798862863"/>
                    </a:ext>
                  </a:extLst>
                </a:gridCol>
              </a:tblGrid>
              <a:tr h="529448">
                <a:tc>
                  <a:txBody>
                    <a:bodyPr/>
                    <a:lstStyle/>
                    <a:p>
                      <a:r>
                        <a:rPr lang="en-US" sz="2400" b="0" dirty="0">
                          <a:latin typeface="Times New Roman" charset="0"/>
                        </a:rPr>
                        <a:t>Old Algorithm (A)</a:t>
                      </a:r>
                    </a:p>
                  </a:txBody>
                  <a:tcPr marL="111056" marR="111056" marT="55529" marB="55529"/>
                </a:tc>
                <a:tc>
                  <a:txBody>
                    <a:bodyPr/>
                    <a:lstStyle/>
                    <a:p>
                      <a:r>
                        <a:rPr lang="en-US" sz="2400" b="0" dirty="0">
                          <a:latin typeface="Times New Roman" charset="0"/>
                        </a:rPr>
                        <a:t>New Algorithm (B) </a:t>
                      </a:r>
                      <a:r>
                        <a:rPr lang="en-US" sz="2400" dirty="0">
                          <a:latin typeface="Times New Roman" charset="0"/>
                        </a:rPr>
                        <a:t> </a:t>
                      </a:r>
                    </a:p>
                  </a:txBody>
                  <a:tcPr marL="111056" marR="111056" marT="55529" marB="55529"/>
                </a:tc>
                <a:extLst>
                  <a:ext uri="{0D108BD9-81ED-4DB2-BD59-A6C34878D82A}">
                    <a16:rowId xmlns:a16="http://schemas.microsoft.com/office/drawing/2014/main" val="3742711454"/>
                  </a:ext>
                </a:extLst>
              </a:tr>
              <a:tr h="529448">
                <a:tc>
                  <a:txBody>
                    <a:bodyPr/>
                    <a:lstStyle/>
                    <a:p>
                      <a:r>
                        <a:rPr lang="en-US" sz="2400" dirty="0">
                          <a:latin typeface="Times New Roman" charset="0"/>
                        </a:rPr>
                        <a:t>50/1000 </a:t>
                      </a:r>
                      <a:r>
                        <a:rPr lang="en-US" sz="2400" b="1" dirty="0">
                          <a:latin typeface="Times New Roman" charset="0"/>
                        </a:rPr>
                        <a:t>(5%) </a:t>
                      </a:r>
                    </a:p>
                  </a:txBody>
                  <a:tcPr marL="111056" marR="111056" marT="55529" marB="55529"/>
                </a:tc>
                <a:tc>
                  <a:txBody>
                    <a:bodyPr/>
                    <a:lstStyle/>
                    <a:p>
                      <a:r>
                        <a:rPr lang="en-US" sz="2400" dirty="0">
                          <a:latin typeface="Times New Roman" charset="0"/>
                        </a:rPr>
                        <a:t>54/1000 </a:t>
                      </a:r>
                      <a:r>
                        <a:rPr lang="en-US" sz="2400" b="1" dirty="0">
                          <a:solidFill>
                            <a:srgbClr val="00B050"/>
                          </a:solidFill>
                          <a:latin typeface="Times New Roman" charset="0"/>
                        </a:rPr>
                        <a:t>(5.4%) </a:t>
                      </a:r>
                    </a:p>
                  </a:txBody>
                  <a:tcPr marL="111056" marR="111056" marT="55529" marB="55529"/>
                </a:tc>
                <a:extLst>
                  <a:ext uri="{0D108BD9-81ED-4DB2-BD59-A6C34878D82A}">
                    <a16:rowId xmlns:a16="http://schemas.microsoft.com/office/drawing/2014/main" val="373630828"/>
                  </a:ext>
                </a:extLst>
              </a:tr>
            </a:tbl>
          </a:graphicData>
        </a:graphic>
      </p:graphicFrame>
      <p:sp>
        <p:nvSpPr>
          <p:cNvPr id="7" name="文本框 6"/>
          <p:cNvSpPr txBox="1"/>
          <p:nvPr/>
        </p:nvSpPr>
        <p:spPr>
          <a:xfrm>
            <a:off x="1176223" y="3416439"/>
            <a:ext cx="9839553" cy="523220"/>
          </a:xfrm>
          <a:prstGeom prst="rect">
            <a:avLst/>
          </a:prstGeom>
          <a:noFill/>
        </p:spPr>
        <p:txBody>
          <a:bodyPr wrap="none" rtlCol="0">
            <a:spAutoFit/>
          </a:bodyPr>
          <a:lstStyle/>
          <a:p>
            <a:r>
              <a:rPr lang="en-US" altLang="zh-CN" sz="2800" dirty="0"/>
              <a:t>New algorithm increases overall success rate, so it is better?</a:t>
            </a:r>
            <a:endParaRPr lang="zh-CN" altLang="en-US" sz="2800" dirty="0"/>
          </a:p>
        </p:txBody>
      </p:sp>
      <p:graphicFrame>
        <p:nvGraphicFramePr>
          <p:cNvPr id="8" name="表格 7"/>
          <p:cNvGraphicFramePr>
            <a:graphicFrameLocks noGrp="1"/>
          </p:cNvGraphicFramePr>
          <p:nvPr>
            <p:extLst/>
          </p:nvPr>
        </p:nvGraphicFramePr>
        <p:xfrm>
          <a:off x="2032001" y="4276782"/>
          <a:ext cx="8127999" cy="1875896"/>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endParaRPr lang="zh-CN" altLang="en-US" sz="2400" b="0" kern="1200" dirty="0">
                        <a:solidFill>
                          <a:schemeClr val="lt1"/>
                        </a:solidFill>
                        <a:latin typeface="Times New Roman" charset="0"/>
                        <a:ea typeface="+mn-ea"/>
                        <a:cs typeface="+mn-cs"/>
                      </a:endParaRPr>
                    </a:p>
                  </a:txBody>
                  <a:tcPr>
                    <a:solidFill>
                      <a:srgbClr val="93A299"/>
                    </a:solidFill>
                  </a:tcPr>
                </a:tc>
                <a:tc>
                  <a:txBody>
                    <a:bodyPr/>
                    <a:lstStyle/>
                    <a:p>
                      <a:r>
                        <a:rPr lang="en-US" sz="2400" b="0" kern="1200" dirty="0">
                          <a:solidFill>
                            <a:schemeClr val="lt1"/>
                          </a:solidFill>
                          <a:latin typeface="Times New Roman" charset="0"/>
                          <a:ea typeface="+mn-ea"/>
                          <a:cs typeface="+mn-cs"/>
                        </a:rPr>
                        <a:t>Old Algorithm (A)</a:t>
                      </a:r>
                    </a:p>
                  </a:txBody>
                  <a:tcPr marL="111056" marR="111056" marT="55529" marB="55529"/>
                </a:tc>
                <a:tc>
                  <a:txBody>
                    <a:bodyPr/>
                    <a:lstStyle/>
                    <a:p>
                      <a:r>
                        <a:rPr lang="en-US" sz="2400" b="0" kern="1200" dirty="0">
                          <a:solidFill>
                            <a:schemeClr val="lt1"/>
                          </a:solidFill>
                          <a:latin typeface="Times New Roman" charset="0"/>
                          <a:ea typeface="+mn-ea"/>
                          <a:cs typeface="+mn-cs"/>
                        </a:rPr>
                        <a:t>New Algorithm (B)  </a:t>
                      </a:r>
                    </a:p>
                  </a:txBody>
                  <a:tcPr marL="111056" marR="111056" marT="55529" marB="55529"/>
                </a:tc>
                <a:extLst>
                  <a:ext uri="{0D108BD9-81ED-4DB2-BD59-A6C34878D82A}">
                    <a16:rowId xmlns:a16="http://schemas.microsoft.com/office/drawing/2014/main" val="10000"/>
                  </a:ext>
                </a:extLst>
              </a:tr>
              <a:tr h="370840">
                <a:tc>
                  <a:txBody>
                    <a:bodyPr/>
                    <a:lstStyle/>
                    <a:p>
                      <a:r>
                        <a:rPr lang="en-US" altLang="zh-CN" sz="2400" b="0" kern="1200" dirty="0">
                          <a:solidFill>
                            <a:schemeClr val="lt1"/>
                          </a:solidFill>
                          <a:latin typeface="Times New Roman" charset="0"/>
                          <a:ea typeface="+mn-ea"/>
                          <a:cs typeface="+mn-cs"/>
                        </a:rPr>
                        <a:t>Low-income Users</a:t>
                      </a:r>
                      <a:endParaRPr lang="zh-CN" altLang="en-US" sz="2400" b="0" kern="1200" dirty="0">
                        <a:solidFill>
                          <a:schemeClr val="lt1"/>
                        </a:solidFill>
                        <a:latin typeface="Times New Roman" charset="0"/>
                        <a:ea typeface="+mn-ea"/>
                        <a:cs typeface="+mn-cs"/>
                      </a:endParaRPr>
                    </a:p>
                  </a:txBody>
                  <a:tcPr>
                    <a:solidFill>
                      <a:srgbClr val="93A299"/>
                    </a:solidFill>
                  </a:tcPr>
                </a:tc>
                <a:tc>
                  <a:txBody>
                    <a:bodyPr/>
                    <a:lstStyle/>
                    <a:p>
                      <a:r>
                        <a:rPr lang="en-US" sz="2400" b="0" kern="1200" dirty="0">
                          <a:solidFill>
                            <a:schemeClr val="tx1"/>
                          </a:solidFill>
                          <a:latin typeface="Times New Roman" charset="0"/>
                          <a:ea typeface="+mn-ea"/>
                          <a:cs typeface="+mn-cs"/>
                        </a:rPr>
                        <a:t>10/400 </a:t>
                      </a:r>
                      <a:r>
                        <a:rPr lang="en-US" sz="2400" b="1" kern="1200" dirty="0">
                          <a:solidFill>
                            <a:srgbClr val="00B050"/>
                          </a:solidFill>
                          <a:latin typeface="Times New Roman" charset="0"/>
                          <a:ea typeface="+mn-ea"/>
                          <a:cs typeface="+mn-cs"/>
                        </a:rPr>
                        <a:t>(2.5%) </a:t>
                      </a:r>
                    </a:p>
                  </a:txBody>
                  <a:tcPr marL="95370" marR="95370" marT="47685" marB="47685"/>
                </a:tc>
                <a:tc>
                  <a:txBody>
                    <a:bodyPr/>
                    <a:lstStyle/>
                    <a:p>
                      <a:r>
                        <a:rPr lang="en-US" sz="2400" b="0" kern="1200" dirty="0">
                          <a:solidFill>
                            <a:schemeClr val="tx1"/>
                          </a:solidFill>
                          <a:latin typeface="Times New Roman" charset="0"/>
                          <a:ea typeface="+mn-ea"/>
                          <a:cs typeface="+mn-cs"/>
                        </a:rPr>
                        <a:t>4/200 </a:t>
                      </a:r>
                      <a:r>
                        <a:rPr lang="en-US" sz="2400" b="1" i="0" kern="1200" dirty="0">
                          <a:solidFill>
                            <a:schemeClr val="tx1"/>
                          </a:solidFill>
                          <a:latin typeface="Times New Roman" charset="0"/>
                          <a:ea typeface="+mn-ea"/>
                          <a:cs typeface="+mn-cs"/>
                        </a:rPr>
                        <a:t>(2%) </a:t>
                      </a:r>
                    </a:p>
                  </a:txBody>
                  <a:tcPr marL="95370" marR="95370" marT="47685" marB="47685"/>
                </a:tc>
                <a:extLst>
                  <a:ext uri="{0D108BD9-81ED-4DB2-BD59-A6C34878D82A}">
                    <a16:rowId xmlns:a16="http://schemas.microsoft.com/office/drawing/2014/main" val="10001"/>
                  </a:ext>
                </a:extLst>
              </a:tr>
              <a:tr h="370840">
                <a:tc>
                  <a:txBody>
                    <a:bodyPr/>
                    <a:lstStyle/>
                    <a:p>
                      <a:r>
                        <a:rPr lang="en-US" altLang="zh-CN" sz="2400" b="0" kern="1200" dirty="0">
                          <a:solidFill>
                            <a:schemeClr val="lt1"/>
                          </a:solidFill>
                          <a:latin typeface="Times New Roman" charset="0"/>
                          <a:ea typeface="+mn-ea"/>
                          <a:cs typeface="+mn-cs"/>
                        </a:rPr>
                        <a:t>High-income Users</a:t>
                      </a:r>
                      <a:endParaRPr lang="zh-CN" altLang="en-US" sz="2400" b="0" kern="1200" dirty="0">
                        <a:solidFill>
                          <a:schemeClr val="lt1"/>
                        </a:solidFill>
                        <a:latin typeface="Times New Roman" charset="0"/>
                        <a:ea typeface="+mn-ea"/>
                        <a:cs typeface="+mn-cs"/>
                      </a:endParaRPr>
                    </a:p>
                  </a:txBody>
                  <a:tcPr>
                    <a:solidFill>
                      <a:srgbClr val="93A299"/>
                    </a:solidFill>
                  </a:tcPr>
                </a:tc>
                <a:tc>
                  <a:txBody>
                    <a:bodyPr/>
                    <a:lstStyle/>
                    <a:p>
                      <a:r>
                        <a:rPr lang="en-US" sz="2400" b="0" kern="1200" dirty="0">
                          <a:solidFill>
                            <a:schemeClr val="tx1"/>
                          </a:solidFill>
                          <a:latin typeface="Times New Roman" charset="0"/>
                          <a:ea typeface="+mn-ea"/>
                          <a:cs typeface="+mn-cs"/>
                        </a:rPr>
                        <a:t>40/600 </a:t>
                      </a:r>
                      <a:r>
                        <a:rPr lang="en-US" sz="2400" b="1" kern="1200" dirty="0">
                          <a:solidFill>
                            <a:srgbClr val="00B050"/>
                          </a:solidFill>
                          <a:latin typeface="Times New Roman" charset="0"/>
                          <a:ea typeface="+mn-ea"/>
                          <a:cs typeface="+mn-cs"/>
                        </a:rPr>
                        <a:t>(6.6%) </a:t>
                      </a:r>
                    </a:p>
                  </a:txBody>
                  <a:tcPr marL="95370" marR="95370" marT="47685" marB="47685"/>
                </a:tc>
                <a:tc>
                  <a:txBody>
                    <a:bodyPr/>
                    <a:lstStyle/>
                    <a:p>
                      <a:r>
                        <a:rPr lang="en-US" sz="2400" b="0" kern="1200" dirty="0">
                          <a:solidFill>
                            <a:schemeClr val="tx1"/>
                          </a:solidFill>
                          <a:latin typeface="Times New Roman" charset="0"/>
                          <a:ea typeface="+mn-ea"/>
                          <a:cs typeface="+mn-cs"/>
                        </a:rPr>
                        <a:t>50/800 </a:t>
                      </a:r>
                      <a:r>
                        <a:rPr lang="en-US" sz="2400" b="1" kern="1200" dirty="0">
                          <a:solidFill>
                            <a:schemeClr val="tx1"/>
                          </a:solidFill>
                          <a:latin typeface="Times New Roman" charset="0"/>
                          <a:ea typeface="+mn-ea"/>
                          <a:cs typeface="+mn-cs"/>
                        </a:rPr>
                        <a:t>(6.2%) </a:t>
                      </a:r>
                    </a:p>
                  </a:txBody>
                  <a:tcPr marL="95370" marR="95370" marT="47685" marB="47685"/>
                </a:tc>
                <a:extLst>
                  <a:ext uri="{0D108BD9-81ED-4DB2-BD59-A6C34878D82A}">
                    <a16:rowId xmlns:a16="http://schemas.microsoft.com/office/drawing/2014/main" val="10002"/>
                  </a:ext>
                </a:extLst>
              </a:tr>
              <a:tr h="370840">
                <a:tc>
                  <a:txBody>
                    <a:bodyPr/>
                    <a:lstStyle/>
                    <a:p>
                      <a:r>
                        <a:rPr lang="en-US" altLang="zh-CN" sz="2400" b="0" kern="1200" dirty="0">
                          <a:solidFill>
                            <a:schemeClr val="lt1"/>
                          </a:solidFill>
                          <a:latin typeface="Times New Roman" charset="0"/>
                          <a:ea typeface="+mn-ea"/>
                          <a:cs typeface="+mn-cs"/>
                        </a:rPr>
                        <a:t>Overall</a:t>
                      </a:r>
                      <a:endParaRPr lang="zh-CN" altLang="en-US" sz="2400" b="0" kern="1200" dirty="0">
                        <a:solidFill>
                          <a:schemeClr val="lt1"/>
                        </a:solidFill>
                        <a:latin typeface="Times New Roman" charset="0"/>
                        <a:ea typeface="+mn-ea"/>
                        <a:cs typeface="+mn-cs"/>
                      </a:endParaRPr>
                    </a:p>
                  </a:txBody>
                  <a:tcPr>
                    <a:solidFill>
                      <a:srgbClr val="93A299"/>
                    </a:solidFill>
                  </a:tcPr>
                </a:tc>
                <a:tc>
                  <a:txBody>
                    <a:bodyPr/>
                    <a:lstStyle/>
                    <a:p>
                      <a:r>
                        <a:rPr lang="en-US" sz="2400" b="0" kern="1200" dirty="0">
                          <a:solidFill>
                            <a:schemeClr val="tx1"/>
                          </a:solidFill>
                          <a:latin typeface="Times New Roman" charset="0"/>
                          <a:ea typeface="+mn-ea"/>
                          <a:cs typeface="+mn-cs"/>
                        </a:rPr>
                        <a:t>50/1000 </a:t>
                      </a:r>
                      <a:r>
                        <a:rPr lang="en-US" sz="2400" b="1" kern="1200" dirty="0">
                          <a:solidFill>
                            <a:schemeClr val="tx1"/>
                          </a:solidFill>
                          <a:latin typeface="Times New Roman" charset="0"/>
                          <a:ea typeface="+mn-ea"/>
                          <a:cs typeface="+mn-cs"/>
                        </a:rPr>
                        <a:t>(5%) </a:t>
                      </a:r>
                    </a:p>
                  </a:txBody>
                  <a:tcPr marL="111056" marR="111056" marT="55529" marB="55529"/>
                </a:tc>
                <a:tc>
                  <a:txBody>
                    <a:bodyPr/>
                    <a:lstStyle/>
                    <a:p>
                      <a:r>
                        <a:rPr lang="en-US" sz="2400" b="0" kern="1200" dirty="0">
                          <a:solidFill>
                            <a:schemeClr val="tx1"/>
                          </a:solidFill>
                          <a:latin typeface="Times New Roman" charset="0"/>
                          <a:ea typeface="+mn-ea"/>
                          <a:cs typeface="+mn-cs"/>
                        </a:rPr>
                        <a:t>54/1000 </a:t>
                      </a:r>
                      <a:r>
                        <a:rPr lang="en-US" sz="2400" b="1" kern="1200" dirty="0">
                          <a:solidFill>
                            <a:srgbClr val="00B050"/>
                          </a:solidFill>
                          <a:latin typeface="Times New Roman" charset="0"/>
                          <a:ea typeface="+mn-ea"/>
                          <a:cs typeface="+mn-cs"/>
                        </a:rPr>
                        <a:t>(5.4%) </a:t>
                      </a:r>
                    </a:p>
                  </a:txBody>
                  <a:tcPr marL="111056" marR="111056" marT="55529" marB="55529"/>
                </a:tc>
                <a:extLst>
                  <a:ext uri="{0D108BD9-81ED-4DB2-BD59-A6C34878D82A}">
                    <a16:rowId xmlns:a16="http://schemas.microsoft.com/office/drawing/2014/main" val="10003"/>
                  </a:ext>
                </a:extLst>
              </a:tr>
            </a:tbl>
          </a:graphicData>
        </a:graphic>
      </p:graphicFrame>
      <p:sp>
        <p:nvSpPr>
          <p:cNvPr id="9" name="文本框 8"/>
          <p:cNvSpPr txBox="1"/>
          <p:nvPr/>
        </p:nvSpPr>
        <p:spPr>
          <a:xfrm>
            <a:off x="4714851" y="6241701"/>
            <a:ext cx="2762295" cy="523220"/>
          </a:xfrm>
          <a:prstGeom prst="rect">
            <a:avLst/>
          </a:prstGeom>
          <a:noFill/>
        </p:spPr>
        <p:txBody>
          <a:bodyPr wrap="none" rtlCol="0">
            <a:spAutoFit/>
          </a:bodyPr>
          <a:lstStyle/>
          <a:p>
            <a:pPr algn="ctr"/>
            <a:r>
              <a:rPr lang="en-US" altLang="zh-CN" sz="2800" dirty="0"/>
              <a:t>Which is better?</a:t>
            </a:r>
            <a:endParaRPr lang="zh-CN" altLang="en-US" sz="2800" dirty="0"/>
          </a:p>
        </p:txBody>
      </p:sp>
      <p:pic>
        <p:nvPicPr>
          <p:cNvPr id="10" name="Picture 9" descr="A close up of a sign&#10;&#10;Description generated with very high confidence">
            <a:extLst>
              <a:ext uri="{FF2B5EF4-FFF2-40B4-BE49-F238E27FC236}">
                <a16:creationId xmlns:a16="http://schemas.microsoft.com/office/drawing/2014/main" id="{D510A16E-0A28-404E-BB6B-287BD2617C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46935" y="1600200"/>
            <a:ext cx="1322445" cy="1108603"/>
          </a:xfrm>
          <a:prstGeom prst="rect">
            <a:avLst/>
          </a:prstGeom>
        </p:spPr>
      </p:pic>
    </p:spTree>
    <p:extLst>
      <p:ext uri="{BB962C8B-B14F-4D97-AF65-F5344CB8AC3E}">
        <p14:creationId xmlns:p14="http://schemas.microsoft.com/office/powerpoint/2010/main" val="50983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Theoretical</a:t>
            </a:r>
            <a:r>
              <a:rPr lang="zh-CN" altLang="en-US" dirty="0"/>
              <a:t> </a:t>
            </a:r>
            <a:r>
              <a:rPr lang="en-US" altLang="zh-CN" dirty="0"/>
              <a:t>Analysis</a:t>
            </a:r>
            <a:endParaRPr lang="en-US" dirty="0"/>
          </a:p>
        </p:txBody>
      </p:sp>
      <p:sp>
        <p:nvSpPr>
          <p:cNvPr id="3" name="Content Placeholder 2"/>
          <p:cNvSpPr>
            <a:spLocks noGrp="1"/>
          </p:cNvSpPr>
          <p:nvPr>
            <p:ph idx="1"/>
          </p:nvPr>
        </p:nvSpPr>
        <p:spPr>
          <a:xfrm>
            <a:off x="609600" y="1600200"/>
            <a:ext cx="10972800" cy="5124450"/>
          </a:xfrm>
        </p:spPr>
        <p:txBody>
          <a:bodyPr>
            <a:normAutofit/>
          </a:bodyPr>
          <a:lstStyle/>
          <a:p>
            <a:r>
              <a:rPr lang="en-US" altLang="zh-CN" sz="3200" dirty="0">
                <a:latin typeface="Times New Roman" charset="0"/>
                <a:ea typeface="Times New Roman" charset="0"/>
                <a:cs typeface="Times New Roman" charset="0"/>
              </a:rPr>
              <a:t>Our</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DGBR</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algorithm</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can</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preserve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all</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properties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of</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the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GBR</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algorithm</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while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making</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the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overlap</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property</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easier</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to</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satisfy</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and</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reducing</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the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variance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of</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balancing</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weights</a:t>
            </a:r>
            <a:r>
              <a:rPr lang="en-US" sz="3200" dirty="0">
                <a:latin typeface="Times New Roman" charset="0"/>
                <a:ea typeface="Times New Roman" charset="0"/>
                <a:cs typeface="Times New Roman" charset="0"/>
              </a:rPr>
              <a:t>.</a:t>
            </a:r>
            <a:endParaRPr lang="zh-CN" altLang="en-US" sz="3200" dirty="0">
              <a:latin typeface="Times New Roman" charset="0"/>
              <a:ea typeface="Times New Roman" charset="0"/>
              <a:cs typeface="Times New Roman" charset="0"/>
            </a:endParaRPr>
          </a:p>
          <a:p>
            <a:endParaRPr lang="zh-CN" altLang="en-US" sz="3200" dirty="0">
              <a:latin typeface="Times New Roman" charset="0"/>
              <a:ea typeface="Times New Roman" charset="0"/>
              <a:cs typeface="Times New Roman" charset="0"/>
            </a:endParaRPr>
          </a:p>
          <a:p>
            <a:r>
              <a:rPr lang="en-US" altLang="zh-CN" sz="3200" dirty="0">
                <a:latin typeface="Times New Roman" charset="0"/>
                <a:ea typeface="Times New Roman" charset="0"/>
                <a:cs typeface="Times New Roman" charset="0"/>
              </a:rPr>
              <a:t>Our</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DGBR</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algorithm</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can</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enable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more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accurate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estimation</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of</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P(Y|S).</a:t>
            </a:r>
            <a:endParaRPr lang="en-US" sz="3200" dirty="0">
              <a:latin typeface="Times New Roman" charset="0"/>
              <a:ea typeface="Times New Roman" charset="0"/>
              <a:cs typeface="Times New Roman" charset="0"/>
            </a:endParaRPr>
          </a:p>
          <a:p>
            <a:endParaRPr lang="en-US" sz="3200" dirty="0"/>
          </a:p>
          <a:p>
            <a:endParaRPr lang="en-US" sz="3200" dirty="0"/>
          </a:p>
          <a:p>
            <a:r>
              <a:rPr lang="en-US" sz="3200" dirty="0">
                <a:latin typeface="Times New Roman" charset="0"/>
                <a:cs typeface="Times New Roman" charset="0"/>
              </a:rPr>
              <a:t>More</a:t>
            </a:r>
            <a:r>
              <a:rPr lang="zh-CN" altLang="en-US" sz="3200" dirty="0">
                <a:latin typeface="Times New Roman" charset="0"/>
                <a:cs typeface="Times New Roman" charset="0"/>
              </a:rPr>
              <a:t> </a:t>
            </a:r>
            <a:r>
              <a:rPr lang="en-US" altLang="zh-CN" sz="3200" dirty="0">
                <a:latin typeface="Times New Roman" charset="0"/>
                <a:cs typeface="Times New Roman" charset="0"/>
              </a:rPr>
              <a:t>details</a:t>
            </a:r>
            <a:r>
              <a:rPr lang="zh-CN" altLang="en-US" sz="3200" dirty="0">
                <a:latin typeface="Times New Roman" charset="0"/>
                <a:cs typeface="Times New Roman" charset="0"/>
              </a:rPr>
              <a:t> </a:t>
            </a:r>
            <a:r>
              <a:rPr lang="en-US" altLang="zh-CN" sz="3200" dirty="0">
                <a:latin typeface="Times New Roman" charset="0"/>
                <a:cs typeface="Times New Roman" charset="0"/>
              </a:rPr>
              <a:t>could</a:t>
            </a:r>
            <a:r>
              <a:rPr lang="zh-CN" altLang="en-US" sz="3200" dirty="0">
                <a:latin typeface="Times New Roman" charset="0"/>
                <a:cs typeface="Times New Roman" charset="0"/>
              </a:rPr>
              <a:t> </a:t>
            </a:r>
            <a:r>
              <a:rPr lang="en-US" altLang="zh-CN" sz="3200" dirty="0">
                <a:latin typeface="Times New Roman" charset="0"/>
                <a:cs typeface="Times New Roman" charset="0"/>
              </a:rPr>
              <a:t>be</a:t>
            </a:r>
            <a:r>
              <a:rPr lang="zh-CN" altLang="en-US" sz="3200" dirty="0">
                <a:latin typeface="Times New Roman" charset="0"/>
                <a:cs typeface="Times New Roman" charset="0"/>
              </a:rPr>
              <a:t> </a:t>
            </a:r>
            <a:r>
              <a:rPr lang="en-US" altLang="zh-CN" sz="3200" dirty="0">
                <a:latin typeface="Times New Roman" charset="0"/>
                <a:cs typeface="Times New Roman" charset="0"/>
              </a:rPr>
              <a:t>found</a:t>
            </a:r>
            <a:r>
              <a:rPr lang="zh-CN" altLang="en-US" sz="3200" dirty="0">
                <a:latin typeface="Times New Roman" charset="0"/>
                <a:cs typeface="Times New Roman" charset="0"/>
              </a:rPr>
              <a:t> </a:t>
            </a:r>
            <a:r>
              <a:rPr lang="en-US" altLang="zh-CN" sz="3200" dirty="0">
                <a:latin typeface="Times New Roman" charset="0"/>
                <a:cs typeface="Times New Roman" charset="0"/>
              </a:rPr>
              <a:t>in</a:t>
            </a:r>
            <a:r>
              <a:rPr lang="zh-CN" altLang="en-US" sz="3200" dirty="0">
                <a:latin typeface="Times New Roman" charset="0"/>
                <a:cs typeface="Times New Roman" charset="0"/>
              </a:rPr>
              <a:t> </a:t>
            </a:r>
            <a:r>
              <a:rPr lang="en-US" altLang="zh-CN" sz="3200" dirty="0">
                <a:latin typeface="Times New Roman" charset="0"/>
                <a:cs typeface="Times New Roman" charset="0"/>
              </a:rPr>
              <a:t>our</a:t>
            </a:r>
            <a:r>
              <a:rPr lang="zh-CN" altLang="en-US" sz="3200" dirty="0">
                <a:latin typeface="Times New Roman" charset="0"/>
                <a:cs typeface="Times New Roman" charset="0"/>
              </a:rPr>
              <a:t> </a:t>
            </a:r>
            <a:r>
              <a:rPr lang="en-US" altLang="zh-CN" sz="3200" dirty="0">
                <a:latin typeface="Times New Roman" charset="0"/>
                <a:cs typeface="Times New Roman" charset="0"/>
              </a:rPr>
              <a:t>paper.</a:t>
            </a:r>
            <a:endParaRPr lang="en-US" sz="3200" dirty="0">
              <a:latin typeface="Times New Roman" charset="0"/>
              <a:cs typeface="Times New Roman" charset="0"/>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130</a:t>
            </a:fld>
            <a:endParaRPr lang="en-US"/>
          </a:p>
        </p:txBody>
      </p:sp>
    </p:spTree>
    <p:extLst>
      <p:ext uri="{BB962C8B-B14F-4D97-AF65-F5344CB8AC3E}">
        <p14:creationId xmlns:p14="http://schemas.microsoft.com/office/powerpoint/2010/main" val="14059382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804E-9F7A-9849-921B-03B415B36DCE}"/>
              </a:ext>
            </a:extLst>
          </p:cNvPr>
          <p:cNvSpPr>
            <a:spLocks noGrp="1"/>
          </p:cNvSpPr>
          <p:nvPr>
            <p:ph type="title"/>
          </p:nvPr>
        </p:nvSpPr>
        <p:spPr/>
        <p:txBody>
          <a:bodyPr/>
          <a:lstStyle/>
          <a:p>
            <a:r>
              <a:rPr lang="en-US" altLang="zh-CN" dirty="0"/>
              <a:t>Experiments</a:t>
            </a:r>
            <a:endParaRPr lang="en-US" dirty="0"/>
          </a:p>
        </p:txBody>
      </p:sp>
      <p:sp>
        <p:nvSpPr>
          <p:cNvPr id="3" name="Content Placeholder 2">
            <a:extLst>
              <a:ext uri="{FF2B5EF4-FFF2-40B4-BE49-F238E27FC236}">
                <a16:creationId xmlns:a16="http://schemas.microsoft.com/office/drawing/2014/main" id="{4925952B-C045-9C45-A493-52BCAF6991B9}"/>
              </a:ext>
            </a:extLst>
          </p:cNvPr>
          <p:cNvSpPr>
            <a:spLocks noGrp="1"/>
          </p:cNvSpPr>
          <p:nvPr>
            <p:ph idx="1"/>
          </p:nvPr>
        </p:nvSpPr>
        <p:spPr>
          <a:xfrm>
            <a:off x="609600" y="1600200"/>
            <a:ext cx="10972800" cy="5043196"/>
          </a:xfrm>
        </p:spPr>
        <p:txBody>
          <a:bodyPr>
            <a:normAutofit/>
          </a:bodyPr>
          <a:lstStyle/>
          <a:p>
            <a:r>
              <a:rPr lang="en-US" altLang="zh-CN" sz="3600" dirty="0">
                <a:latin typeface="Times New Roman" panose="02020603050405020304" pitchFamily="18" charset="0"/>
                <a:cs typeface="Times New Roman" panose="02020603050405020304" pitchFamily="18" charset="0"/>
              </a:rPr>
              <a:t>Baselines:</a:t>
            </a:r>
          </a:p>
          <a:p>
            <a:pPr lvl="1"/>
            <a:r>
              <a:rPr lang="en-US" altLang="zh-CN" sz="3200" dirty="0">
                <a:latin typeface="Times New Roman" panose="02020603050405020304" pitchFamily="18" charset="0"/>
                <a:cs typeface="Times New Roman" panose="02020603050405020304" pitchFamily="18" charset="0"/>
              </a:rPr>
              <a:t>Logistic</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Regression</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(LR)</a:t>
            </a:r>
          </a:p>
          <a:p>
            <a:pPr lvl="1"/>
            <a:r>
              <a:rPr lang="en-US" altLang="zh-CN" sz="3200" dirty="0">
                <a:latin typeface="Times New Roman" panose="02020603050405020304" pitchFamily="18" charset="0"/>
                <a:cs typeface="Times New Roman" panose="02020603050405020304" pitchFamily="18" charset="0"/>
              </a:rPr>
              <a:t>Deep</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Logistic</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Regression</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(DLR):</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LR</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Deep</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Auto</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Encoder</a:t>
            </a:r>
          </a:p>
          <a:p>
            <a:r>
              <a:rPr lang="en-US" altLang="zh-CN" sz="3600" dirty="0">
                <a:latin typeface="Times New Roman" panose="02020603050405020304" pitchFamily="18" charset="0"/>
                <a:cs typeface="Times New Roman" panose="02020603050405020304" pitchFamily="18" charset="0"/>
              </a:rPr>
              <a:t>Evaluation</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Metric:</a:t>
            </a:r>
          </a:p>
          <a:p>
            <a:pPr lvl="1"/>
            <a:r>
              <a:rPr lang="en-US" altLang="zh-CN" sz="3200" dirty="0">
                <a:latin typeface="Times New Roman" panose="02020603050405020304" pitchFamily="18" charset="0"/>
                <a:cs typeface="Times New Roman" panose="02020603050405020304" pitchFamily="18" charset="0"/>
              </a:rPr>
              <a:t>RMSE,</a:t>
            </a:r>
            <a:r>
              <a:rPr lang="zh-CN" altLang="en-US"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Average_Error</a:t>
            </a:r>
            <a:r>
              <a:rPr lang="en-US" altLang="zh-CN" sz="32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Stability_Error</a:t>
            </a:r>
            <a:endParaRPr lang="en-US" altLang="zh-C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882F1B0-E70E-4D40-B9D6-20F8A2567812}"/>
              </a:ext>
            </a:extLst>
          </p:cNvPr>
          <p:cNvSpPr>
            <a:spLocks noGrp="1"/>
          </p:cNvSpPr>
          <p:nvPr>
            <p:ph type="sldNum" sz="quarter" idx="12"/>
          </p:nvPr>
        </p:nvSpPr>
        <p:spPr/>
        <p:txBody>
          <a:bodyPr/>
          <a:lstStyle/>
          <a:p>
            <a:fld id="{0CFEC368-1D7A-4F81-ABF6-AE0E36BAF64C}" type="slidenum">
              <a:rPr lang="en-US" smtClean="0"/>
              <a:pPr/>
              <a:t>131</a:t>
            </a:fld>
            <a:endParaRPr lang="en-US"/>
          </a:p>
        </p:txBody>
      </p:sp>
      <p:pic>
        <p:nvPicPr>
          <p:cNvPr id="5" name="Picture 4">
            <a:extLst>
              <a:ext uri="{FF2B5EF4-FFF2-40B4-BE49-F238E27FC236}">
                <a16:creationId xmlns:a16="http://schemas.microsoft.com/office/drawing/2014/main" id="{3EB345D6-ADDC-874F-9159-FFCC2652D66C}"/>
              </a:ext>
            </a:extLst>
          </p:cNvPr>
          <p:cNvPicPr>
            <a:picLocks noChangeAspect="1"/>
          </p:cNvPicPr>
          <p:nvPr/>
        </p:nvPicPr>
        <p:blipFill>
          <a:blip r:embed="rId3"/>
          <a:stretch>
            <a:fillRect/>
          </a:stretch>
        </p:blipFill>
        <p:spPr>
          <a:xfrm>
            <a:off x="1235709" y="5029200"/>
            <a:ext cx="9819722" cy="1458543"/>
          </a:xfrm>
          <a:prstGeom prst="rect">
            <a:avLst/>
          </a:prstGeom>
        </p:spPr>
      </p:pic>
    </p:spTree>
    <p:extLst>
      <p:ext uri="{BB962C8B-B14F-4D97-AF65-F5344CB8AC3E}">
        <p14:creationId xmlns:p14="http://schemas.microsoft.com/office/powerpoint/2010/main" val="25342362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Experiments on Synthetic Data</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132</a:t>
            </a:fld>
            <a:endParaRPr lang="en-US"/>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609600" y="1600200"/>
                <a:ext cx="11293753" cy="5257800"/>
              </a:xfrm>
            </p:spPr>
            <p:txBody>
              <a:bodyPr>
                <a:normAutofit fontScale="92500" lnSpcReduction="10000"/>
              </a:bodyPr>
              <a:lstStyle/>
              <a:p>
                <a:r>
                  <a:rPr lang="en-US" altLang="zh-CN" sz="3600" dirty="0">
                    <a:latin typeface="Times New Roman" charset="0"/>
                    <a:ea typeface="Times New Roman" charset="0"/>
                    <a:cs typeface="Times New Roman" charset="0"/>
                  </a:rPr>
                  <a:t>Data</a:t>
                </a:r>
                <a:r>
                  <a:rPr lang="zh-CN" altLang="en-US" sz="3600" dirty="0">
                    <a:latin typeface="Times New Roman" charset="0"/>
                    <a:ea typeface="Times New Roman" charset="0"/>
                    <a:cs typeface="Times New Roman" charset="0"/>
                  </a:rPr>
                  <a:t> </a:t>
                </a:r>
                <a:r>
                  <a:rPr lang="en-US" altLang="zh-CN" sz="3600" dirty="0">
                    <a:latin typeface="Times New Roman" charset="0"/>
                    <a:ea typeface="Times New Roman" charset="0"/>
                    <a:cs typeface="Times New Roman" charset="0"/>
                  </a:rPr>
                  <a:t>generating</a:t>
                </a:r>
                <a:endParaRPr lang="zh-CN" altLang="en-US" sz="3600" dirty="0">
                  <a:latin typeface="Times New Roman" charset="0"/>
                  <a:ea typeface="Times New Roman" charset="0"/>
                  <a:cs typeface="Times New Roman" charset="0"/>
                </a:endParaRPr>
              </a:p>
              <a:p>
                <a:pPr lvl="1"/>
                <a14:m>
                  <m:oMath xmlns:m="http://schemas.openxmlformats.org/officeDocument/2006/math">
                    <m:r>
                      <a:rPr lang="en-US" altLang="zh-CN" sz="3200" b="0" i="1" smtClean="0">
                        <a:latin typeface="Cambria Math" charset="0"/>
                        <a:ea typeface="Times New Roman" charset="0"/>
                        <a:cs typeface="Times New Roman" charset="0"/>
                      </a:rPr>
                      <m:t>𝑋</m:t>
                    </m:r>
                    <m:r>
                      <a:rPr lang="en-US" altLang="zh-CN" sz="3200" b="0" i="1" smtClean="0">
                        <a:latin typeface="Cambria Math" charset="0"/>
                        <a:ea typeface="Times New Roman" charset="0"/>
                        <a:cs typeface="Times New Roman" charset="0"/>
                      </a:rPr>
                      <m:t>={</m:t>
                    </m:r>
                    <m:r>
                      <a:rPr lang="en-US" altLang="zh-CN" sz="3200" b="0" i="1" smtClean="0">
                        <a:latin typeface="Cambria Math" charset="0"/>
                        <a:ea typeface="Times New Roman" charset="0"/>
                        <a:cs typeface="Times New Roman" charset="0"/>
                      </a:rPr>
                      <m:t>𝑆</m:t>
                    </m:r>
                    <m:r>
                      <a:rPr lang="en-US" altLang="zh-CN" sz="3200" b="0" i="1" smtClean="0">
                        <a:latin typeface="Cambria Math" charset="0"/>
                        <a:ea typeface="Times New Roman" charset="0"/>
                        <a:cs typeface="Times New Roman" charset="0"/>
                      </a:rPr>
                      <m:t>,</m:t>
                    </m:r>
                    <m:r>
                      <a:rPr lang="en-US" altLang="zh-CN" sz="3200" b="0" i="1" smtClean="0">
                        <a:latin typeface="Cambria Math" charset="0"/>
                        <a:ea typeface="Times New Roman" charset="0"/>
                        <a:cs typeface="Times New Roman" charset="0"/>
                      </a:rPr>
                      <m:t>𝑉</m:t>
                    </m:r>
                    <m:r>
                      <a:rPr lang="en-US" altLang="zh-CN" sz="3200" b="0" i="1" smtClean="0">
                        <a:latin typeface="Cambria Math" charset="0"/>
                        <a:ea typeface="Times New Roman" charset="0"/>
                        <a:cs typeface="Times New Roman" charset="0"/>
                      </a:rPr>
                      <m:t>}</m:t>
                    </m:r>
                  </m:oMath>
                </a14:m>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is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binary.</a:t>
                </a:r>
                <a:endParaRPr lang="zh-CN" altLang="en-US" sz="3200" dirty="0">
                  <a:latin typeface="Times New Roman" charset="0"/>
                  <a:ea typeface="Times New Roman" charset="0"/>
                  <a:cs typeface="Times New Roman" charset="0"/>
                </a:endParaRPr>
              </a:p>
              <a:p>
                <a:pPr lvl="1"/>
                <a14:m>
                  <m:oMath xmlns:m="http://schemas.openxmlformats.org/officeDocument/2006/math">
                    <m:r>
                      <a:rPr lang="en-US" altLang="zh-CN" sz="3200" b="0" i="1" smtClean="0">
                        <a:latin typeface="Cambria Math" charset="0"/>
                        <a:ea typeface="Times New Roman" charset="0"/>
                        <a:cs typeface="Times New Roman" charset="0"/>
                      </a:rPr>
                      <m:t>𝑌</m:t>
                    </m:r>
                    <m:r>
                      <a:rPr lang="en-US" altLang="zh-CN" sz="3200" b="0" i="1" smtClean="0">
                        <a:latin typeface="Cambria Math" charset="0"/>
                        <a:ea typeface="Times New Roman" charset="0"/>
                        <a:cs typeface="Times New Roman" charset="0"/>
                      </a:rPr>
                      <m:t>=</m:t>
                    </m:r>
                    <m:r>
                      <a:rPr lang="en-US" altLang="zh-CN" sz="3200" b="0" i="1" smtClean="0">
                        <a:latin typeface="Cambria Math" charset="0"/>
                        <a:ea typeface="Times New Roman" charset="0"/>
                        <a:cs typeface="Times New Roman" charset="0"/>
                      </a:rPr>
                      <m:t>h</m:t>
                    </m:r>
                    <m:r>
                      <a:rPr lang="en-US" altLang="zh-CN" sz="3200" b="0" i="1" smtClean="0">
                        <a:latin typeface="Cambria Math" charset="0"/>
                        <a:ea typeface="Times New Roman" charset="0"/>
                        <a:cs typeface="Times New Roman" charset="0"/>
                      </a:rPr>
                      <m:t>(</m:t>
                    </m:r>
                    <m:r>
                      <a:rPr lang="en-US" altLang="zh-CN" sz="3200" b="0" i="1" smtClean="0">
                        <a:latin typeface="Cambria Math" charset="0"/>
                        <a:ea typeface="Times New Roman" charset="0"/>
                        <a:cs typeface="Times New Roman" charset="0"/>
                      </a:rPr>
                      <m:t>𝑓</m:t>
                    </m:r>
                    <m:d>
                      <m:dPr>
                        <m:ctrlPr>
                          <a:rPr lang="en-US" altLang="zh-CN" sz="3200" b="0" i="1" smtClean="0">
                            <a:latin typeface="Cambria Math" panose="02040503050406030204" pitchFamily="18" charset="0"/>
                            <a:ea typeface="Times New Roman" charset="0"/>
                            <a:cs typeface="Times New Roman" charset="0"/>
                          </a:rPr>
                        </m:ctrlPr>
                      </m:dPr>
                      <m:e>
                        <m:r>
                          <a:rPr lang="en-US" altLang="zh-CN" sz="3200" b="0" i="1" smtClean="0">
                            <a:latin typeface="Cambria Math" charset="0"/>
                            <a:ea typeface="Times New Roman" charset="0"/>
                            <a:cs typeface="Times New Roman" charset="0"/>
                          </a:rPr>
                          <m:t>𝑆</m:t>
                        </m:r>
                      </m:e>
                    </m:d>
                    <m:r>
                      <a:rPr lang="en-US" altLang="zh-CN" sz="3200" b="0" i="1" smtClean="0">
                        <a:latin typeface="Cambria Math" charset="0"/>
                        <a:ea typeface="Times New Roman" charset="0"/>
                        <a:cs typeface="Times New Roman" charset="0"/>
                      </a:rPr>
                      <m:t>+</m:t>
                    </m:r>
                    <m:r>
                      <a:rPr lang="en-US" altLang="zh-CN" sz="3200" b="0" i="1" smtClean="0">
                        <a:latin typeface="Cambria Math" charset="0"/>
                        <a:ea typeface="Cambria Math" charset="0"/>
                        <a:cs typeface="Cambria Math" charset="0"/>
                      </a:rPr>
                      <m:t>𝜖</m:t>
                    </m:r>
                    <m:r>
                      <a:rPr lang="en-US" altLang="zh-CN" sz="3200" b="0" i="1" smtClean="0">
                        <a:latin typeface="Cambria Math" charset="0"/>
                        <a:ea typeface="Times New Roman" charset="0"/>
                        <a:cs typeface="Times New Roman" charset="0"/>
                      </a:rPr>
                      <m:t>)</m:t>
                    </m:r>
                  </m:oMath>
                </a14:m>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is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also</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binary.</a:t>
                </a:r>
              </a:p>
              <a:p>
                <a:pPr lvl="1"/>
                <a:endParaRPr lang="zh-CN" altLang="en-US" dirty="0">
                  <a:latin typeface="Times New Roman" charset="0"/>
                  <a:ea typeface="Times New Roman" charset="0"/>
                  <a:cs typeface="Times New Roman" charset="0"/>
                </a:endParaRPr>
              </a:p>
              <a:p>
                <a:r>
                  <a:rPr lang="en-US" altLang="zh-CN" sz="3600" dirty="0">
                    <a:latin typeface="Times New Roman" charset="0"/>
                    <a:ea typeface="Times New Roman" charset="0"/>
                    <a:cs typeface="Times New Roman" charset="0"/>
                  </a:rPr>
                  <a:t>Environments</a:t>
                </a:r>
                <a:r>
                  <a:rPr lang="zh-CN" altLang="en-US" sz="3600" dirty="0">
                    <a:latin typeface="Times New Roman" charset="0"/>
                    <a:ea typeface="Times New Roman" charset="0"/>
                    <a:cs typeface="Times New Roman" charset="0"/>
                  </a:rPr>
                  <a:t> </a:t>
                </a:r>
                <a:r>
                  <a:rPr lang="en-US" altLang="zh-CN" sz="3600" dirty="0">
                    <a:latin typeface="Times New Roman" charset="0"/>
                    <a:ea typeface="Times New Roman" charset="0"/>
                    <a:cs typeface="Times New Roman" charset="0"/>
                  </a:rPr>
                  <a:t>generating</a:t>
                </a:r>
                <a:endParaRPr lang="zh-CN" altLang="en-US" sz="3600" dirty="0">
                  <a:latin typeface="Times New Roman" charset="0"/>
                  <a:ea typeface="Times New Roman" charset="0"/>
                  <a:cs typeface="Times New Roman" charset="0"/>
                </a:endParaRPr>
              </a:p>
              <a:p>
                <a:pPr lvl="1"/>
                <a:r>
                  <a:rPr lang="en-US" altLang="zh-CN" sz="3200" dirty="0">
                    <a:solidFill>
                      <a:srgbClr val="AC29E7"/>
                    </a:solidFill>
                    <a:latin typeface="Times New Roman" charset="0"/>
                    <a:ea typeface="Times New Roman" charset="0"/>
                    <a:cs typeface="Times New Roman" charset="0"/>
                  </a:rPr>
                  <a:t>Changing</a:t>
                </a:r>
                <a:r>
                  <a:rPr lang="zh-CN" altLang="en-US" sz="3200" dirty="0">
                    <a:solidFill>
                      <a:srgbClr val="AC29E7"/>
                    </a:solidFill>
                    <a:latin typeface="Times New Roman" charset="0"/>
                    <a:ea typeface="Times New Roman" charset="0"/>
                    <a:cs typeface="Times New Roman" charset="0"/>
                  </a:rPr>
                  <a:t> </a:t>
                </a:r>
                <a14:m>
                  <m:oMath xmlns:m="http://schemas.openxmlformats.org/officeDocument/2006/math">
                    <m:sSub>
                      <m:sSubPr>
                        <m:ctrlPr>
                          <a:rPr lang="en-US" altLang="zh-CN" sz="3200" b="0" i="1" smtClean="0">
                            <a:solidFill>
                              <a:srgbClr val="AC29E7"/>
                            </a:solidFill>
                            <a:latin typeface="Cambria Math" panose="02040503050406030204" pitchFamily="18" charset="0"/>
                            <a:ea typeface="Times New Roman" charset="0"/>
                            <a:cs typeface="Times New Roman" charset="0"/>
                          </a:rPr>
                        </m:ctrlPr>
                      </m:sSubPr>
                      <m:e>
                        <m:r>
                          <a:rPr lang="en-US" altLang="zh-CN" sz="3200" b="0" i="1" smtClean="0">
                            <a:solidFill>
                              <a:srgbClr val="AC29E7"/>
                            </a:solidFill>
                            <a:latin typeface="Cambria Math" panose="02040503050406030204" pitchFamily="18" charset="0"/>
                            <a:ea typeface="Times New Roman" charset="0"/>
                            <a:cs typeface="Times New Roman" charset="0"/>
                          </a:rPr>
                          <m:t>𝑃</m:t>
                        </m:r>
                      </m:e>
                      <m:sub>
                        <m:r>
                          <a:rPr lang="en-US" altLang="zh-CN" sz="3200" b="0" i="1" smtClean="0">
                            <a:solidFill>
                              <a:srgbClr val="AC29E7"/>
                            </a:solidFill>
                            <a:latin typeface="Cambria Math" panose="02040503050406030204" pitchFamily="18" charset="0"/>
                            <a:ea typeface="Times New Roman" charset="0"/>
                            <a:cs typeface="Times New Roman" charset="0"/>
                          </a:rPr>
                          <m:t>𝑋𝑌</m:t>
                        </m:r>
                      </m:sub>
                    </m:sSub>
                  </m:oMath>
                </a14:m>
                <a:r>
                  <a:rPr lang="en-US" altLang="zh-CN" sz="3200" dirty="0">
                    <a:solidFill>
                      <a:srgbClr val="AC29E7"/>
                    </a:solidFill>
                    <a:latin typeface="Times New Roman" charset="0"/>
                    <a:ea typeface="Times New Roman" charset="0"/>
                    <a:cs typeface="Times New Roman" charset="0"/>
                  </a:rPr>
                  <a:t> by sample selection</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with</a:t>
                </a:r>
                <a:r>
                  <a:rPr lang="zh-CN" altLang="en-US" sz="3200" dirty="0">
                    <a:solidFill>
                      <a:srgbClr val="AC29E7"/>
                    </a:solidFill>
                    <a:latin typeface="Times New Roman" charset="0"/>
                    <a:ea typeface="Times New Roman" charset="0"/>
                    <a:cs typeface="Times New Roman" charset="0"/>
                  </a:rPr>
                  <a:t> </a:t>
                </a:r>
                <a:r>
                  <a:rPr lang="en-US" altLang="zh-CN" sz="3200" dirty="0">
                    <a:solidFill>
                      <a:srgbClr val="AC29E7"/>
                    </a:solidFill>
                    <a:latin typeface="Times New Roman" charset="0"/>
                    <a:ea typeface="Times New Roman" charset="0"/>
                    <a:cs typeface="Times New Roman" charset="0"/>
                  </a:rPr>
                  <a:t>the</a:t>
                </a:r>
                <a:r>
                  <a:rPr lang="zh-CN" altLang="en-US" sz="3200" dirty="0">
                    <a:solidFill>
                      <a:srgbClr val="AC29E7"/>
                    </a:solidFill>
                    <a:latin typeface="Times New Roman" charset="0"/>
                    <a:ea typeface="Times New Roman" charset="0"/>
                    <a:cs typeface="Times New Roman" charset="0"/>
                  </a:rPr>
                  <a:t> </a:t>
                </a:r>
                <a:r>
                  <a:rPr lang="en-US" altLang="zh-CN" sz="3200" b="1" dirty="0">
                    <a:solidFill>
                      <a:srgbClr val="AC29E7"/>
                    </a:solidFill>
                    <a:latin typeface="Times New Roman" charset="0"/>
                    <a:ea typeface="Times New Roman" charset="0"/>
                    <a:cs typeface="Times New Roman" charset="0"/>
                  </a:rPr>
                  <a:t>bias</a:t>
                </a:r>
                <a:r>
                  <a:rPr lang="zh-CN" altLang="en-US" sz="3200" b="1" dirty="0">
                    <a:solidFill>
                      <a:srgbClr val="AC29E7"/>
                    </a:solidFill>
                    <a:latin typeface="Times New Roman" charset="0"/>
                    <a:ea typeface="Times New Roman" charset="0"/>
                    <a:cs typeface="Times New Roman" charset="0"/>
                  </a:rPr>
                  <a:t> </a:t>
                </a:r>
                <a:r>
                  <a:rPr lang="en-US" altLang="zh-CN" sz="3200" b="1" dirty="0">
                    <a:solidFill>
                      <a:srgbClr val="AC29E7"/>
                    </a:solidFill>
                    <a:latin typeface="Times New Roman" charset="0"/>
                    <a:ea typeface="Times New Roman" charset="0"/>
                    <a:cs typeface="Times New Roman" charset="0"/>
                  </a:rPr>
                  <a:t>rate:</a:t>
                </a:r>
                <a:r>
                  <a:rPr lang="zh-CN" altLang="en-US" sz="3200" b="1" dirty="0">
                    <a:solidFill>
                      <a:srgbClr val="AC29E7"/>
                    </a:solidFill>
                    <a:latin typeface="Times New Roman" charset="0"/>
                    <a:ea typeface="Times New Roman" charset="0"/>
                    <a:cs typeface="Times New Roman" charset="0"/>
                  </a:rPr>
                  <a:t> </a:t>
                </a:r>
                <a14:m>
                  <m:oMath xmlns:m="http://schemas.openxmlformats.org/officeDocument/2006/math">
                    <m:r>
                      <a:rPr lang="en-US" altLang="zh-CN" sz="3200" b="1" i="1" smtClean="0">
                        <a:solidFill>
                          <a:srgbClr val="AC29E7"/>
                        </a:solidFill>
                        <a:latin typeface="Cambria Math" panose="02040503050406030204" pitchFamily="18" charset="0"/>
                        <a:ea typeface="Times New Roman" charset="0"/>
                        <a:cs typeface="Times New Roman" charset="0"/>
                      </a:rPr>
                      <m:t>𝒓</m:t>
                    </m:r>
                  </m:oMath>
                </a14:m>
                <a:endParaRPr lang="zh-CN" altLang="en-US" sz="3200" b="1" dirty="0">
                  <a:solidFill>
                    <a:srgbClr val="AC29E7"/>
                  </a:solidFill>
                  <a:latin typeface="Times New Roman" charset="0"/>
                  <a:ea typeface="Times New Roman" charset="0"/>
                  <a:cs typeface="Times New Roman" charset="0"/>
                </a:endParaRPr>
              </a:p>
              <a:p>
                <a:pPr lvl="1"/>
                <a:r>
                  <a:rPr lang="en-US" altLang="zh-CN" sz="3200" b="1" dirty="0">
                    <a:latin typeface="Times New Roman" charset="0"/>
                    <a:ea typeface="Times New Roman" charset="0"/>
                    <a:cs typeface="Times New Roman" charset="0"/>
                  </a:rPr>
                  <a:t>Varying</a:t>
                </a:r>
                <a:r>
                  <a:rPr lang="zh-CN" altLang="en-US" sz="3200" b="1" dirty="0">
                    <a:latin typeface="Times New Roman" charset="0"/>
                    <a:ea typeface="Times New Roman" charset="0"/>
                    <a:cs typeface="Times New Roman" charset="0"/>
                  </a:rPr>
                  <a:t> </a:t>
                </a:r>
                <a14:m>
                  <m:oMath xmlns:m="http://schemas.openxmlformats.org/officeDocument/2006/math">
                    <m:r>
                      <a:rPr lang="en-US" altLang="zh-CN" sz="3200" b="1" i="1" smtClean="0">
                        <a:latin typeface="Cambria Math" charset="0"/>
                        <a:ea typeface="Times New Roman" charset="0"/>
                        <a:cs typeface="Times New Roman" charset="0"/>
                      </a:rPr>
                      <m:t>𝑷</m:t>
                    </m:r>
                    <m:r>
                      <a:rPr lang="en-US" altLang="zh-CN" sz="3200" b="1" i="1" smtClean="0">
                        <a:latin typeface="Cambria Math" charset="0"/>
                        <a:ea typeface="Times New Roman" charset="0"/>
                        <a:cs typeface="Times New Roman" charset="0"/>
                      </a:rPr>
                      <m:t>(</m:t>
                    </m:r>
                    <m:r>
                      <a:rPr lang="en-US" altLang="zh-CN" sz="3200" b="1" i="1" smtClean="0">
                        <a:latin typeface="Cambria Math" charset="0"/>
                        <a:ea typeface="Times New Roman" charset="0"/>
                        <a:cs typeface="Times New Roman" charset="0"/>
                      </a:rPr>
                      <m:t>𝒀</m:t>
                    </m:r>
                    <m:r>
                      <a:rPr lang="en-US" altLang="zh-CN" sz="3200" b="1" i="1" smtClean="0">
                        <a:latin typeface="Cambria Math" charset="0"/>
                        <a:ea typeface="Times New Roman" charset="0"/>
                        <a:cs typeface="Times New Roman" charset="0"/>
                      </a:rPr>
                      <m:t>|</m:t>
                    </m:r>
                    <m:r>
                      <a:rPr lang="en-US" altLang="zh-CN" sz="3200" b="1" i="1" smtClean="0">
                        <a:latin typeface="Cambria Math" charset="0"/>
                        <a:ea typeface="Times New Roman" charset="0"/>
                        <a:cs typeface="Times New Roman" charset="0"/>
                      </a:rPr>
                      <m:t>𝑽</m:t>
                    </m:r>
                    <m:r>
                      <a:rPr lang="en-US" altLang="zh-CN" sz="3200" b="1" i="1" smtClean="0">
                        <a:latin typeface="Cambria Math" charset="0"/>
                        <a:ea typeface="Times New Roman" charset="0"/>
                        <a:cs typeface="Times New Roman" charset="0"/>
                      </a:rPr>
                      <m:t>)</m:t>
                    </m:r>
                  </m:oMath>
                </a14:m>
                <a:r>
                  <a:rPr lang="en-US" altLang="zh-CN" sz="3200" b="1" dirty="0">
                    <a:latin typeface="Times New Roman" charset="0"/>
                    <a:ea typeface="Times New Roman" charset="0"/>
                    <a:cs typeface="Times New Roman" charset="0"/>
                  </a:rPr>
                  <a:t>:</a:t>
                </a:r>
                <a:endParaRPr lang="en-US" altLang="zh-CN" sz="3200" b="1" dirty="0">
                  <a:solidFill>
                    <a:srgbClr val="FF0000"/>
                  </a:solidFill>
                  <a:latin typeface="Times New Roman" charset="0"/>
                  <a:ea typeface="Times New Roman" charset="0"/>
                  <a:cs typeface="Times New Roman" charset="0"/>
                </a:endParaRPr>
              </a:p>
              <a:p>
                <a:pPr lvl="2"/>
                <a:r>
                  <a:rPr lang="en-US" altLang="zh-CN" sz="3000" dirty="0">
                    <a:latin typeface="Times New Roman" charset="0"/>
                    <a:ea typeface="Times New Roman" charset="0"/>
                    <a:cs typeface="Times New Roman" charset="0"/>
                  </a:rPr>
                  <a:t>if</a:t>
                </a:r>
                <a:r>
                  <a:rPr lang="zh-CN" altLang="en-US" sz="3000" dirty="0">
                    <a:latin typeface="Times New Roman" charset="0"/>
                    <a:ea typeface="Times New Roman" charset="0"/>
                    <a:cs typeface="Times New Roman" charset="0"/>
                  </a:rPr>
                  <a:t> </a:t>
                </a:r>
                <a14:m>
                  <m:oMath xmlns:m="http://schemas.openxmlformats.org/officeDocument/2006/math">
                    <m:r>
                      <a:rPr lang="en-US" altLang="zh-CN" sz="3000" b="0" i="1" dirty="0" smtClean="0">
                        <a:latin typeface="Cambria Math" panose="02040503050406030204" pitchFamily="18" charset="0"/>
                        <a:ea typeface="Times New Roman" charset="0"/>
                        <a:cs typeface="Times New Roman" charset="0"/>
                      </a:rPr>
                      <m:t>𝑉</m:t>
                    </m:r>
                    <m:r>
                      <a:rPr lang="en-US" altLang="zh-CN" sz="3000" b="0" i="1" dirty="0" smtClean="0">
                        <a:latin typeface="Cambria Math" panose="02040503050406030204" pitchFamily="18" charset="0"/>
                        <a:ea typeface="Times New Roman" charset="0"/>
                        <a:cs typeface="Times New Roman" charset="0"/>
                      </a:rPr>
                      <m:t>=</m:t>
                    </m:r>
                    <m:r>
                      <a:rPr lang="en-US" altLang="zh-CN" sz="3000" b="0" i="1" dirty="0" smtClean="0">
                        <a:latin typeface="Cambria Math" panose="02040503050406030204" pitchFamily="18" charset="0"/>
                        <a:ea typeface="Times New Roman" charset="0"/>
                        <a:cs typeface="Times New Roman" charset="0"/>
                      </a:rPr>
                      <m:t>𝑌</m:t>
                    </m:r>
                  </m:oMath>
                </a14:m>
                <a:r>
                  <a:rPr lang="en-US" altLang="zh-CN" sz="3000" dirty="0">
                    <a:latin typeface="Times New Roman" charset="0"/>
                    <a:ea typeface="Times New Roman" charset="0"/>
                    <a:cs typeface="Times New Roman" charset="0"/>
                  </a:rPr>
                  <a:t>,</a:t>
                </a:r>
                <a:r>
                  <a:rPr lang="zh-CN" altLang="en-US" sz="3000" dirty="0">
                    <a:latin typeface="Times New Roman" charset="0"/>
                    <a:ea typeface="Times New Roman" charset="0"/>
                    <a:cs typeface="Times New Roman" charset="0"/>
                  </a:rPr>
                  <a:t> </a:t>
                </a:r>
                <a:r>
                  <a:rPr lang="en-US" altLang="zh-CN" sz="3000" dirty="0">
                    <a:latin typeface="Times New Roman" charset="0"/>
                    <a:ea typeface="Times New Roman" charset="0"/>
                    <a:cs typeface="Times New Roman" charset="0"/>
                  </a:rPr>
                  <a:t>then</a:t>
                </a:r>
                <a:r>
                  <a:rPr lang="zh-CN" altLang="en-US" sz="3000" dirty="0">
                    <a:latin typeface="Times New Roman" charset="0"/>
                    <a:ea typeface="Times New Roman" charset="0"/>
                    <a:cs typeface="Times New Roman" charset="0"/>
                  </a:rPr>
                  <a:t> </a:t>
                </a:r>
                <a14:m>
                  <m:oMath xmlns:m="http://schemas.openxmlformats.org/officeDocument/2006/math">
                    <m:r>
                      <a:rPr lang="en-US" altLang="zh-CN" sz="3000" b="0" i="1" smtClean="0">
                        <a:latin typeface="Cambria Math" panose="02040503050406030204" pitchFamily="18" charset="0"/>
                        <a:ea typeface="Times New Roman" charset="0"/>
                        <a:cs typeface="Times New Roman" charset="0"/>
                      </a:rPr>
                      <m:t>𝑝</m:t>
                    </m:r>
                    <m:d>
                      <m:dPr>
                        <m:ctrlPr>
                          <a:rPr lang="en-US" altLang="zh-CN" sz="3000" b="0" i="1" smtClean="0">
                            <a:latin typeface="Cambria Math" panose="02040503050406030204" pitchFamily="18" charset="0"/>
                            <a:ea typeface="Times New Roman" charset="0"/>
                            <a:cs typeface="Times New Roman" charset="0"/>
                          </a:rPr>
                        </m:ctrlPr>
                      </m:dPr>
                      <m:e>
                        <m:r>
                          <a:rPr lang="en-US" altLang="zh-CN" sz="3000" b="0" i="1" smtClean="0">
                            <a:latin typeface="Cambria Math" panose="02040503050406030204" pitchFamily="18" charset="0"/>
                            <a:ea typeface="Times New Roman" charset="0"/>
                            <a:cs typeface="Times New Roman" charset="0"/>
                          </a:rPr>
                          <m:t>𝑠𝑒𝑙𝑒𝑐𝑡𝑒𝑑</m:t>
                        </m:r>
                      </m:e>
                    </m:d>
                    <m:r>
                      <a:rPr lang="en-US" altLang="zh-CN" sz="3000" b="0" i="1" smtClean="0">
                        <a:latin typeface="Cambria Math" panose="02040503050406030204" pitchFamily="18" charset="0"/>
                        <a:ea typeface="Times New Roman" charset="0"/>
                        <a:cs typeface="Times New Roman" charset="0"/>
                      </a:rPr>
                      <m:t>=</m:t>
                    </m:r>
                    <m:r>
                      <a:rPr lang="en-US" altLang="zh-CN" sz="3000" b="0" i="1" smtClean="0">
                        <a:latin typeface="Cambria Math" panose="02040503050406030204" pitchFamily="18" charset="0"/>
                        <a:ea typeface="Times New Roman" charset="0"/>
                        <a:cs typeface="Times New Roman" charset="0"/>
                      </a:rPr>
                      <m:t>𝑟</m:t>
                    </m:r>
                  </m:oMath>
                </a14:m>
                <a:r>
                  <a:rPr lang="en-US" altLang="zh-CN" sz="3000" dirty="0">
                    <a:latin typeface="Times New Roman" charset="0"/>
                    <a:ea typeface="Times New Roman" charset="0"/>
                    <a:cs typeface="Times New Roman" charset="0"/>
                  </a:rPr>
                  <a:t>,</a:t>
                </a:r>
                <a:r>
                  <a:rPr lang="zh-CN" altLang="en-US" sz="3000" dirty="0">
                    <a:latin typeface="Times New Roman" charset="0"/>
                    <a:ea typeface="Times New Roman" charset="0"/>
                    <a:cs typeface="Times New Roman" charset="0"/>
                  </a:rPr>
                  <a:t> </a:t>
                </a:r>
                <a:r>
                  <a:rPr lang="en-US" altLang="zh-CN" sz="3000" dirty="0">
                    <a:latin typeface="Times New Roman" charset="0"/>
                    <a:ea typeface="Times New Roman" charset="0"/>
                    <a:cs typeface="Times New Roman" charset="0"/>
                  </a:rPr>
                  <a:t>otherwise</a:t>
                </a:r>
                <a:r>
                  <a:rPr lang="zh-CN" altLang="en-US" sz="3000" dirty="0">
                    <a:latin typeface="Times New Roman" charset="0"/>
                    <a:ea typeface="Times New Roman" charset="0"/>
                    <a:cs typeface="Times New Roman" charset="0"/>
                  </a:rPr>
                  <a:t> </a:t>
                </a:r>
                <a14:m>
                  <m:oMath xmlns:m="http://schemas.openxmlformats.org/officeDocument/2006/math">
                    <m:r>
                      <a:rPr lang="en-US" altLang="zh-CN" sz="3000" i="1">
                        <a:latin typeface="Cambria Math" panose="02040503050406030204" pitchFamily="18" charset="0"/>
                        <a:ea typeface="Times New Roman" charset="0"/>
                        <a:cs typeface="Times New Roman" charset="0"/>
                      </a:rPr>
                      <m:t>𝑝</m:t>
                    </m:r>
                    <m:d>
                      <m:dPr>
                        <m:ctrlPr>
                          <a:rPr lang="en-US" altLang="zh-CN" sz="3000" i="1">
                            <a:latin typeface="Cambria Math" panose="02040503050406030204" pitchFamily="18" charset="0"/>
                            <a:ea typeface="Times New Roman" charset="0"/>
                            <a:cs typeface="Times New Roman" charset="0"/>
                          </a:rPr>
                        </m:ctrlPr>
                      </m:dPr>
                      <m:e>
                        <m:r>
                          <a:rPr lang="en-US" altLang="zh-CN" sz="3000" i="1">
                            <a:latin typeface="Cambria Math" panose="02040503050406030204" pitchFamily="18" charset="0"/>
                            <a:ea typeface="Times New Roman" charset="0"/>
                            <a:cs typeface="Times New Roman" charset="0"/>
                          </a:rPr>
                          <m:t>𝑠𝑒𝑙𝑒𝑐𝑡𝑒𝑑</m:t>
                        </m:r>
                      </m:e>
                    </m:d>
                    <m:r>
                      <a:rPr lang="en-US" altLang="zh-CN" sz="3000" i="1">
                        <a:latin typeface="Cambria Math" panose="02040503050406030204" pitchFamily="18" charset="0"/>
                        <a:ea typeface="Times New Roman" charset="0"/>
                        <a:cs typeface="Times New Roman" charset="0"/>
                      </a:rPr>
                      <m:t>=</m:t>
                    </m:r>
                    <m:r>
                      <a:rPr lang="en-US" altLang="zh-CN" sz="3000" b="0" i="0" smtClean="0">
                        <a:latin typeface="Cambria Math" panose="02040503050406030204" pitchFamily="18" charset="0"/>
                        <a:ea typeface="Times New Roman" charset="0"/>
                        <a:cs typeface="Times New Roman" charset="0"/>
                      </a:rPr>
                      <m:t>1−</m:t>
                    </m:r>
                    <m:r>
                      <m:rPr>
                        <m:sty m:val="p"/>
                      </m:rPr>
                      <a:rPr lang="en-US" altLang="zh-CN" sz="3000" b="0" i="0" smtClean="0">
                        <a:latin typeface="Cambria Math" panose="02040503050406030204" pitchFamily="18" charset="0"/>
                        <a:ea typeface="Times New Roman" charset="0"/>
                        <a:cs typeface="Times New Roman" charset="0"/>
                      </a:rPr>
                      <m:t>r</m:t>
                    </m:r>
                  </m:oMath>
                </a14:m>
                <a:r>
                  <a:rPr lang="en-US" altLang="zh-CN" sz="3000" dirty="0">
                    <a:latin typeface="Times New Roman" charset="0"/>
                    <a:ea typeface="Times New Roman" charset="0"/>
                    <a:cs typeface="Times New Roman" charset="0"/>
                  </a:rPr>
                  <a:t>.</a:t>
                </a:r>
                <a:r>
                  <a:rPr lang="zh-CN" altLang="en-US" sz="3000" dirty="0">
                    <a:latin typeface="Times New Roman" charset="0"/>
                    <a:ea typeface="Times New Roman" charset="0"/>
                    <a:cs typeface="Times New Roman" charset="0"/>
                  </a:rPr>
                  <a:t> </a:t>
                </a:r>
                <a:endParaRPr lang="en-US" altLang="zh-CN" sz="3000" dirty="0">
                  <a:latin typeface="Times New Roman" charset="0"/>
                  <a:ea typeface="Times New Roman" charset="0"/>
                  <a:cs typeface="Times New Roman" charset="0"/>
                </a:endParaRPr>
              </a:p>
              <a:p>
                <a:pPr lvl="1"/>
                <a:r>
                  <a:rPr lang="en-US" altLang="zh-CN" sz="3200" b="1" dirty="0">
                    <a:latin typeface="Times New Roman" charset="0"/>
                    <a:ea typeface="Times New Roman" charset="0"/>
                    <a:cs typeface="Times New Roman" charset="0"/>
                  </a:rPr>
                  <a:t>Different </a:t>
                </a:r>
                <a14:m>
                  <m:oMath xmlns:m="http://schemas.openxmlformats.org/officeDocument/2006/math">
                    <m:r>
                      <a:rPr lang="en-US" altLang="zh-CN" sz="3200" b="1" i="1">
                        <a:latin typeface="Cambria Math" panose="02040503050406030204" pitchFamily="18" charset="0"/>
                        <a:ea typeface="Times New Roman" charset="0"/>
                        <a:cs typeface="Times New Roman" charset="0"/>
                      </a:rPr>
                      <m:t>𝒓</m:t>
                    </m:r>
                  </m:oMath>
                </a14:m>
                <a:r>
                  <a:rPr lang="en-US" altLang="zh-CN" sz="3200" b="1" dirty="0">
                    <a:latin typeface="Times New Roman" charset="0"/>
                    <a:ea typeface="Times New Roman" charset="0"/>
                    <a:cs typeface="Times New Roman" charset="0"/>
                  </a:rPr>
                  <a:t> means different environments</a:t>
                </a:r>
                <a:endParaRPr lang="en-US" altLang="zh-CN" sz="3200" dirty="0">
                  <a:latin typeface="Times New Roman" charset="0"/>
                  <a:ea typeface="Times New Roman" charset="0"/>
                  <a:cs typeface="Times New Roman" charset="0"/>
                </a:endParaRPr>
              </a:p>
              <a:p>
                <a:pPr lvl="1"/>
                <a:r>
                  <a:rPr lang="en-US" altLang="zh-CN" sz="3200" dirty="0">
                    <a:latin typeface="Times New Roman" charset="0"/>
                    <a:ea typeface="Times New Roman" charset="0"/>
                    <a:cs typeface="Times New Roman" charset="0"/>
                  </a:rPr>
                  <a:t>Note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that:</a:t>
                </a:r>
                <a:r>
                  <a:rPr lang="zh-CN" altLang="en-US" sz="3200" dirty="0">
                    <a:latin typeface="Times New Roman" charset="0"/>
                    <a:ea typeface="Times New Roman" charset="0"/>
                    <a:cs typeface="Times New Roman" charset="0"/>
                  </a:rPr>
                  <a:t> </a:t>
                </a:r>
                <a14:m>
                  <m:oMath xmlns:m="http://schemas.openxmlformats.org/officeDocument/2006/math">
                    <m:r>
                      <a:rPr lang="en-US" altLang="zh-CN" sz="3200" b="1" i="1" smtClean="0">
                        <a:latin typeface="Cambria Math" panose="02040503050406030204" pitchFamily="18" charset="0"/>
                        <a:ea typeface="Times New Roman" charset="0"/>
                        <a:cs typeface="Times New Roman" charset="0"/>
                      </a:rPr>
                      <m:t>𝒓</m:t>
                    </m:r>
                    <m:r>
                      <a:rPr lang="en-US" altLang="zh-CN" sz="3200" b="1" i="1" smtClean="0">
                        <a:latin typeface="Cambria Math" panose="02040503050406030204" pitchFamily="18" charset="0"/>
                        <a:ea typeface="Times New Roman" charset="0"/>
                        <a:cs typeface="Times New Roman" charset="0"/>
                      </a:rPr>
                      <m:t>&gt;</m:t>
                    </m:r>
                    <m:r>
                      <a:rPr lang="en-US" altLang="zh-CN" sz="3200" b="1" i="1" smtClean="0">
                        <a:latin typeface="Cambria Math" panose="02040503050406030204" pitchFamily="18" charset="0"/>
                        <a:ea typeface="Times New Roman" charset="0"/>
                        <a:cs typeface="Times New Roman" charset="0"/>
                      </a:rPr>
                      <m:t>𝟎</m:t>
                    </m:r>
                    <m:r>
                      <a:rPr lang="en-US" altLang="zh-CN" sz="3200" b="1" i="1" smtClean="0">
                        <a:latin typeface="Cambria Math" panose="02040503050406030204" pitchFamily="18" charset="0"/>
                        <a:ea typeface="Times New Roman" charset="0"/>
                        <a:cs typeface="Times New Roman" charset="0"/>
                      </a:rPr>
                      <m:t>.</m:t>
                    </m:r>
                    <m:r>
                      <a:rPr lang="en-US" altLang="zh-CN" sz="3200" b="1" i="1" smtClean="0">
                        <a:latin typeface="Cambria Math" panose="02040503050406030204" pitchFamily="18" charset="0"/>
                        <a:ea typeface="Times New Roman" charset="0"/>
                        <a:cs typeface="Times New Roman" charset="0"/>
                      </a:rPr>
                      <m:t>𝟓</m:t>
                    </m:r>
                  </m:oMath>
                </a14:m>
                <a:r>
                  <a:rPr lang="zh-CN" altLang="en-US" sz="3200" b="1" dirty="0">
                    <a:latin typeface="Times New Roman" charset="0"/>
                    <a:ea typeface="Times New Roman" charset="0"/>
                    <a:cs typeface="Times New Roman" charset="0"/>
                  </a:rPr>
                  <a:t> </a:t>
                </a:r>
                <a:r>
                  <a:rPr lang="en-US" altLang="zh-CN" sz="3200" b="1" dirty="0">
                    <a:latin typeface="Times New Roman" charset="0"/>
                    <a:ea typeface="Times New Roman" charset="0"/>
                    <a:cs typeface="Times New Roman" charset="0"/>
                  </a:rPr>
                  <a:t>implies</a:t>
                </a:r>
                <a:r>
                  <a:rPr lang="zh-CN" altLang="en-US" sz="3200" b="1" dirty="0">
                    <a:latin typeface="Times New Roman" charset="0"/>
                    <a:ea typeface="Times New Roman" charset="0"/>
                    <a:cs typeface="Times New Roman" charset="0"/>
                  </a:rPr>
                  <a:t> </a:t>
                </a:r>
                <a14:m>
                  <m:oMath xmlns:m="http://schemas.openxmlformats.org/officeDocument/2006/math">
                    <m:r>
                      <a:rPr lang="en-US" altLang="zh-CN" sz="3200" b="1" i="1" smtClean="0">
                        <a:latin typeface="Cambria Math" charset="0"/>
                        <a:ea typeface="Times New Roman" charset="0"/>
                        <a:cs typeface="Times New Roman" charset="0"/>
                      </a:rPr>
                      <m:t>𝑪𝒐𝒓𝒓</m:t>
                    </m:r>
                    <m:r>
                      <a:rPr lang="en-US" altLang="zh-CN" sz="3200" b="1" i="1" smtClean="0">
                        <a:latin typeface="Cambria Math" charset="0"/>
                        <a:ea typeface="Times New Roman" charset="0"/>
                        <a:cs typeface="Times New Roman" charset="0"/>
                      </a:rPr>
                      <m:t>(</m:t>
                    </m:r>
                    <m:r>
                      <a:rPr lang="en-US" altLang="zh-CN" sz="3200" b="1" i="1" smtClean="0">
                        <a:latin typeface="Cambria Math" charset="0"/>
                        <a:ea typeface="Times New Roman" charset="0"/>
                        <a:cs typeface="Times New Roman" charset="0"/>
                      </a:rPr>
                      <m:t>𝑽</m:t>
                    </m:r>
                    <m:r>
                      <a:rPr lang="en-US" altLang="zh-CN" sz="3200" b="1" i="1" smtClean="0">
                        <a:latin typeface="Cambria Math" charset="0"/>
                        <a:ea typeface="Times New Roman" charset="0"/>
                        <a:cs typeface="Times New Roman" charset="0"/>
                      </a:rPr>
                      <m:t>,</m:t>
                    </m:r>
                    <m:r>
                      <a:rPr lang="en-US" altLang="zh-CN" sz="3200" b="1" i="1" smtClean="0">
                        <a:latin typeface="Cambria Math" charset="0"/>
                        <a:ea typeface="Times New Roman" charset="0"/>
                        <a:cs typeface="Times New Roman" charset="0"/>
                      </a:rPr>
                      <m:t>𝒀</m:t>
                    </m:r>
                    <m:r>
                      <a:rPr lang="en-US" altLang="zh-CN" sz="3200" b="1" i="1" smtClean="0">
                        <a:latin typeface="Cambria Math" charset="0"/>
                        <a:ea typeface="Times New Roman" charset="0"/>
                        <a:cs typeface="Times New Roman" charset="0"/>
                      </a:rPr>
                      <m:t>)</m:t>
                    </m:r>
                  </m:oMath>
                </a14:m>
                <a:r>
                  <a:rPr lang="zh-CN" altLang="en-US" sz="3200" b="1" dirty="0">
                    <a:latin typeface="Times New Roman" charset="0"/>
                    <a:ea typeface="Times New Roman" charset="0"/>
                    <a:cs typeface="Times New Roman" charset="0"/>
                  </a:rPr>
                  <a:t> </a:t>
                </a:r>
                <a:r>
                  <a:rPr lang="en-US" altLang="zh-CN" sz="3200" b="1" dirty="0">
                    <a:latin typeface="Times New Roman" charset="0"/>
                    <a:ea typeface="Times New Roman" charset="0"/>
                    <a:cs typeface="Times New Roman" charset="0"/>
                  </a:rPr>
                  <a:t>is</a:t>
                </a:r>
                <a:r>
                  <a:rPr lang="zh-CN" altLang="en-US" sz="3200" b="1" dirty="0">
                    <a:latin typeface="Times New Roman" charset="0"/>
                    <a:ea typeface="Times New Roman" charset="0"/>
                    <a:cs typeface="Times New Roman" charset="0"/>
                  </a:rPr>
                  <a:t> </a:t>
                </a:r>
                <a:r>
                  <a:rPr lang="en-US" altLang="zh-CN" sz="3200" b="1" dirty="0">
                    <a:latin typeface="Times New Roman" charset="0"/>
                    <a:ea typeface="Times New Roman" charset="0"/>
                    <a:cs typeface="Times New Roman" charset="0"/>
                  </a:rPr>
                  <a:t>positive</a:t>
                </a:r>
                <a:endParaRPr lang="zh-CN" altLang="en-US" sz="2800" dirty="0">
                  <a:latin typeface="Times New Roman" charset="0"/>
                  <a:ea typeface="Times New Roman" charset="0"/>
                  <a:cs typeface="Times New Roman"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609600" y="1600200"/>
                <a:ext cx="11293753" cy="5257800"/>
              </a:xfrm>
              <a:blipFill>
                <a:blip r:embed="rId3"/>
                <a:stretch>
                  <a:fillRect l="-1012" t="-2410"/>
                </a:stretch>
              </a:blipFill>
            </p:spPr>
            <p:txBody>
              <a:bodyPr/>
              <a:lstStyle/>
              <a:p>
                <a:r>
                  <a:rPr lang="en-US">
                    <a:noFill/>
                  </a:rPr>
                  <a:t> </a:t>
                </a:r>
              </a:p>
            </p:txBody>
          </p:sp>
        </mc:Fallback>
      </mc:AlternateContent>
      <p:pic>
        <p:nvPicPr>
          <p:cNvPr id="9" name="Picture 4"/>
          <p:cNvPicPr>
            <a:picLocks noChangeAspect="1"/>
          </p:cNvPicPr>
          <p:nvPr/>
        </p:nvPicPr>
        <p:blipFill>
          <a:blip r:embed="rId4"/>
          <a:stretch>
            <a:fillRect/>
          </a:stretch>
        </p:blipFill>
        <p:spPr>
          <a:xfrm>
            <a:off x="6705600" y="1524000"/>
            <a:ext cx="5197753" cy="2020207"/>
          </a:xfrm>
          <a:prstGeom prst="rect">
            <a:avLst/>
          </a:prstGeom>
        </p:spPr>
      </p:pic>
    </p:spTree>
    <p:extLst>
      <p:ext uri="{BB962C8B-B14F-4D97-AF65-F5344CB8AC3E}">
        <p14:creationId xmlns:p14="http://schemas.microsoft.com/office/powerpoint/2010/main" val="19152013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Experiments</a:t>
            </a:r>
            <a:r>
              <a:rPr lang="zh-CN" altLang="en-US" dirty="0"/>
              <a:t> </a:t>
            </a:r>
            <a:r>
              <a:rPr lang="en-US" altLang="zh-CN" dirty="0"/>
              <a:t>on</a:t>
            </a:r>
            <a:r>
              <a:rPr lang="zh-CN" altLang="en-US" dirty="0"/>
              <a:t> </a:t>
            </a:r>
            <a:r>
              <a:rPr lang="en-US" altLang="zh-CN" dirty="0"/>
              <a:t>Synthetic</a:t>
            </a:r>
            <a:r>
              <a:rPr lang="zh-CN" altLang="en-US" dirty="0"/>
              <a:t> </a:t>
            </a:r>
            <a:r>
              <a:rPr lang="en-US" altLang="zh-CN" dirty="0"/>
              <a:t>Data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598" y="1512478"/>
                <a:ext cx="7601339" cy="2679521"/>
              </a:xfrm>
            </p:spPr>
            <p:txBody>
              <a:bodyPr>
                <a:normAutofit/>
              </a:bodyPr>
              <a:lstStyle/>
              <a:p>
                <a:r>
                  <a:rPr lang="en-US" altLang="zh-CN" sz="3200" dirty="0">
                    <a:latin typeface="Times New Roman" charset="0"/>
                    <a:ea typeface="Times New Roman" charset="0"/>
                    <a:cs typeface="Times New Roman" charset="0"/>
                  </a:rPr>
                  <a:t>Setting</a:t>
                </a:r>
                <a:r>
                  <a:rPr lang="zh-CN" altLang="en-US" sz="3200" dirty="0">
                    <a:latin typeface="Times New Roman" charset="0"/>
                    <a:ea typeface="Times New Roman" charset="0"/>
                    <a:cs typeface="Times New Roman" charset="0"/>
                  </a:rPr>
                  <a:t> </a:t>
                </a:r>
                <a14:m>
                  <m:oMath xmlns:m="http://schemas.openxmlformats.org/officeDocument/2006/math">
                    <m:r>
                      <a:rPr lang="en-US" altLang="zh-CN" sz="3200" b="0" i="1" smtClean="0">
                        <a:latin typeface="Cambria Math" charset="0"/>
                        <a:ea typeface="Times New Roman" charset="0"/>
                        <a:cs typeface="Times New Roman" charset="0"/>
                      </a:rPr>
                      <m:t>𝑆</m:t>
                    </m:r>
                    <m:r>
                      <a:rPr lang="en-US" altLang="zh-CN" sz="3200" b="0" i="1" smtClean="0">
                        <a:latin typeface="Cambria Math" charset="0"/>
                        <a:ea typeface="Cambria Math" charset="0"/>
                        <a:cs typeface="Cambria Math" charset="0"/>
                      </a:rPr>
                      <m:t>⊥</m:t>
                    </m:r>
                    <m:r>
                      <a:rPr lang="en-US" altLang="zh-CN" sz="3200" b="0" i="1" smtClean="0">
                        <a:latin typeface="Cambria Math" charset="0"/>
                        <a:ea typeface="Cambria Math" charset="0"/>
                        <a:cs typeface="Cambria Math" charset="0"/>
                      </a:rPr>
                      <m:t>𝑉</m:t>
                    </m:r>
                  </m:oMath>
                </a14:m>
                <a:endParaRPr lang="zh-CN" altLang="en-US" sz="3200" dirty="0">
                  <a:latin typeface="Times New Roman" charset="0"/>
                  <a:ea typeface="Times New Roman" charset="0"/>
                  <a:cs typeface="Times New Roman" charset="0"/>
                </a:endParaRPr>
              </a:p>
              <a:p>
                <a:pPr lvl="1"/>
                <a:r>
                  <a:rPr lang="en-US" altLang="zh-CN" sz="2800" b="1" dirty="0">
                    <a:latin typeface="Times New Roman" charset="0"/>
                    <a:ea typeface="Times New Roman" charset="0"/>
                    <a:cs typeface="Times New Roman" charset="0"/>
                  </a:rPr>
                  <a:t>Trained</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on</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one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environment </a:t>
                </a:r>
                <a14:m>
                  <m:oMath xmlns:m="http://schemas.openxmlformats.org/officeDocument/2006/math">
                    <m:r>
                      <a:rPr lang="en-US" altLang="zh-CN" sz="2800" b="1" i="1" smtClean="0">
                        <a:latin typeface="Cambria Math" panose="02040503050406030204" pitchFamily="18" charset="0"/>
                        <a:ea typeface="Times New Roman" charset="0"/>
                        <a:cs typeface="Times New Roman" charset="0"/>
                      </a:rPr>
                      <m:t>𝒓</m:t>
                    </m:r>
                    <m:r>
                      <a:rPr lang="en-US" altLang="zh-CN" sz="2800" b="1" i="1" smtClean="0">
                        <a:latin typeface="Cambria Math" panose="02040503050406030204" pitchFamily="18" charset="0"/>
                        <a:ea typeface="Times New Roman" charset="0"/>
                        <a:cs typeface="Times New Roman" charset="0"/>
                      </a:rPr>
                      <m:t>=</m:t>
                    </m:r>
                    <m:r>
                      <a:rPr lang="en-US" altLang="zh-CN" sz="2800" b="1" i="1" smtClean="0">
                        <a:latin typeface="Cambria Math" panose="02040503050406030204" pitchFamily="18" charset="0"/>
                        <a:ea typeface="Times New Roman" charset="0"/>
                        <a:cs typeface="Times New Roman" charset="0"/>
                      </a:rPr>
                      <m:t>𝟎</m:t>
                    </m:r>
                    <m:r>
                      <a:rPr lang="en-US" altLang="zh-CN" sz="2800" b="1" i="1" smtClean="0">
                        <a:latin typeface="Cambria Math" panose="02040503050406030204" pitchFamily="18" charset="0"/>
                        <a:ea typeface="Times New Roman" charset="0"/>
                        <a:cs typeface="Times New Roman" charset="0"/>
                      </a:rPr>
                      <m:t>.</m:t>
                    </m:r>
                    <m:r>
                      <a:rPr lang="en-US" altLang="zh-CN" sz="2800" b="1" i="1" smtClean="0">
                        <a:latin typeface="Cambria Math" panose="02040503050406030204" pitchFamily="18" charset="0"/>
                        <a:ea typeface="Times New Roman" charset="0"/>
                        <a:cs typeface="Times New Roman" charset="0"/>
                      </a:rPr>
                      <m:t>𝟖𝟓</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and</a:t>
                </a:r>
                <a:r>
                  <a:rPr lang="zh-CN" altLang="en-US" sz="2800" dirty="0">
                    <a:latin typeface="Times New Roman" charset="0"/>
                    <a:ea typeface="Times New Roman" charset="0"/>
                    <a:cs typeface="Times New Roman" charset="0"/>
                  </a:rPr>
                  <a:t> </a:t>
                </a:r>
                <a:r>
                  <a:rPr lang="en-US" altLang="zh-CN" sz="2800" b="1" dirty="0">
                    <a:latin typeface="Times New Roman" charset="0"/>
                    <a:ea typeface="Times New Roman" charset="0"/>
                    <a:cs typeface="Times New Roman" charset="0"/>
                  </a:rPr>
                  <a:t>tested</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on</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all</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environments </a:t>
                </a:r>
                <a14:m>
                  <m:oMath xmlns:m="http://schemas.openxmlformats.org/officeDocument/2006/math">
                    <m:r>
                      <a:rPr lang="en-US" altLang="zh-CN" sz="2800" b="1" i="1" smtClean="0">
                        <a:latin typeface="Cambria Math" panose="02040503050406030204" pitchFamily="18" charset="0"/>
                        <a:ea typeface="Times New Roman" charset="0"/>
                        <a:cs typeface="Times New Roman" charset="0"/>
                      </a:rPr>
                      <m:t>𝒓</m:t>
                    </m:r>
                    <m:r>
                      <a:rPr lang="en-US" altLang="zh-CN" sz="2800" b="1" i="1" smtClean="0">
                        <a:latin typeface="Cambria Math" panose="02040503050406030204" pitchFamily="18" charset="0"/>
                        <a:ea typeface="Times New Roman" charset="0"/>
                        <a:cs typeface="Times New Roman" charset="0"/>
                      </a:rPr>
                      <m:t>={</m:t>
                    </m:r>
                    <m:r>
                      <a:rPr lang="en-US" altLang="zh-CN" sz="2800" b="1" i="1" smtClean="0">
                        <a:latin typeface="Cambria Math" panose="02040503050406030204" pitchFamily="18" charset="0"/>
                        <a:ea typeface="Times New Roman" charset="0"/>
                        <a:cs typeface="Times New Roman" charset="0"/>
                      </a:rPr>
                      <m:t>𝟎</m:t>
                    </m:r>
                    <m:r>
                      <a:rPr lang="en-US" altLang="zh-CN" sz="2800" b="1" i="1" smtClean="0">
                        <a:latin typeface="Cambria Math" panose="02040503050406030204" pitchFamily="18" charset="0"/>
                        <a:ea typeface="Times New Roman" charset="0"/>
                        <a:cs typeface="Times New Roman" charset="0"/>
                      </a:rPr>
                      <m:t>.</m:t>
                    </m:r>
                    <m:r>
                      <a:rPr lang="en-US" altLang="zh-CN" sz="2800" b="1" i="1" smtClean="0">
                        <a:latin typeface="Cambria Math" panose="02040503050406030204" pitchFamily="18" charset="0"/>
                        <a:ea typeface="Times New Roman" charset="0"/>
                        <a:cs typeface="Times New Roman" charset="0"/>
                      </a:rPr>
                      <m:t>𝟏</m:t>
                    </m:r>
                    <m:r>
                      <a:rPr lang="en-US" altLang="zh-CN" sz="2800" b="1" i="1" smtClean="0">
                        <a:latin typeface="Cambria Math" panose="02040503050406030204" pitchFamily="18" charset="0"/>
                        <a:ea typeface="Times New Roman" charset="0"/>
                        <a:cs typeface="Times New Roman" charset="0"/>
                      </a:rPr>
                      <m:t>,…,</m:t>
                    </m:r>
                    <m:r>
                      <a:rPr lang="en-US" altLang="zh-CN" sz="2800" b="1" i="1" smtClean="0">
                        <a:latin typeface="Cambria Math" panose="02040503050406030204" pitchFamily="18" charset="0"/>
                        <a:ea typeface="Times New Roman" charset="0"/>
                        <a:cs typeface="Times New Roman" charset="0"/>
                      </a:rPr>
                      <m:t>𝟎</m:t>
                    </m:r>
                    <m:r>
                      <a:rPr lang="en-US" altLang="zh-CN" sz="2800" b="1" i="1" smtClean="0">
                        <a:latin typeface="Cambria Math" panose="02040503050406030204" pitchFamily="18" charset="0"/>
                        <a:ea typeface="Times New Roman" charset="0"/>
                        <a:cs typeface="Times New Roman" charset="0"/>
                      </a:rPr>
                      <m:t>.</m:t>
                    </m:r>
                    <m:r>
                      <a:rPr lang="en-US" altLang="zh-CN" sz="2800" b="1" i="1" smtClean="0">
                        <a:latin typeface="Cambria Math" panose="02040503050406030204" pitchFamily="18" charset="0"/>
                        <a:ea typeface="Times New Roman" charset="0"/>
                        <a:cs typeface="Times New Roman" charset="0"/>
                      </a:rPr>
                      <m:t>𝟗</m:t>
                    </m:r>
                    <m:r>
                      <a:rPr lang="en-US" altLang="zh-CN" sz="2800" b="1" i="1" smtClean="0">
                        <a:latin typeface="Cambria Math" panose="02040503050406030204" pitchFamily="18" charset="0"/>
                        <a:ea typeface="Times New Roman" charset="0"/>
                        <a:cs typeface="Times New Roman" charset="0"/>
                      </a:rPr>
                      <m:t>}</m:t>
                    </m:r>
                  </m:oMath>
                </a14:m>
                <a:endParaRPr lang="en-US" altLang="zh-CN" sz="2800" b="1" dirty="0">
                  <a:latin typeface="Times New Roman" charset="0"/>
                  <a:ea typeface="Times New Roman" charset="0"/>
                  <a:cs typeface="Times New Roman" charset="0"/>
                </a:endParaRPr>
              </a:p>
              <a:p>
                <a:pPr lvl="1"/>
                <a:r>
                  <a:rPr lang="en-US" altLang="zh-CN" sz="2800" b="1" dirty="0">
                    <a:latin typeface="Times New Roman" charset="0"/>
                    <a:ea typeface="Times New Roman" charset="0"/>
                    <a:cs typeface="Times New Roman" charset="0"/>
                  </a:rPr>
                  <a:t>Different r means different environment</a:t>
                </a:r>
              </a:p>
              <a:p>
                <a:pPr lvl="1"/>
                <a:r>
                  <a:rPr lang="zh-CN" altLang="en-US" sz="2800" dirty="0">
                    <a:latin typeface="Times New Roman" charset="0"/>
                    <a:ea typeface="Times New Roman" charset="0"/>
                    <a:cs typeface="Times New Roman" charset="0"/>
                  </a:rPr>
                  <a:t> </a:t>
                </a:r>
                <a14:m>
                  <m:oMath xmlns:m="http://schemas.openxmlformats.org/officeDocument/2006/math">
                    <m:r>
                      <a:rPr lang="en-US" altLang="zh-CN" sz="2800" b="1" i="1">
                        <a:latin typeface="Cambria Math" panose="02040503050406030204" pitchFamily="18" charset="0"/>
                        <a:ea typeface="Times New Roman" charset="0"/>
                        <a:cs typeface="Times New Roman" charset="0"/>
                      </a:rPr>
                      <m:t>𝒓</m:t>
                    </m:r>
                    <m:r>
                      <a:rPr lang="en-US" altLang="zh-CN" sz="2800" b="1" i="1">
                        <a:latin typeface="Cambria Math" panose="02040503050406030204" pitchFamily="18" charset="0"/>
                        <a:ea typeface="Times New Roman" charset="0"/>
                        <a:cs typeface="Times New Roman" charset="0"/>
                      </a:rPr>
                      <m:t>&gt;</m:t>
                    </m:r>
                    <m:r>
                      <a:rPr lang="en-US" altLang="zh-CN" sz="2800" b="1" i="1">
                        <a:latin typeface="Cambria Math" panose="02040503050406030204" pitchFamily="18" charset="0"/>
                        <a:ea typeface="Times New Roman" charset="0"/>
                        <a:cs typeface="Times New Roman" charset="0"/>
                      </a:rPr>
                      <m:t>𝟎</m:t>
                    </m:r>
                    <m:r>
                      <a:rPr lang="en-US" altLang="zh-CN" sz="2800" b="1" i="1">
                        <a:latin typeface="Cambria Math" panose="02040503050406030204" pitchFamily="18" charset="0"/>
                        <a:ea typeface="Times New Roman" charset="0"/>
                        <a:cs typeface="Times New Roman" charset="0"/>
                      </a:rPr>
                      <m:t>.</m:t>
                    </m:r>
                    <m:r>
                      <a:rPr lang="en-US" altLang="zh-CN" sz="2800" b="1" i="1">
                        <a:latin typeface="Cambria Math" panose="02040503050406030204" pitchFamily="18" charset="0"/>
                        <a:ea typeface="Times New Roman" charset="0"/>
                        <a:cs typeface="Times New Roman" charset="0"/>
                      </a:rPr>
                      <m:t>𝟓</m:t>
                    </m:r>
                  </m:oMath>
                </a14:m>
                <a:r>
                  <a:rPr lang="zh-CN" altLang="en-US" sz="2800" b="1" dirty="0">
                    <a:latin typeface="Times New Roman" charset="0"/>
                    <a:ea typeface="Times New Roman" charset="0"/>
                    <a:cs typeface="Times New Roman" charset="0"/>
                  </a:rPr>
                  <a:t> </a:t>
                </a:r>
                <a:r>
                  <a:rPr lang="en-US" altLang="zh-CN" sz="2800" b="1" dirty="0">
                    <a:latin typeface="Times New Roman" charset="0"/>
                    <a:ea typeface="Times New Roman" charset="0"/>
                    <a:cs typeface="Times New Roman" charset="0"/>
                  </a:rPr>
                  <a:t>implies</a:t>
                </a:r>
                <a:r>
                  <a:rPr lang="zh-CN" altLang="en-US" sz="2800" b="1" dirty="0">
                    <a:latin typeface="Times New Roman" charset="0"/>
                    <a:ea typeface="Times New Roman" charset="0"/>
                    <a:cs typeface="Times New Roman" charset="0"/>
                  </a:rPr>
                  <a:t> </a:t>
                </a:r>
                <a14:m>
                  <m:oMath xmlns:m="http://schemas.openxmlformats.org/officeDocument/2006/math">
                    <m:r>
                      <a:rPr lang="en-US" altLang="zh-CN" sz="2800" b="1" i="1">
                        <a:latin typeface="Cambria Math" charset="0"/>
                        <a:ea typeface="Times New Roman" charset="0"/>
                        <a:cs typeface="Times New Roman" charset="0"/>
                      </a:rPr>
                      <m:t>𝑪𝒐𝒓𝒓</m:t>
                    </m:r>
                    <m:r>
                      <a:rPr lang="en-US" altLang="zh-CN" sz="2800" b="1"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𝑽</m:t>
                    </m:r>
                    <m:r>
                      <a:rPr lang="en-US" altLang="zh-CN" sz="2800" b="1"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𝒀</m:t>
                    </m:r>
                    <m:r>
                      <a:rPr lang="en-US" altLang="zh-CN" sz="2800" b="1" i="1">
                        <a:latin typeface="Cambria Math" charset="0"/>
                        <a:ea typeface="Times New Roman" charset="0"/>
                        <a:cs typeface="Times New Roman" charset="0"/>
                      </a:rPr>
                      <m:t>)</m:t>
                    </m:r>
                  </m:oMath>
                </a14:m>
                <a:r>
                  <a:rPr lang="zh-CN" altLang="en-US" sz="2800" b="1" dirty="0">
                    <a:latin typeface="Times New Roman" charset="0"/>
                    <a:ea typeface="Times New Roman" charset="0"/>
                    <a:cs typeface="Times New Roman" charset="0"/>
                  </a:rPr>
                  <a:t> </a:t>
                </a:r>
                <a:r>
                  <a:rPr lang="en-US" altLang="zh-CN" sz="2800" b="1" dirty="0">
                    <a:latin typeface="Times New Roman" charset="0"/>
                    <a:ea typeface="Times New Roman" charset="0"/>
                    <a:cs typeface="Times New Roman" charset="0"/>
                  </a:rPr>
                  <a:t>is</a:t>
                </a:r>
                <a:r>
                  <a:rPr lang="zh-CN" altLang="en-US" sz="2800" b="1" dirty="0">
                    <a:latin typeface="Times New Roman" charset="0"/>
                    <a:ea typeface="Times New Roman" charset="0"/>
                    <a:cs typeface="Times New Roman" charset="0"/>
                  </a:rPr>
                  <a:t> </a:t>
                </a:r>
                <a:r>
                  <a:rPr lang="en-US" altLang="zh-CN" sz="2800" b="1" dirty="0">
                    <a:latin typeface="Times New Roman" charset="0"/>
                    <a:ea typeface="Times New Roman" charset="0"/>
                    <a:cs typeface="Times New Roman" charset="0"/>
                  </a:rPr>
                  <a:t>positive</a:t>
                </a:r>
                <a:endParaRPr lang="zh-CN" altLang="en-US" sz="24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598" y="1512478"/>
                <a:ext cx="7601339" cy="2679521"/>
              </a:xfrm>
              <a:blipFill>
                <a:blip r:embed="rId3"/>
                <a:stretch>
                  <a:fillRect l="-1503" t="-2830" b="-14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CFEC368-1D7A-4F81-ABF6-AE0E36BAF64C}" type="slidenum">
              <a:rPr lang="en-US" smtClean="0"/>
              <a:pPr/>
              <a:t>133</a:t>
            </a:fld>
            <a:endParaRPr lang="en-US"/>
          </a:p>
        </p:txBody>
      </p:sp>
      <p:pic>
        <p:nvPicPr>
          <p:cNvPr id="6" name="Picture 5"/>
          <p:cNvPicPr>
            <a:picLocks noChangeAspect="1"/>
          </p:cNvPicPr>
          <p:nvPr/>
        </p:nvPicPr>
        <p:blipFill>
          <a:blip r:embed="rId4"/>
          <a:stretch>
            <a:fillRect/>
          </a:stretch>
        </p:blipFill>
        <p:spPr>
          <a:xfrm>
            <a:off x="7718612" y="3103193"/>
            <a:ext cx="4432114" cy="3624177"/>
          </a:xfrm>
          <a:prstGeom prst="rect">
            <a:avLst/>
          </a:prstGeom>
        </p:spPr>
      </p:pic>
      <p:sp>
        <p:nvSpPr>
          <p:cNvPr id="8" name="Content Placeholder 2"/>
          <p:cNvSpPr txBox="1">
            <a:spLocks/>
          </p:cNvSpPr>
          <p:nvPr/>
        </p:nvSpPr>
        <p:spPr>
          <a:xfrm>
            <a:off x="609599" y="3363685"/>
            <a:ext cx="11337471" cy="3363686"/>
          </a:xfrm>
          <a:prstGeom prst="rect">
            <a:avLst/>
          </a:prstGeom>
        </p:spPr>
        <p:txBody>
          <a:bodyPr vert="horz" lIns="91440" tIns="45720" rIns="91440" bIns="45720" rtlCol="0">
            <a:normAutofit/>
          </a:bodyPr>
          <a:lstStyle>
            <a:lvl1pPr marL="182875" indent="-182875" algn="l" defTabSz="914377"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89" indent="-182875" algn="l" defTabSz="914377"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02" indent="-182875" algn="l" defTabSz="914377"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15" indent="-182875" algn="l" defTabSz="914377"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90" indent="-137157" algn="l" defTabSz="914377"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66"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41"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17"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92"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zh-CN" altLang="en-US" sz="2800" dirty="0">
              <a:latin typeface="Times New Roman" charset="0"/>
              <a:ea typeface="Times New Roman" charset="0"/>
              <a:cs typeface="Times New Roman" charset="0"/>
            </a:endParaRPr>
          </a:p>
        </p:txBody>
      </p:sp>
      <p:sp>
        <p:nvSpPr>
          <p:cNvPr id="9" name="Content Placeholder 2"/>
          <p:cNvSpPr txBox="1">
            <a:spLocks/>
          </p:cNvSpPr>
          <p:nvPr/>
        </p:nvSpPr>
        <p:spPr>
          <a:xfrm>
            <a:off x="609598" y="4279721"/>
            <a:ext cx="7260774" cy="2270545"/>
          </a:xfrm>
          <a:prstGeom prst="rect">
            <a:avLst/>
          </a:prstGeom>
        </p:spPr>
        <p:txBody>
          <a:bodyPr vert="horz" lIns="91440" tIns="45720" rIns="91440" bIns="45720" rtlCol="0">
            <a:normAutofit/>
          </a:bodyPr>
          <a:lstStyle>
            <a:lvl1pPr marL="182875" indent="-182875" algn="l" defTabSz="914377"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89" indent="-182875" algn="l" defTabSz="914377"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02" indent="-182875" algn="l" defTabSz="914377"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15" indent="-182875" algn="l" defTabSz="914377"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90" indent="-137157" algn="l" defTabSz="914377"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66"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41"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17"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92"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latin typeface="Times New Roman" charset="0"/>
                <a:ea typeface="Times New Roman" charset="0"/>
                <a:cs typeface="Times New Roman" charset="0"/>
              </a:rPr>
              <a:t>Traditional</a:t>
            </a:r>
            <a:r>
              <a:rPr lang="zh-CN" altLang="en-US" sz="2800" dirty="0">
                <a:latin typeface="Times New Roman" charset="0"/>
                <a:ea typeface="Times New Roman" charset="0"/>
                <a:cs typeface="Times New Roman" charset="0"/>
              </a:rPr>
              <a:t> </a:t>
            </a:r>
            <a:r>
              <a:rPr lang="en-US" altLang="zh-CN" sz="2800" dirty="0">
                <a:solidFill>
                  <a:srgbClr val="00FFFF"/>
                </a:solidFill>
                <a:latin typeface="Times New Roman" charset="0"/>
                <a:ea typeface="Times New Roman" charset="0"/>
                <a:cs typeface="Times New Roman" charset="0"/>
              </a:rPr>
              <a:t>LR</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and</a:t>
            </a:r>
            <a:r>
              <a:rPr lang="zh-CN" altLang="en-US" sz="2800" dirty="0">
                <a:latin typeface="Times New Roman" charset="0"/>
                <a:ea typeface="Times New Roman" charset="0"/>
                <a:cs typeface="Times New Roman" charset="0"/>
              </a:rPr>
              <a:t> </a:t>
            </a:r>
            <a:r>
              <a:rPr lang="en-US" altLang="zh-CN" sz="2800" dirty="0">
                <a:solidFill>
                  <a:srgbClr val="FF09FA"/>
                </a:solidFill>
                <a:latin typeface="Times New Roman" charset="0"/>
                <a:ea typeface="Times New Roman" charset="0"/>
                <a:cs typeface="Times New Roman" charset="0"/>
              </a:rPr>
              <a:t>DLR</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failed</a:t>
            </a:r>
          </a:p>
          <a:p>
            <a:r>
              <a:rPr lang="en-US" altLang="zh-CN" sz="2800" dirty="0">
                <a:solidFill>
                  <a:srgbClr val="1717FB"/>
                </a:solidFill>
                <a:latin typeface="Times New Roman" charset="0"/>
                <a:ea typeface="Times New Roman" charset="0"/>
                <a:cs typeface="Times New Roman" charset="0"/>
              </a:rPr>
              <a:t>GBR</a:t>
            </a:r>
            <a:r>
              <a:rPr lang="en-US" altLang="zh-CN" sz="2800" dirty="0">
                <a:latin typeface="Times New Roman" charset="0"/>
                <a:ea typeface="Times New Roman" charset="0"/>
                <a:cs typeface="Times New Roman" charset="0"/>
              </a:rPr>
              <a:t> (dark blue)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more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stable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than</a:t>
            </a:r>
            <a:r>
              <a:rPr lang="zh-CN" altLang="en-US" sz="2800" dirty="0">
                <a:latin typeface="Times New Roman" charset="0"/>
                <a:ea typeface="Times New Roman" charset="0"/>
                <a:cs typeface="Times New Roman" charset="0"/>
              </a:rPr>
              <a:t> </a:t>
            </a:r>
            <a:r>
              <a:rPr lang="en-US" altLang="zh-CN" sz="2800" dirty="0">
                <a:solidFill>
                  <a:srgbClr val="00FFFF"/>
                </a:solidFill>
                <a:latin typeface="Times New Roman" charset="0"/>
                <a:ea typeface="Times New Roman" charset="0"/>
                <a:cs typeface="Times New Roman" charset="0"/>
              </a:rPr>
              <a:t>LR </a:t>
            </a:r>
          </a:p>
          <a:p>
            <a:r>
              <a:rPr lang="en-US" altLang="zh-CN" sz="2800" dirty="0">
                <a:solidFill>
                  <a:srgbClr val="FF3232"/>
                </a:solidFill>
                <a:latin typeface="Times New Roman" charset="0"/>
                <a:ea typeface="Times New Roman" charset="0"/>
                <a:cs typeface="Times New Roman" charset="0"/>
              </a:rPr>
              <a:t>DGBR</a:t>
            </a:r>
            <a:r>
              <a:rPr lang="en-US" altLang="zh-CN" sz="2800" dirty="0">
                <a:latin typeface="Times New Roman" charset="0"/>
                <a:ea typeface="Times New Roman" charset="0"/>
                <a:cs typeface="Times New Roman" charset="0"/>
              </a:rPr>
              <a:t> (Red)</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more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stable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than</a:t>
            </a:r>
            <a:r>
              <a:rPr lang="zh-CN" altLang="en-US" sz="2800" dirty="0">
                <a:latin typeface="Times New Roman" charset="0"/>
                <a:ea typeface="Times New Roman" charset="0"/>
                <a:cs typeface="Times New Roman" charset="0"/>
              </a:rPr>
              <a:t> </a:t>
            </a:r>
            <a:r>
              <a:rPr lang="en-US" altLang="zh-CN" sz="2800" dirty="0">
                <a:solidFill>
                  <a:srgbClr val="FF09FA"/>
                </a:solidFill>
                <a:latin typeface="Times New Roman" charset="0"/>
                <a:ea typeface="Times New Roman" charset="0"/>
                <a:cs typeface="Times New Roman" charset="0"/>
              </a:rPr>
              <a:t>DLR</a:t>
            </a:r>
            <a:endParaRPr lang="zh-CN" altLang="en-US" sz="2800" dirty="0">
              <a:latin typeface="Times New Roman" charset="0"/>
              <a:ea typeface="Times New Roman" charset="0"/>
              <a:cs typeface="Times New Roman" charset="0"/>
            </a:endParaRPr>
          </a:p>
          <a:p>
            <a:r>
              <a:rPr lang="en-US" altLang="zh-CN" sz="2800" dirty="0">
                <a:solidFill>
                  <a:srgbClr val="FF3232"/>
                </a:solidFill>
                <a:latin typeface="Times New Roman" charset="0"/>
                <a:ea typeface="Times New Roman" charset="0"/>
                <a:cs typeface="Times New Roman" charset="0"/>
              </a:rPr>
              <a:t>DGBR</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more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stable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and</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precise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than</a:t>
            </a:r>
            <a:r>
              <a:rPr lang="zh-CN" altLang="en-US" sz="2800" dirty="0">
                <a:latin typeface="Times New Roman" charset="0"/>
                <a:ea typeface="Times New Roman" charset="0"/>
                <a:cs typeface="Times New Roman" charset="0"/>
              </a:rPr>
              <a:t> </a:t>
            </a:r>
            <a:r>
              <a:rPr lang="en-US" altLang="zh-CN" sz="2800" dirty="0">
                <a:solidFill>
                  <a:srgbClr val="1717FB"/>
                </a:solidFill>
                <a:latin typeface="Times New Roman" charset="0"/>
                <a:ea typeface="Times New Roman" charset="0"/>
                <a:cs typeface="Times New Roman" charset="0"/>
              </a:rPr>
              <a:t>GBR</a:t>
            </a:r>
            <a:endParaRPr lang="zh-CN" altLang="en-US" sz="2800" dirty="0">
              <a:latin typeface="Times New Roman" charset="0"/>
              <a:ea typeface="Times New Roman" charset="0"/>
              <a:cs typeface="Times New Roman" charset="0"/>
            </a:endParaRPr>
          </a:p>
        </p:txBody>
      </p:sp>
      <p:pic>
        <p:nvPicPr>
          <p:cNvPr id="5" name="Picture 4">
            <a:extLst>
              <a:ext uri="{FF2B5EF4-FFF2-40B4-BE49-F238E27FC236}">
                <a16:creationId xmlns:a16="http://schemas.microsoft.com/office/drawing/2014/main" id="{FC7292A2-3757-7F41-9B3C-486B6CB4DCBB}"/>
              </a:ext>
            </a:extLst>
          </p:cNvPr>
          <p:cNvPicPr>
            <a:picLocks noChangeAspect="1"/>
          </p:cNvPicPr>
          <p:nvPr/>
        </p:nvPicPr>
        <p:blipFill>
          <a:blip r:embed="rId5"/>
          <a:stretch>
            <a:fillRect/>
          </a:stretch>
        </p:blipFill>
        <p:spPr>
          <a:xfrm>
            <a:off x="8749428" y="917935"/>
            <a:ext cx="1655395" cy="1733113"/>
          </a:xfrm>
          <a:prstGeom prst="rect">
            <a:avLst/>
          </a:prstGeom>
        </p:spPr>
      </p:pic>
    </p:spTree>
    <p:extLst>
      <p:ext uri="{BB962C8B-B14F-4D97-AF65-F5344CB8AC3E}">
        <p14:creationId xmlns:p14="http://schemas.microsoft.com/office/powerpoint/2010/main" val="20648010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Experiments</a:t>
            </a:r>
            <a:r>
              <a:rPr lang="zh-CN" altLang="en-US" dirty="0"/>
              <a:t> </a:t>
            </a:r>
            <a:r>
              <a:rPr lang="en-US" altLang="zh-CN" dirty="0"/>
              <a:t>on</a:t>
            </a:r>
            <a:r>
              <a:rPr lang="zh-CN" altLang="en-US" dirty="0"/>
              <a:t> </a:t>
            </a:r>
            <a:r>
              <a:rPr lang="en-US" altLang="zh-CN" dirty="0"/>
              <a:t>Synthetic</a:t>
            </a:r>
            <a:r>
              <a:rPr lang="zh-CN" altLang="en-US" dirty="0"/>
              <a:t> </a:t>
            </a:r>
            <a:r>
              <a:rPr lang="en-US" altLang="zh-CN" dirty="0"/>
              <a:t>Data</a:t>
            </a:r>
            <a:endParaRPr lang="en-US" dirty="0"/>
          </a:p>
        </p:txBody>
      </p:sp>
      <p:sp>
        <p:nvSpPr>
          <p:cNvPr id="3" name="Content Placeholder 2"/>
          <p:cNvSpPr>
            <a:spLocks noGrp="1"/>
          </p:cNvSpPr>
          <p:nvPr>
            <p:ph idx="1"/>
          </p:nvPr>
        </p:nvSpPr>
        <p:spPr/>
        <p:txBody>
          <a:bodyPr>
            <a:normAutofit/>
          </a:bodyPr>
          <a:lstStyle/>
          <a:p>
            <a:r>
              <a:rPr lang="en-US" altLang="zh-CN" sz="3200" dirty="0">
                <a:latin typeface="Times New Roman" charset="0"/>
                <a:ea typeface="Times New Roman" charset="0"/>
                <a:cs typeface="Times New Roman" charset="0"/>
              </a:rPr>
              <a:t>More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settings: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varying</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n,</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p,</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and</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r</a:t>
            </a:r>
            <a:endParaRPr lang="zh-CN" altLang="en-US" sz="3200"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134</a:t>
            </a:fld>
            <a:endParaRPr lang="en-US"/>
          </a:p>
        </p:txBody>
      </p:sp>
      <p:sp>
        <p:nvSpPr>
          <p:cNvPr id="6" name="TextBox 5"/>
          <p:cNvSpPr txBox="1"/>
          <p:nvPr/>
        </p:nvSpPr>
        <p:spPr>
          <a:xfrm>
            <a:off x="4924516" y="5709196"/>
            <a:ext cx="3032561" cy="523220"/>
          </a:xfrm>
          <a:prstGeom prst="rect">
            <a:avLst/>
          </a:prstGeom>
          <a:noFill/>
        </p:spPr>
        <p:txBody>
          <a:bodyPr wrap="none" rtlCol="0">
            <a:spAutoFit/>
          </a:bodyPr>
          <a:lstStyle/>
          <a:p>
            <a:r>
              <a:rPr lang="en-US" altLang="zh-CN" sz="2800" b="1" dirty="0">
                <a:solidFill>
                  <a:srgbClr val="FF0000"/>
                </a:solidFill>
                <a:latin typeface="Times New Roman" charset="0"/>
                <a:ea typeface="Times New Roman" charset="0"/>
                <a:cs typeface="Times New Roman" charset="0"/>
              </a:rPr>
              <a:t>Vary</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sample</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size</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n</a:t>
            </a:r>
            <a:endParaRPr lang="en-US" sz="2800" b="1" dirty="0">
              <a:solidFill>
                <a:srgbClr val="FF0000"/>
              </a:solidFill>
              <a:latin typeface="Times New Roman" charset="0"/>
              <a:ea typeface="Times New Roman" charset="0"/>
              <a:cs typeface="Times New Roman" charset="0"/>
            </a:endParaRPr>
          </a:p>
        </p:txBody>
      </p:sp>
      <p:grpSp>
        <p:nvGrpSpPr>
          <p:cNvPr id="7" name="Group 6"/>
          <p:cNvGrpSpPr/>
          <p:nvPr/>
        </p:nvGrpSpPr>
        <p:grpSpPr>
          <a:xfrm>
            <a:off x="391885" y="2318647"/>
            <a:ext cx="11408229" cy="3455861"/>
            <a:chOff x="130632" y="2163536"/>
            <a:chExt cx="14013539" cy="4000500"/>
          </a:xfrm>
        </p:grpSpPr>
        <p:pic>
          <p:nvPicPr>
            <p:cNvPr id="8" name="Picture 7"/>
            <p:cNvPicPr>
              <a:picLocks noChangeAspect="1"/>
            </p:cNvPicPr>
            <p:nvPr/>
          </p:nvPicPr>
          <p:blipFill>
            <a:blip r:embed="rId3"/>
            <a:stretch>
              <a:fillRect/>
            </a:stretch>
          </p:blipFill>
          <p:spPr>
            <a:xfrm>
              <a:off x="130632" y="2201636"/>
              <a:ext cx="4813300" cy="3924300"/>
            </a:xfrm>
            <a:prstGeom prst="rect">
              <a:avLst/>
            </a:prstGeom>
          </p:spPr>
        </p:pic>
        <p:pic>
          <p:nvPicPr>
            <p:cNvPr id="9" name="Picture 8"/>
            <p:cNvPicPr>
              <a:picLocks noChangeAspect="1"/>
            </p:cNvPicPr>
            <p:nvPr/>
          </p:nvPicPr>
          <p:blipFill>
            <a:blip r:embed="rId4"/>
            <a:stretch>
              <a:fillRect/>
            </a:stretch>
          </p:blipFill>
          <p:spPr>
            <a:xfrm>
              <a:off x="4813300" y="2201636"/>
              <a:ext cx="4711700" cy="3962400"/>
            </a:xfrm>
            <a:prstGeom prst="rect">
              <a:avLst/>
            </a:prstGeom>
          </p:spPr>
        </p:pic>
        <p:pic>
          <p:nvPicPr>
            <p:cNvPr id="10" name="Picture 9"/>
            <p:cNvPicPr>
              <a:picLocks noChangeAspect="1"/>
            </p:cNvPicPr>
            <p:nvPr/>
          </p:nvPicPr>
          <p:blipFill>
            <a:blip r:embed="rId5"/>
            <a:stretch>
              <a:fillRect/>
            </a:stretch>
          </p:blipFill>
          <p:spPr>
            <a:xfrm>
              <a:off x="9508671" y="2163536"/>
              <a:ext cx="4635500" cy="4000500"/>
            </a:xfrm>
            <a:prstGeom prst="rect">
              <a:avLst/>
            </a:prstGeom>
          </p:spPr>
        </p:pic>
      </p:grpSp>
    </p:spTree>
    <p:extLst>
      <p:ext uri="{BB962C8B-B14F-4D97-AF65-F5344CB8AC3E}">
        <p14:creationId xmlns:p14="http://schemas.microsoft.com/office/powerpoint/2010/main" val="14238039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Experiments</a:t>
            </a:r>
            <a:r>
              <a:rPr lang="zh-CN" altLang="en-US" dirty="0"/>
              <a:t> </a:t>
            </a:r>
            <a:r>
              <a:rPr lang="en-US" altLang="zh-CN" dirty="0"/>
              <a:t>on</a:t>
            </a:r>
            <a:r>
              <a:rPr lang="zh-CN" altLang="en-US" dirty="0"/>
              <a:t> </a:t>
            </a:r>
            <a:r>
              <a:rPr lang="en-US" altLang="zh-CN" dirty="0"/>
              <a:t>Synthetic</a:t>
            </a:r>
            <a:r>
              <a:rPr lang="zh-CN" altLang="en-US" dirty="0"/>
              <a:t> </a:t>
            </a:r>
            <a:r>
              <a:rPr lang="en-US" altLang="zh-CN" dirty="0"/>
              <a:t>Data</a:t>
            </a:r>
            <a:endParaRPr lang="en-US" dirty="0"/>
          </a:p>
        </p:txBody>
      </p:sp>
      <p:sp>
        <p:nvSpPr>
          <p:cNvPr id="3" name="Content Placeholder 2"/>
          <p:cNvSpPr>
            <a:spLocks noGrp="1"/>
          </p:cNvSpPr>
          <p:nvPr>
            <p:ph idx="1"/>
          </p:nvPr>
        </p:nvSpPr>
        <p:spPr/>
        <p:txBody>
          <a:bodyPr>
            <a:normAutofit/>
          </a:bodyPr>
          <a:lstStyle/>
          <a:p>
            <a:r>
              <a:rPr lang="en-US" altLang="zh-CN" sz="3200" dirty="0">
                <a:latin typeface="Times New Roman" charset="0"/>
                <a:ea typeface="Times New Roman" charset="0"/>
                <a:cs typeface="Times New Roman" charset="0"/>
              </a:rPr>
              <a:t>More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settings: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varying</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n,</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p,</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and</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r</a:t>
            </a:r>
            <a:endParaRPr lang="zh-CN" altLang="en-US" sz="3200"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135</a:t>
            </a:fld>
            <a:endParaRPr lang="en-US"/>
          </a:p>
        </p:txBody>
      </p:sp>
      <p:sp>
        <p:nvSpPr>
          <p:cNvPr id="6" name="TextBox 5"/>
          <p:cNvSpPr txBox="1"/>
          <p:nvPr/>
        </p:nvSpPr>
        <p:spPr>
          <a:xfrm>
            <a:off x="3999698" y="5589109"/>
            <a:ext cx="4464748" cy="523220"/>
          </a:xfrm>
          <a:prstGeom prst="rect">
            <a:avLst/>
          </a:prstGeom>
          <a:noFill/>
        </p:spPr>
        <p:txBody>
          <a:bodyPr wrap="none" rtlCol="0">
            <a:spAutoFit/>
          </a:bodyPr>
          <a:lstStyle/>
          <a:p>
            <a:r>
              <a:rPr lang="en-US" altLang="zh-CN" sz="2800" b="1" dirty="0">
                <a:solidFill>
                  <a:srgbClr val="FF0000"/>
                </a:solidFill>
                <a:latin typeface="Times New Roman" charset="0"/>
                <a:ea typeface="Times New Roman" charset="0"/>
                <a:cs typeface="Times New Roman" charset="0"/>
              </a:rPr>
              <a:t>Vary</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variables’</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dimension</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p</a:t>
            </a:r>
            <a:endParaRPr lang="en-US" sz="2800" b="1" dirty="0">
              <a:solidFill>
                <a:srgbClr val="FF0000"/>
              </a:solidFill>
              <a:latin typeface="Times New Roman" charset="0"/>
              <a:ea typeface="Times New Roman" charset="0"/>
              <a:cs typeface="Times New Roman" charset="0"/>
            </a:endParaRPr>
          </a:p>
        </p:txBody>
      </p:sp>
      <p:pic>
        <p:nvPicPr>
          <p:cNvPr id="5" name="Picture 4"/>
          <p:cNvPicPr>
            <a:picLocks noChangeAspect="1"/>
          </p:cNvPicPr>
          <p:nvPr/>
        </p:nvPicPr>
        <p:blipFill>
          <a:blip r:embed="rId2"/>
          <a:stretch>
            <a:fillRect/>
          </a:stretch>
        </p:blipFill>
        <p:spPr>
          <a:xfrm>
            <a:off x="609600" y="2318119"/>
            <a:ext cx="11212286" cy="3129474"/>
          </a:xfrm>
          <a:prstGeom prst="rect">
            <a:avLst/>
          </a:prstGeom>
        </p:spPr>
      </p:pic>
    </p:spTree>
    <p:extLst>
      <p:ext uri="{BB962C8B-B14F-4D97-AF65-F5344CB8AC3E}">
        <p14:creationId xmlns:p14="http://schemas.microsoft.com/office/powerpoint/2010/main" val="7568737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Experiments</a:t>
            </a:r>
            <a:r>
              <a:rPr lang="zh-CN" altLang="en-US" dirty="0"/>
              <a:t> </a:t>
            </a:r>
            <a:r>
              <a:rPr lang="en-US" altLang="zh-CN" dirty="0"/>
              <a:t>on</a:t>
            </a:r>
            <a:r>
              <a:rPr lang="zh-CN" altLang="en-US" dirty="0"/>
              <a:t> </a:t>
            </a:r>
            <a:r>
              <a:rPr lang="en-US" altLang="zh-CN" dirty="0"/>
              <a:t>Synthetic</a:t>
            </a:r>
            <a:r>
              <a:rPr lang="zh-CN" altLang="en-US" dirty="0"/>
              <a:t> </a:t>
            </a:r>
            <a:r>
              <a:rPr lang="en-US" altLang="zh-CN" dirty="0"/>
              <a:t>Data</a:t>
            </a:r>
            <a:endParaRPr lang="en-US" dirty="0"/>
          </a:p>
        </p:txBody>
      </p:sp>
      <p:sp>
        <p:nvSpPr>
          <p:cNvPr id="3" name="Content Placeholder 2"/>
          <p:cNvSpPr>
            <a:spLocks noGrp="1"/>
          </p:cNvSpPr>
          <p:nvPr>
            <p:ph idx="1"/>
          </p:nvPr>
        </p:nvSpPr>
        <p:spPr/>
        <p:txBody>
          <a:bodyPr>
            <a:normAutofit/>
          </a:bodyPr>
          <a:lstStyle/>
          <a:p>
            <a:r>
              <a:rPr lang="en-US" altLang="zh-CN" sz="3200" dirty="0">
                <a:latin typeface="Times New Roman" charset="0"/>
                <a:ea typeface="Times New Roman" charset="0"/>
                <a:cs typeface="Times New Roman" charset="0"/>
              </a:rPr>
              <a:t>More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settings: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varying</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n,</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p,</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and</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r</a:t>
            </a:r>
            <a:endParaRPr lang="zh-CN" altLang="en-US" sz="3200" dirty="0">
              <a:latin typeface="Times New Roman" charset="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136</a:t>
            </a:fld>
            <a:endParaRPr lang="en-US"/>
          </a:p>
        </p:txBody>
      </p:sp>
      <p:pic>
        <p:nvPicPr>
          <p:cNvPr id="5" name="Picture 4"/>
          <p:cNvPicPr>
            <a:picLocks noChangeAspect="1"/>
          </p:cNvPicPr>
          <p:nvPr/>
        </p:nvPicPr>
        <p:blipFill>
          <a:blip r:embed="rId2"/>
          <a:stretch>
            <a:fillRect/>
          </a:stretch>
        </p:blipFill>
        <p:spPr>
          <a:xfrm>
            <a:off x="242259" y="2213671"/>
            <a:ext cx="11582400" cy="3288702"/>
          </a:xfrm>
          <a:prstGeom prst="rect">
            <a:avLst/>
          </a:prstGeom>
        </p:spPr>
      </p:pic>
      <p:sp>
        <p:nvSpPr>
          <p:cNvPr id="6" name="TextBox 5"/>
          <p:cNvSpPr txBox="1"/>
          <p:nvPr/>
        </p:nvSpPr>
        <p:spPr>
          <a:xfrm>
            <a:off x="3343366" y="5728076"/>
            <a:ext cx="6422527" cy="523220"/>
          </a:xfrm>
          <a:prstGeom prst="rect">
            <a:avLst/>
          </a:prstGeom>
          <a:noFill/>
        </p:spPr>
        <p:txBody>
          <a:bodyPr wrap="none" rtlCol="0">
            <a:spAutoFit/>
          </a:bodyPr>
          <a:lstStyle/>
          <a:p>
            <a:r>
              <a:rPr lang="en-US" altLang="zh-CN" sz="2800" b="1" dirty="0">
                <a:solidFill>
                  <a:srgbClr val="FF0000"/>
                </a:solidFill>
                <a:latin typeface="Times New Roman" charset="0"/>
                <a:ea typeface="Times New Roman" charset="0"/>
                <a:cs typeface="Times New Roman" charset="0"/>
              </a:rPr>
              <a:t>Vary</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bias</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rate</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r</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on</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training</a:t>
            </a:r>
            <a:r>
              <a:rPr lang="zh-CN" altLang="en-US" sz="2800" b="1" dirty="0">
                <a:solidFill>
                  <a:srgbClr val="FF0000"/>
                </a:solidFill>
                <a:latin typeface="Times New Roman" charset="0"/>
                <a:ea typeface="Times New Roman" charset="0"/>
                <a:cs typeface="Times New Roman" charset="0"/>
              </a:rPr>
              <a:t> </a:t>
            </a:r>
            <a:r>
              <a:rPr lang="en-US" altLang="zh-CN" sz="2800" b="1" dirty="0">
                <a:solidFill>
                  <a:srgbClr val="FF0000"/>
                </a:solidFill>
                <a:latin typeface="Times New Roman" charset="0"/>
                <a:ea typeface="Times New Roman" charset="0"/>
                <a:cs typeface="Times New Roman" charset="0"/>
              </a:rPr>
              <a:t>environment</a:t>
            </a:r>
            <a:endParaRPr lang="en-US" sz="2800" b="1" dirty="0">
              <a:solidFill>
                <a:srgbClr val="FF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7711977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62FD-C4C5-B749-977C-6AF87920797D}"/>
              </a:ext>
            </a:extLst>
          </p:cNvPr>
          <p:cNvSpPr>
            <a:spLocks noGrp="1"/>
          </p:cNvSpPr>
          <p:nvPr>
            <p:ph type="title"/>
          </p:nvPr>
        </p:nvSpPr>
        <p:spPr/>
        <p:txBody>
          <a:bodyPr/>
          <a:lstStyle/>
          <a:p>
            <a:r>
              <a:rPr lang="en-US" altLang="zh-CN" dirty="0"/>
              <a:t>Experiments</a:t>
            </a:r>
            <a:r>
              <a:rPr lang="zh-CN" altLang="en-US" dirty="0"/>
              <a:t> </a:t>
            </a:r>
            <a:r>
              <a:rPr lang="en-US" altLang="zh-CN" dirty="0"/>
              <a:t>on</a:t>
            </a:r>
            <a:r>
              <a:rPr lang="zh-CN" altLang="en-US" dirty="0"/>
              <a:t> </a:t>
            </a:r>
            <a:r>
              <a:rPr lang="en-US" altLang="zh-CN" dirty="0"/>
              <a:t>Synthetic</a:t>
            </a:r>
            <a:r>
              <a:rPr lang="zh-CN" altLang="en-US" dirty="0"/>
              <a:t> </a:t>
            </a:r>
            <a:r>
              <a:rPr lang="en-US" altLang="zh-CN" dirty="0"/>
              <a:t>Data</a:t>
            </a:r>
            <a:endParaRPr lang="en-US" dirty="0"/>
          </a:p>
        </p:txBody>
      </p:sp>
      <p:sp>
        <p:nvSpPr>
          <p:cNvPr id="3" name="Content Placeholder 2">
            <a:extLst>
              <a:ext uri="{FF2B5EF4-FFF2-40B4-BE49-F238E27FC236}">
                <a16:creationId xmlns:a16="http://schemas.microsoft.com/office/drawing/2014/main" id="{8176BD4A-6340-E342-BB29-0115106B5129}"/>
              </a:ext>
            </a:extLst>
          </p:cNvPr>
          <p:cNvSpPr>
            <a:spLocks noGrp="1"/>
          </p:cNvSpPr>
          <p:nvPr>
            <p:ph idx="1"/>
          </p:nvPr>
        </p:nvSpPr>
        <p:spPr>
          <a:xfrm>
            <a:off x="609600" y="1600200"/>
            <a:ext cx="8507506" cy="4876800"/>
          </a:xfrm>
        </p:spPr>
        <p:txBody>
          <a:bodyPr>
            <a:normAutofit/>
          </a:bodyPr>
          <a:lstStyle/>
          <a:p>
            <a:r>
              <a:rPr lang="en-US" altLang="zh-CN" sz="3200" dirty="0">
                <a:latin typeface="Times New Roman" charset="0"/>
                <a:ea typeface="Times New Roman" charset="0"/>
                <a:cs typeface="Times New Roman" charset="0"/>
              </a:rPr>
              <a:t>More</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settings: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setting</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S</a:t>
            </a:r>
            <a:r>
              <a:rPr lang="en-US" altLang="zh-CN" sz="3200" dirty="0">
                <a:latin typeface="Times New Roman" charset="0"/>
                <a:ea typeface="Times New Roman" charset="0"/>
                <a:cs typeface="Times New Roman" charset="0"/>
                <a:sym typeface="Wingdings" pitchFamily="2" charset="2"/>
              </a:rPr>
              <a:t>V (S is the cause of V)      </a:t>
            </a:r>
            <a:r>
              <a:rPr lang="zh-CN" altLang="en-US" sz="3200" dirty="0">
                <a:latin typeface="Times New Roman" charset="0"/>
                <a:ea typeface="Times New Roman" charset="0"/>
                <a:cs typeface="Times New Roman" charset="0"/>
                <a:sym typeface="Wingdings" pitchFamily="2" charset="2"/>
              </a:rPr>
              <a:t>                                       </a:t>
            </a:r>
            <a:r>
              <a:rPr lang="en-US" altLang="zh-CN" sz="3200" dirty="0">
                <a:latin typeface="Times New Roman" charset="0"/>
                <a:ea typeface="Times New Roman" charset="0"/>
                <a:cs typeface="Times New Roman" charset="0"/>
                <a:sym typeface="Wingdings" pitchFamily="2" charset="2"/>
              </a:rPr>
              <a:t>		        setting</a:t>
            </a:r>
            <a:r>
              <a:rPr lang="zh-CN" altLang="en-US" sz="3200" dirty="0">
                <a:latin typeface="Times New Roman" charset="0"/>
                <a:ea typeface="Times New Roman" charset="0"/>
                <a:cs typeface="Times New Roman" charset="0"/>
                <a:sym typeface="Wingdings" pitchFamily="2" charset="2"/>
              </a:rPr>
              <a:t> </a:t>
            </a:r>
            <a:r>
              <a:rPr lang="en-US" altLang="zh-CN" sz="3200" dirty="0">
                <a:latin typeface="Times New Roman" charset="0"/>
                <a:ea typeface="Times New Roman" charset="0"/>
                <a:cs typeface="Times New Roman" charset="0"/>
                <a:sym typeface="Wingdings" pitchFamily="2" charset="2"/>
              </a:rPr>
              <a:t>VS (V is the cause of S)</a:t>
            </a:r>
            <a:endParaRPr lang="zh-CN" altLang="en-US" sz="3200" dirty="0">
              <a:latin typeface="Times New Roman" charset="0"/>
              <a:ea typeface="Times New Roman" charset="0"/>
              <a:cs typeface="Times New Roman" charset="0"/>
            </a:endParaRPr>
          </a:p>
        </p:txBody>
      </p:sp>
      <p:sp>
        <p:nvSpPr>
          <p:cNvPr id="4" name="Slide Number Placeholder 3">
            <a:extLst>
              <a:ext uri="{FF2B5EF4-FFF2-40B4-BE49-F238E27FC236}">
                <a16:creationId xmlns:a16="http://schemas.microsoft.com/office/drawing/2014/main" id="{6CD49722-908C-2240-A71C-E8FACD57C6D8}"/>
              </a:ext>
            </a:extLst>
          </p:cNvPr>
          <p:cNvSpPr>
            <a:spLocks noGrp="1"/>
          </p:cNvSpPr>
          <p:nvPr>
            <p:ph type="sldNum" sz="quarter" idx="12"/>
          </p:nvPr>
        </p:nvSpPr>
        <p:spPr/>
        <p:txBody>
          <a:bodyPr/>
          <a:lstStyle/>
          <a:p>
            <a:fld id="{0CFEC368-1D7A-4F81-ABF6-AE0E36BAF64C}" type="slidenum">
              <a:rPr lang="en-US" smtClean="0"/>
              <a:pPr/>
              <a:t>137</a:t>
            </a:fld>
            <a:endParaRPr lang="en-US"/>
          </a:p>
        </p:txBody>
      </p:sp>
      <p:pic>
        <p:nvPicPr>
          <p:cNvPr id="5" name="Picture 4">
            <a:extLst>
              <a:ext uri="{FF2B5EF4-FFF2-40B4-BE49-F238E27FC236}">
                <a16:creationId xmlns:a16="http://schemas.microsoft.com/office/drawing/2014/main" id="{45F50DEE-0063-5340-B45B-C434BFE03251}"/>
              </a:ext>
            </a:extLst>
          </p:cNvPr>
          <p:cNvPicPr>
            <a:picLocks noChangeAspect="1"/>
          </p:cNvPicPr>
          <p:nvPr/>
        </p:nvPicPr>
        <p:blipFill>
          <a:blip r:embed="rId3"/>
          <a:stretch>
            <a:fillRect/>
          </a:stretch>
        </p:blipFill>
        <p:spPr>
          <a:xfrm>
            <a:off x="2253731" y="2786993"/>
            <a:ext cx="7684537" cy="3811031"/>
          </a:xfrm>
          <a:prstGeom prst="rect">
            <a:avLst/>
          </a:prstGeom>
        </p:spPr>
      </p:pic>
      <p:pic>
        <p:nvPicPr>
          <p:cNvPr id="6" name="Picture 5">
            <a:extLst>
              <a:ext uri="{FF2B5EF4-FFF2-40B4-BE49-F238E27FC236}">
                <a16:creationId xmlns:a16="http://schemas.microsoft.com/office/drawing/2014/main" id="{1087F1F5-7946-B941-93F8-3A3B8861BE18}"/>
              </a:ext>
            </a:extLst>
          </p:cNvPr>
          <p:cNvPicPr>
            <a:picLocks noChangeAspect="1"/>
          </p:cNvPicPr>
          <p:nvPr/>
        </p:nvPicPr>
        <p:blipFill>
          <a:blip r:embed="rId4"/>
          <a:stretch>
            <a:fillRect/>
          </a:stretch>
        </p:blipFill>
        <p:spPr>
          <a:xfrm>
            <a:off x="8942412" y="506319"/>
            <a:ext cx="2853553" cy="1621061"/>
          </a:xfrm>
          <a:prstGeom prst="rect">
            <a:avLst/>
          </a:prstGeom>
        </p:spPr>
      </p:pic>
      <p:sp>
        <p:nvSpPr>
          <p:cNvPr id="7" name="Rectangle 6">
            <a:extLst>
              <a:ext uri="{FF2B5EF4-FFF2-40B4-BE49-F238E27FC236}">
                <a16:creationId xmlns:a16="http://schemas.microsoft.com/office/drawing/2014/main" id="{0184FD7F-4578-1841-B664-3A0655DBE220}"/>
              </a:ext>
            </a:extLst>
          </p:cNvPr>
          <p:cNvSpPr/>
          <p:nvPr/>
        </p:nvSpPr>
        <p:spPr>
          <a:xfrm>
            <a:off x="514349" y="5547378"/>
            <a:ext cx="11163300" cy="10506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b="1" dirty="0">
                <a:solidFill>
                  <a:schemeClr val="tx1"/>
                </a:solidFill>
                <a:latin typeface="Times New Roman" charset="0"/>
                <a:ea typeface="Times New Roman" charset="0"/>
                <a:cs typeface="Times New Roman" charset="0"/>
              </a:rPr>
              <a:t>The</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RMSE</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of</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DGBR</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is</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consistently</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stable</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and</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small</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across</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environments</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under</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all</a:t>
            </a:r>
            <a:r>
              <a:rPr lang="zh-CN" altLang="en-US" sz="2800" b="1" dirty="0">
                <a:solidFill>
                  <a:schemeClr val="tx1"/>
                </a:solidFill>
                <a:latin typeface="Times New Roman" charset="0"/>
                <a:ea typeface="Times New Roman" charset="0"/>
                <a:cs typeface="Times New Roman" charset="0"/>
              </a:rPr>
              <a:t> </a:t>
            </a:r>
            <a:r>
              <a:rPr lang="en-US" altLang="zh-CN" sz="2800" b="1" dirty="0">
                <a:solidFill>
                  <a:schemeClr val="tx1"/>
                </a:solidFill>
                <a:latin typeface="Times New Roman" charset="0"/>
                <a:ea typeface="Times New Roman" charset="0"/>
                <a:cs typeface="Times New Roman" charset="0"/>
              </a:rPr>
              <a:t>settings.</a:t>
            </a:r>
            <a:endParaRPr lang="en-US" sz="2800" b="1" dirty="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59195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Experiments on online advertising</a:t>
            </a:r>
            <a:endParaRPr lang="en-US" dirty="0"/>
          </a:p>
        </p:txBody>
      </p:sp>
      <p:sp>
        <p:nvSpPr>
          <p:cNvPr id="3" name="Content Placeholder 2"/>
          <p:cNvSpPr>
            <a:spLocks noGrp="1"/>
          </p:cNvSpPr>
          <p:nvPr>
            <p:ph idx="1"/>
          </p:nvPr>
        </p:nvSpPr>
        <p:spPr>
          <a:xfrm>
            <a:off x="609600" y="1600200"/>
            <a:ext cx="10972800" cy="5128404"/>
          </a:xfrm>
        </p:spPr>
        <p:txBody>
          <a:bodyPr>
            <a:normAutofit/>
          </a:bodyPr>
          <a:lstStyle/>
          <a:p>
            <a:r>
              <a:rPr lang="en-US" altLang="zh-CN" sz="3200" dirty="0">
                <a:latin typeface="Times New Roman" charset="0"/>
                <a:ea typeface="Times New Roman" charset="0"/>
                <a:cs typeface="Times New Roman" charset="0"/>
              </a:rPr>
              <a:t>Dataset Description:</a:t>
            </a:r>
          </a:p>
          <a:p>
            <a:pPr lvl="1"/>
            <a:r>
              <a:rPr lang="en-US" altLang="zh-CN" sz="2800" dirty="0">
                <a:latin typeface="Times New Roman" charset="0"/>
                <a:ea typeface="Times New Roman" charset="0"/>
                <a:cs typeface="Times New Roman" charset="0"/>
              </a:rPr>
              <a:t>Online advertising campaign (LONGCHAMP)</a:t>
            </a:r>
          </a:p>
          <a:p>
            <a:pPr lvl="1"/>
            <a:r>
              <a:rPr lang="en-US" altLang="zh-CN" sz="2800" dirty="0">
                <a:latin typeface="Times New Roman" charset="0"/>
                <a:ea typeface="Times New Roman" charset="0"/>
                <a:cs typeface="Times New Roman" charset="0"/>
              </a:rPr>
              <a:t>Users Feedback: 14,891 LIKE; 93,108 DISLIKE</a:t>
            </a:r>
          </a:p>
          <a:p>
            <a:pPr lvl="1"/>
            <a:r>
              <a:rPr lang="en-US" altLang="zh-CN" sz="2800" dirty="0">
                <a:latin typeface="Times New Roman" charset="0"/>
                <a:ea typeface="Times New Roman" charset="0"/>
                <a:cs typeface="Times New Roman" charset="0"/>
              </a:rPr>
              <a:t>56 Features for each user</a:t>
            </a:r>
          </a:p>
          <a:p>
            <a:pPr lvl="2"/>
            <a:r>
              <a:rPr lang="en-US" altLang="zh-CN" sz="2400" dirty="0">
                <a:latin typeface="Times New Roman" charset="0"/>
                <a:ea typeface="Times New Roman" charset="0"/>
                <a:cs typeface="Times New Roman" charset="0"/>
              </a:rPr>
              <a:t>Age, gender, #friends, device, user setting on </a:t>
            </a:r>
            <a:r>
              <a:rPr lang="en-US" altLang="zh-CN" sz="2400" dirty="0" err="1">
                <a:latin typeface="Times New Roman" charset="0"/>
                <a:ea typeface="Times New Roman" charset="0"/>
                <a:cs typeface="Times New Roman" charset="0"/>
              </a:rPr>
              <a:t>WeChat</a:t>
            </a:r>
            <a:endParaRPr lang="en-US" altLang="zh-CN" sz="2400" dirty="0">
              <a:latin typeface="Times New Roman" charset="0"/>
              <a:ea typeface="Times New Roman" charset="0"/>
              <a:cs typeface="Times New Roman" charset="0"/>
            </a:endParaRPr>
          </a:p>
          <a:p>
            <a:pPr lvl="2"/>
            <a:endParaRPr lang="en-US" altLang="zh-CN" sz="1400" dirty="0">
              <a:latin typeface="Times New Roman" charset="0"/>
              <a:ea typeface="Times New Roman" charset="0"/>
              <a:cs typeface="Times New Roman" charset="0"/>
            </a:endParaRPr>
          </a:p>
          <a:p>
            <a:r>
              <a:rPr lang="en-US" altLang="zh-CN" sz="3200" dirty="0">
                <a:latin typeface="Times New Roman" charset="0"/>
                <a:ea typeface="Times New Roman" charset="0"/>
                <a:cs typeface="Times New Roman" charset="0"/>
              </a:rPr>
              <a:t>Experimental Setting:</a:t>
            </a:r>
          </a:p>
          <a:p>
            <a:pPr lvl="1"/>
            <a:r>
              <a:rPr lang="en-US" altLang="zh-CN" sz="2800" dirty="0">
                <a:latin typeface="Times New Roman" charset="0"/>
                <a:ea typeface="Times New Roman" charset="0"/>
                <a:cs typeface="Times New Roman" charset="0"/>
              </a:rPr>
              <a:t>Outcome Y: users feedback</a:t>
            </a:r>
            <a:endParaRPr lang="zh-CN" altLang="en-US" sz="2800" dirty="0">
              <a:latin typeface="Times New Roman" charset="0"/>
              <a:ea typeface="Times New Roman" charset="0"/>
              <a:cs typeface="Times New Roman" charset="0"/>
            </a:endParaRPr>
          </a:p>
          <a:p>
            <a:pPr lvl="1"/>
            <a:r>
              <a:rPr lang="en-US" altLang="zh-CN" sz="2800" dirty="0">
                <a:latin typeface="Times New Roman" charset="0"/>
                <a:ea typeface="Times New Roman" charset="0"/>
                <a:cs typeface="Times New Roman" charset="0"/>
              </a:rPr>
              <a:t>Setting:</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generating</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environment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with</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users’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age.</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138</a:t>
            </a:fld>
            <a:endParaRPr lang="en-US"/>
          </a:p>
        </p:txBody>
      </p:sp>
      <p:pic>
        <p:nvPicPr>
          <p:cNvPr id="6" name="图片 4"/>
          <p:cNvPicPr>
            <a:picLocks noChangeAspect="1"/>
          </p:cNvPicPr>
          <p:nvPr/>
        </p:nvPicPr>
        <p:blipFill>
          <a:blip r:embed="rId3"/>
          <a:stretch>
            <a:fillRect/>
          </a:stretch>
        </p:blipFill>
        <p:spPr>
          <a:xfrm>
            <a:off x="10332905" y="687692"/>
            <a:ext cx="1249495" cy="1255431"/>
          </a:xfrm>
          <a:prstGeom prst="rect">
            <a:avLst/>
          </a:prstGeom>
        </p:spPr>
      </p:pic>
      <p:sp>
        <p:nvSpPr>
          <p:cNvPr id="7" name="矩形 5"/>
          <p:cNvSpPr/>
          <p:nvPr/>
        </p:nvSpPr>
        <p:spPr>
          <a:xfrm>
            <a:off x="9122315" y="1296793"/>
            <a:ext cx="1210588" cy="646331"/>
          </a:xfrm>
          <a:prstGeom prst="rect">
            <a:avLst/>
          </a:prstGeom>
          <a:noFill/>
        </p:spPr>
        <p:txBody>
          <a:bodyPr wrap="none" lIns="91440" tIns="45720" rIns="91440" bIns="45720">
            <a:spAutoFit/>
          </a:bodyPr>
          <a:lstStyle/>
          <a:p>
            <a:pPr algn="ctr"/>
            <a:r>
              <a:rPr lang="en-US" altLang="zh-CN" sz="3600" b="1" dirty="0">
                <a:ln w="0"/>
                <a:solidFill>
                  <a:srgbClr val="00B050"/>
                </a:solidFill>
                <a:effectLst>
                  <a:outerShdw blurRad="38100" dist="19050" dir="2700000" algn="tl" rotWithShape="0">
                    <a:schemeClr val="dk1">
                      <a:alpha val="40000"/>
                    </a:schemeClr>
                  </a:outerShdw>
                </a:effectLst>
              </a:rPr>
              <a:t>2015</a:t>
            </a:r>
            <a:endParaRPr lang="zh-CN" altLang="en-US" sz="3600" b="1" dirty="0">
              <a:ln w="0"/>
              <a:solidFill>
                <a:srgbClr val="00B050"/>
              </a:solidFill>
              <a:effectLst>
                <a:outerShdw blurRad="38100" dist="19050" dir="2700000" algn="tl" rotWithShape="0">
                  <a:schemeClr val="dk1">
                    <a:alpha val="40000"/>
                  </a:schemeClr>
                </a:outerShdw>
              </a:effectLst>
            </a:endParaRPr>
          </a:p>
        </p:txBody>
      </p:sp>
      <p:sp>
        <p:nvSpPr>
          <p:cNvPr id="8" name="右箭头 6"/>
          <p:cNvSpPr/>
          <p:nvPr/>
        </p:nvSpPr>
        <p:spPr>
          <a:xfrm rot="10800000">
            <a:off x="5294154" y="5134714"/>
            <a:ext cx="711200"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7"/>
          <p:cNvSpPr txBox="1"/>
          <p:nvPr/>
        </p:nvSpPr>
        <p:spPr>
          <a:xfrm>
            <a:off x="6164676" y="4719216"/>
            <a:ext cx="2646453"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Y = 1, if LIKE</a:t>
            </a:r>
          </a:p>
          <a:p>
            <a:r>
              <a:rPr lang="en-US" altLang="zh-CN" sz="2400" dirty="0">
                <a:latin typeface="Times New Roman" panose="02020603050405020304" pitchFamily="18" charset="0"/>
                <a:cs typeface="Times New Roman" panose="02020603050405020304" pitchFamily="18" charset="0"/>
              </a:rPr>
              <a:t>Y = 0, if DISLIKE</a:t>
            </a:r>
          </a:p>
        </p:txBody>
      </p:sp>
    </p:spTree>
    <p:extLst>
      <p:ext uri="{BB962C8B-B14F-4D97-AF65-F5344CB8AC3E}">
        <p14:creationId xmlns:p14="http://schemas.microsoft.com/office/powerpoint/2010/main" val="6244636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Experiments on online advertising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3200" dirty="0">
                    <a:latin typeface="Times New Roman" charset="0"/>
                    <a:ea typeface="Times New Roman" charset="0"/>
                    <a:cs typeface="Times New Roman" charset="0"/>
                  </a:rPr>
                  <a:t>Environments</a:t>
                </a:r>
                <a:r>
                  <a:rPr lang="zh-CN" altLang="en-US" sz="3200" dirty="0">
                    <a:latin typeface="Times New Roman" charset="0"/>
                    <a:ea typeface="Times New Roman" charset="0"/>
                    <a:cs typeface="Times New Roman" charset="0"/>
                  </a:rPr>
                  <a:t> </a:t>
                </a:r>
                <a:r>
                  <a:rPr lang="en-US" altLang="zh-CN" sz="3200" dirty="0">
                    <a:latin typeface="Times New Roman" charset="0"/>
                    <a:ea typeface="Times New Roman" charset="0"/>
                    <a:cs typeface="Times New Roman" charset="0"/>
                  </a:rPr>
                  <a:t>generating:</a:t>
                </a:r>
                <a:r>
                  <a:rPr lang="zh-CN" altLang="en-US" sz="3200" dirty="0">
                    <a:latin typeface="Times New Roman" charset="0"/>
                    <a:ea typeface="Times New Roman" charset="0"/>
                    <a:cs typeface="Times New Roman" charset="0"/>
                  </a:rPr>
                  <a:t> </a:t>
                </a:r>
              </a:p>
              <a:p>
                <a:pPr lvl="1"/>
                <a:r>
                  <a:rPr lang="en-US" altLang="zh-CN" sz="2800" dirty="0">
                    <a:latin typeface="Times New Roman" charset="0"/>
                    <a:ea typeface="Times New Roman" charset="0"/>
                    <a:cs typeface="Times New Roman" charset="0"/>
                  </a:rPr>
                  <a:t>Separate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the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whole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dataset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into</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4</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environments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by</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users’</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age,</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including</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b="0" i="1" smtClean="0">
                        <a:latin typeface="Cambria Math" charset="0"/>
                        <a:ea typeface="Times New Roman" charset="0"/>
                        <a:cs typeface="Times New Roman" charset="0"/>
                      </a:rPr>
                      <m:t>𝐴𝑔𝑒</m:t>
                    </m:r>
                    <m:r>
                      <a:rPr lang="en-US" altLang="zh-CN" sz="2800" b="0" i="1" smtClean="0">
                        <a:latin typeface="Cambria Math" charset="0"/>
                        <a:ea typeface="Cambria Math" charset="0"/>
                        <a:cs typeface="Cambria Math" charset="0"/>
                      </a:rPr>
                      <m:t>∈[20,30)</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charset="0"/>
                        <a:ea typeface="Times New Roman" charset="0"/>
                        <a:cs typeface="Times New Roman" charset="0"/>
                      </a:rPr>
                      <m:t>𝐴𝑔𝑒</m:t>
                    </m:r>
                    <m:r>
                      <a:rPr lang="en-US" altLang="zh-CN" sz="2800" i="1">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3</m:t>
                    </m:r>
                    <m:r>
                      <a:rPr lang="en-US" altLang="zh-CN" sz="2800" i="1">
                        <a:latin typeface="Cambria Math" charset="0"/>
                        <a:ea typeface="Cambria Math" charset="0"/>
                        <a:cs typeface="Cambria Math" charset="0"/>
                      </a:rPr>
                      <m:t>0,</m:t>
                    </m:r>
                    <m:r>
                      <a:rPr lang="en-US" altLang="zh-CN" sz="2800" b="0" i="1" smtClean="0">
                        <a:latin typeface="Cambria Math" charset="0"/>
                        <a:ea typeface="Cambria Math" charset="0"/>
                        <a:cs typeface="Cambria Math" charset="0"/>
                      </a:rPr>
                      <m:t>4</m:t>
                    </m:r>
                    <m:r>
                      <a:rPr lang="en-US" altLang="zh-CN" sz="2800" i="1">
                        <a:latin typeface="Cambria Math" charset="0"/>
                        <a:ea typeface="Cambria Math" charset="0"/>
                        <a:cs typeface="Cambria Math" charset="0"/>
                      </a:rPr>
                      <m:t>0)</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charset="0"/>
                        <a:ea typeface="Times New Roman" charset="0"/>
                        <a:cs typeface="Times New Roman" charset="0"/>
                      </a:rPr>
                      <m:t>𝐴𝑔𝑒</m:t>
                    </m:r>
                    <m:r>
                      <a:rPr lang="en-US" altLang="zh-CN" sz="2800" i="1">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4</m:t>
                    </m:r>
                    <m:r>
                      <a:rPr lang="en-US" altLang="zh-CN" sz="2800" i="1">
                        <a:latin typeface="Cambria Math" charset="0"/>
                        <a:ea typeface="Cambria Math" charset="0"/>
                        <a:cs typeface="Cambria Math" charset="0"/>
                      </a:rPr>
                      <m:t>0,</m:t>
                    </m:r>
                    <m:r>
                      <a:rPr lang="en-US" altLang="zh-CN" sz="2800" b="0" i="1" smtClean="0">
                        <a:latin typeface="Cambria Math" charset="0"/>
                        <a:ea typeface="Cambria Math" charset="0"/>
                        <a:cs typeface="Cambria Math" charset="0"/>
                      </a:rPr>
                      <m:t>5</m:t>
                    </m:r>
                    <m:r>
                      <a:rPr lang="en-US" altLang="zh-CN" sz="2800" i="1">
                        <a:latin typeface="Cambria Math" charset="0"/>
                        <a:ea typeface="Cambria Math" charset="0"/>
                        <a:cs typeface="Cambria Math" charset="0"/>
                      </a:rPr>
                      <m:t>0)</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r>
                  <a:rPr lang="en-US" altLang="zh-CN" sz="2800" dirty="0">
                    <a:latin typeface="Times New Roman" charset="0"/>
                    <a:ea typeface="Times New Roman" charset="0"/>
                    <a:cs typeface="Times New Roman" charset="0"/>
                  </a:rPr>
                  <a:t>and</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i="1">
                        <a:latin typeface="Cambria Math" charset="0"/>
                        <a:ea typeface="Times New Roman" charset="0"/>
                        <a:cs typeface="Times New Roman" charset="0"/>
                      </a:rPr>
                      <m:t>𝐴𝑔𝑒</m:t>
                    </m:r>
                    <m:r>
                      <a:rPr lang="en-US" altLang="zh-CN" sz="2800" i="1">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5</m:t>
                    </m:r>
                    <m:r>
                      <a:rPr lang="en-US" altLang="zh-CN" sz="2800" i="1">
                        <a:latin typeface="Cambria Math" charset="0"/>
                        <a:ea typeface="Cambria Math" charset="0"/>
                        <a:cs typeface="Cambria Math" charset="0"/>
                      </a:rPr>
                      <m:t>0,</m:t>
                    </m:r>
                    <m:r>
                      <a:rPr lang="en-US" altLang="zh-CN" sz="2800" b="0" i="1" smtClean="0">
                        <a:latin typeface="Cambria Math" charset="0"/>
                        <a:ea typeface="Cambria Math" charset="0"/>
                        <a:cs typeface="Cambria Math" charset="0"/>
                      </a:rPr>
                      <m:t>10</m:t>
                    </m:r>
                    <m:r>
                      <a:rPr lang="en-US" altLang="zh-CN" sz="2800" i="1">
                        <a:latin typeface="Cambria Math" charset="0"/>
                        <a:ea typeface="Cambria Math" charset="0"/>
                        <a:cs typeface="Cambria Math" charset="0"/>
                      </a:rPr>
                      <m:t>0)</m:t>
                    </m:r>
                  </m:oMath>
                </a14:m>
                <a:r>
                  <a:rPr lang="en-US" altLang="zh-CN" sz="2800" dirty="0">
                    <a:latin typeface="Times New Roman" charset="0"/>
                    <a:ea typeface="Times New Roman" charset="0"/>
                    <a:cs typeface="Times New Roman" charset="0"/>
                  </a:rPr>
                  <a:t>.</a:t>
                </a:r>
                <a:endParaRPr lang="en-US" sz="2800" dirty="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4" t="-175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CFEC368-1D7A-4F81-ABF6-AE0E36BAF64C}" type="slidenum">
              <a:rPr lang="en-US" smtClean="0"/>
              <a:pPr/>
              <a:t>139</a:t>
            </a:fld>
            <a:endParaRPr lang="en-US"/>
          </a:p>
        </p:txBody>
      </p:sp>
      <p:pic>
        <p:nvPicPr>
          <p:cNvPr id="6" name="Picture 5"/>
          <p:cNvPicPr>
            <a:picLocks noChangeAspect="1"/>
          </p:cNvPicPr>
          <p:nvPr/>
        </p:nvPicPr>
        <p:blipFill>
          <a:blip r:embed="rId4"/>
          <a:stretch>
            <a:fillRect/>
          </a:stretch>
        </p:blipFill>
        <p:spPr>
          <a:xfrm>
            <a:off x="879893" y="3405996"/>
            <a:ext cx="5134463" cy="3147204"/>
          </a:xfrm>
          <a:prstGeom prst="rect">
            <a:avLst/>
          </a:prstGeom>
        </p:spPr>
      </p:pic>
      <p:pic>
        <p:nvPicPr>
          <p:cNvPr id="7" name="Picture 6"/>
          <p:cNvPicPr>
            <a:picLocks noChangeAspect="1"/>
          </p:cNvPicPr>
          <p:nvPr/>
        </p:nvPicPr>
        <p:blipFill>
          <a:blip r:embed="rId5"/>
          <a:stretch>
            <a:fillRect/>
          </a:stretch>
        </p:blipFill>
        <p:spPr>
          <a:xfrm>
            <a:off x="6538823" y="3288886"/>
            <a:ext cx="4761781" cy="3222620"/>
          </a:xfrm>
          <a:prstGeom prst="rect">
            <a:avLst/>
          </a:prstGeom>
        </p:spPr>
      </p:pic>
    </p:spTree>
    <p:extLst>
      <p:ext uri="{BB962C8B-B14F-4D97-AF65-F5344CB8AC3E}">
        <p14:creationId xmlns:p14="http://schemas.microsoft.com/office/powerpoint/2010/main" val="425984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Actionability</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a:t>
            </a:fld>
            <a:endParaRPr lang="en-US"/>
          </a:p>
        </p:txBody>
      </p:sp>
      <p:sp>
        <p:nvSpPr>
          <p:cNvPr id="5" name="Oval 13">
            <a:extLst>
              <a:ext uri="{FF2B5EF4-FFF2-40B4-BE49-F238E27FC236}">
                <a16:creationId xmlns:a16="http://schemas.microsoft.com/office/drawing/2014/main" id="{D3D054EB-8FB0-48BD-B417-146D1A17B9C4}"/>
              </a:ext>
            </a:extLst>
          </p:cNvPr>
          <p:cNvSpPr/>
          <p:nvPr/>
        </p:nvSpPr>
        <p:spPr>
          <a:xfrm>
            <a:off x="8985799" y="3405631"/>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Accepted</a:t>
            </a:r>
          </a:p>
        </p:txBody>
      </p:sp>
      <p:sp>
        <p:nvSpPr>
          <p:cNvPr id="6" name="Oval 14">
            <a:extLst>
              <a:ext uri="{FF2B5EF4-FFF2-40B4-BE49-F238E27FC236}">
                <a16:creationId xmlns:a16="http://schemas.microsoft.com/office/drawing/2014/main" id="{CF853C00-5DFD-42B9-B151-B7E1E871DD9F}"/>
              </a:ext>
            </a:extLst>
          </p:cNvPr>
          <p:cNvSpPr/>
          <p:nvPr/>
        </p:nvSpPr>
        <p:spPr>
          <a:xfrm>
            <a:off x="7882842" y="2143184"/>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Income</a:t>
            </a:r>
          </a:p>
        </p:txBody>
      </p:sp>
      <p:sp>
        <p:nvSpPr>
          <p:cNvPr id="7" name="Oval 15">
            <a:extLst>
              <a:ext uri="{FF2B5EF4-FFF2-40B4-BE49-F238E27FC236}">
                <a16:creationId xmlns:a16="http://schemas.microsoft.com/office/drawing/2014/main" id="{B20AC3C8-F6EE-4869-B3BD-5CAD0000C91F}"/>
              </a:ext>
            </a:extLst>
          </p:cNvPr>
          <p:cNvSpPr/>
          <p:nvPr/>
        </p:nvSpPr>
        <p:spPr>
          <a:xfrm>
            <a:off x="6879962" y="3413287"/>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Financial product offer</a:t>
            </a:r>
          </a:p>
        </p:txBody>
      </p:sp>
      <p:cxnSp>
        <p:nvCxnSpPr>
          <p:cNvPr id="8" name="Straight Arrow Connector 16">
            <a:extLst>
              <a:ext uri="{FF2B5EF4-FFF2-40B4-BE49-F238E27FC236}">
                <a16:creationId xmlns:a16="http://schemas.microsoft.com/office/drawing/2014/main" id="{140E4A47-9C43-4CEE-B71F-A33BD2A9AE15}"/>
              </a:ext>
            </a:extLst>
          </p:cNvPr>
          <p:cNvCxnSpPr>
            <a:cxnSpLocks/>
            <a:stCxn id="6" idx="4"/>
            <a:endCxn id="7" idx="0"/>
          </p:cNvCxnSpPr>
          <p:nvPr/>
        </p:nvCxnSpPr>
        <p:spPr>
          <a:xfrm flipH="1">
            <a:off x="7699052" y="2756794"/>
            <a:ext cx="951807" cy="65649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9" name="Straight Arrow Connector 17">
            <a:extLst>
              <a:ext uri="{FF2B5EF4-FFF2-40B4-BE49-F238E27FC236}">
                <a16:creationId xmlns:a16="http://schemas.microsoft.com/office/drawing/2014/main" id="{89AA8F33-1F9D-4540-8622-E6ADD8688A02}"/>
              </a:ext>
            </a:extLst>
          </p:cNvPr>
          <p:cNvCxnSpPr>
            <a:cxnSpLocks/>
            <a:stCxn id="6" idx="4"/>
            <a:endCxn id="5" idx="0"/>
          </p:cNvCxnSpPr>
          <p:nvPr/>
        </p:nvCxnSpPr>
        <p:spPr>
          <a:xfrm>
            <a:off x="8650859" y="2756794"/>
            <a:ext cx="1072208" cy="648837"/>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10" name="Oval 13">
            <a:extLst>
              <a:ext uri="{FF2B5EF4-FFF2-40B4-BE49-F238E27FC236}">
                <a16:creationId xmlns:a16="http://schemas.microsoft.com/office/drawing/2014/main" id="{D3D054EB-8FB0-48BD-B417-146D1A17B9C4}"/>
              </a:ext>
            </a:extLst>
          </p:cNvPr>
          <p:cNvSpPr/>
          <p:nvPr/>
        </p:nvSpPr>
        <p:spPr>
          <a:xfrm>
            <a:off x="3205696" y="3397975"/>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Accepted</a:t>
            </a:r>
          </a:p>
        </p:txBody>
      </p:sp>
      <p:sp>
        <p:nvSpPr>
          <p:cNvPr id="11" name="Oval 15">
            <a:extLst>
              <a:ext uri="{FF2B5EF4-FFF2-40B4-BE49-F238E27FC236}">
                <a16:creationId xmlns:a16="http://schemas.microsoft.com/office/drawing/2014/main" id="{B20AC3C8-F6EE-4869-B3BD-5CAD0000C91F}"/>
              </a:ext>
            </a:extLst>
          </p:cNvPr>
          <p:cNvSpPr/>
          <p:nvPr/>
        </p:nvSpPr>
        <p:spPr>
          <a:xfrm>
            <a:off x="1099859" y="3405631"/>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Financial product offer</a:t>
            </a:r>
          </a:p>
        </p:txBody>
      </p:sp>
      <p:pic>
        <p:nvPicPr>
          <p:cNvPr id="14" name="Picture 9" descr="A close up of a sign&#10;&#10;Description generated with very high confidence">
            <a:extLst>
              <a:ext uri="{FF2B5EF4-FFF2-40B4-BE49-F238E27FC236}">
                <a16:creationId xmlns:a16="http://schemas.microsoft.com/office/drawing/2014/main" id="{D510A16E-0A28-404E-BB6B-287BD2617C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539558"/>
            <a:ext cx="1322445" cy="1108603"/>
          </a:xfrm>
          <a:prstGeom prst="rect">
            <a:avLst/>
          </a:prstGeom>
        </p:spPr>
      </p:pic>
      <p:cxnSp>
        <p:nvCxnSpPr>
          <p:cNvPr id="15" name="Straight Arrow Connector 16">
            <a:extLst>
              <a:ext uri="{FF2B5EF4-FFF2-40B4-BE49-F238E27FC236}">
                <a16:creationId xmlns:a16="http://schemas.microsoft.com/office/drawing/2014/main" id="{140E4A47-9C43-4CEE-B71F-A33BD2A9AE15}"/>
              </a:ext>
            </a:extLst>
          </p:cNvPr>
          <p:cNvCxnSpPr>
            <a:cxnSpLocks/>
            <a:stCxn id="11" idx="6"/>
            <a:endCxn id="10" idx="2"/>
          </p:cNvCxnSpPr>
          <p:nvPr/>
        </p:nvCxnSpPr>
        <p:spPr>
          <a:xfrm flipV="1">
            <a:off x="2738038" y="3704780"/>
            <a:ext cx="467658" cy="7656"/>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8" name="Straight Arrow Connector 16">
            <a:extLst>
              <a:ext uri="{FF2B5EF4-FFF2-40B4-BE49-F238E27FC236}">
                <a16:creationId xmlns:a16="http://schemas.microsoft.com/office/drawing/2014/main" id="{140E4A47-9C43-4CEE-B71F-A33BD2A9AE15}"/>
              </a:ext>
            </a:extLst>
          </p:cNvPr>
          <p:cNvCxnSpPr>
            <a:cxnSpLocks/>
          </p:cNvCxnSpPr>
          <p:nvPr/>
        </p:nvCxnSpPr>
        <p:spPr>
          <a:xfrm flipV="1">
            <a:off x="8533481" y="3697124"/>
            <a:ext cx="467658" cy="7656"/>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19" name="文本框 18"/>
          <p:cNvSpPr txBox="1"/>
          <p:nvPr/>
        </p:nvSpPr>
        <p:spPr>
          <a:xfrm>
            <a:off x="1005623" y="4310734"/>
            <a:ext cx="3932487" cy="830997"/>
          </a:xfrm>
          <a:prstGeom prst="rect">
            <a:avLst/>
          </a:prstGeom>
          <a:noFill/>
        </p:spPr>
        <p:txBody>
          <a:bodyPr wrap="none" rtlCol="0">
            <a:spAutoFit/>
          </a:bodyPr>
          <a:lstStyle/>
          <a:p>
            <a:r>
              <a:rPr lang="en-US" altLang="zh-CN" sz="2400" dirty="0"/>
              <a:t>Higher success rate due to </a:t>
            </a:r>
          </a:p>
          <a:p>
            <a:pPr algn="ctr"/>
            <a:r>
              <a:rPr lang="en-US" altLang="zh-CN" sz="2400" dirty="0">
                <a:solidFill>
                  <a:srgbClr val="00B050"/>
                </a:solidFill>
              </a:rPr>
              <a:t>algorithm</a:t>
            </a:r>
            <a:endParaRPr lang="zh-CN" altLang="en-US" sz="2400" dirty="0">
              <a:solidFill>
                <a:srgbClr val="00B050"/>
              </a:solidFill>
            </a:endParaRPr>
          </a:p>
        </p:txBody>
      </p:sp>
      <p:sp>
        <p:nvSpPr>
          <p:cNvPr id="20" name="文本框 19"/>
          <p:cNvSpPr txBox="1"/>
          <p:nvPr/>
        </p:nvSpPr>
        <p:spPr>
          <a:xfrm>
            <a:off x="6684614" y="4260235"/>
            <a:ext cx="3932487" cy="830997"/>
          </a:xfrm>
          <a:prstGeom prst="rect">
            <a:avLst/>
          </a:prstGeom>
          <a:noFill/>
        </p:spPr>
        <p:txBody>
          <a:bodyPr wrap="none" rtlCol="0">
            <a:spAutoFit/>
          </a:bodyPr>
          <a:lstStyle/>
          <a:p>
            <a:r>
              <a:rPr lang="en-US" altLang="zh-CN" sz="2400" dirty="0"/>
              <a:t>Higher success rate due to </a:t>
            </a:r>
          </a:p>
          <a:p>
            <a:pPr algn="ctr"/>
            <a:r>
              <a:rPr lang="en-US" altLang="zh-CN" sz="2400" dirty="0">
                <a:solidFill>
                  <a:srgbClr val="00B050"/>
                </a:solidFill>
              </a:rPr>
              <a:t>confounding bias</a:t>
            </a:r>
            <a:endParaRPr lang="zh-CN" altLang="en-US" sz="2400" dirty="0">
              <a:solidFill>
                <a:srgbClr val="00B050"/>
              </a:solidFill>
            </a:endParaRPr>
          </a:p>
        </p:txBody>
      </p:sp>
      <p:sp>
        <p:nvSpPr>
          <p:cNvPr id="25" name="文本框 24"/>
          <p:cNvSpPr txBox="1"/>
          <p:nvPr/>
        </p:nvSpPr>
        <p:spPr>
          <a:xfrm>
            <a:off x="404378" y="5767400"/>
            <a:ext cx="11383244" cy="523220"/>
          </a:xfrm>
          <a:prstGeom prst="rect">
            <a:avLst/>
          </a:prstGeom>
          <a:noFill/>
        </p:spPr>
        <p:txBody>
          <a:bodyPr wrap="none" rtlCol="0">
            <a:spAutoFit/>
          </a:bodyPr>
          <a:lstStyle/>
          <a:p>
            <a:r>
              <a:rPr lang="en-US" altLang="zh-CN" sz="2800" dirty="0"/>
              <a:t>Decision making is a counterfactual problem, not a predictive problem!</a:t>
            </a:r>
            <a:endParaRPr lang="zh-CN" altLang="en-US" sz="2800" dirty="0"/>
          </a:p>
        </p:txBody>
      </p:sp>
    </p:spTree>
    <p:extLst>
      <p:ext uri="{BB962C8B-B14F-4D97-AF65-F5344CB8AC3E}">
        <p14:creationId xmlns:p14="http://schemas.microsoft.com/office/powerpoint/2010/main" val="13312465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Experiments on image classification</a:t>
            </a:r>
            <a:endParaRPr kumimoji="1" lang="zh-CN" altLang="en-US" dirty="0"/>
          </a:p>
        </p:txBody>
      </p:sp>
      <p:sp>
        <p:nvSpPr>
          <p:cNvPr id="3" name="内容占位符 2"/>
          <p:cNvSpPr>
            <a:spLocks noGrp="1"/>
          </p:cNvSpPr>
          <p:nvPr>
            <p:ph idx="1"/>
          </p:nvPr>
        </p:nvSpPr>
        <p:spPr/>
        <p:txBody>
          <a:bodyPr/>
          <a:lstStyle/>
          <a:p>
            <a:r>
              <a:rPr kumimoji="1" lang="en-US" altLang="zh-CN" dirty="0">
                <a:latin typeface="Microsoft YaHei" charset="0"/>
                <a:ea typeface="Microsoft YaHei" charset="0"/>
                <a:cs typeface="Microsoft YaHei" charset="0"/>
              </a:rPr>
              <a:t>Source:</a:t>
            </a:r>
            <a:r>
              <a:rPr kumimoji="1" lang="zh-CN" altLang="en-US"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YFCC100M</a:t>
            </a:r>
            <a:endParaRPr kumimoji="1" lang="zh-CN" altLang="en-US" b="1" i="1" dirty="0">
              <a:latin typeface="Microsoft YaHei" charset="0"/>
              <a:ea typeface="Microsoft YaHei" charset="0"/>
              <a:cs typeface="Microsoft YaHei" charset="0"/>
            </a:endParaRPr>
          </a:p>
          <a:p>
            <a:r>
              <a:rPr kumimoji="1" lang="en-US" altLang="zh-CN" dirty="0">
                <a:latin typeface="Microsoft YaHei" charset="0"/>
                <a:ea typeface="Microsoft YaHei" charset="0"/>
                <a:cs typeface="Microsoft YaHei" charset="0"/>
              </a:rPr>
              <a:t>Type:</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multi-tags</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and</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high-resolution</a:t>
            </a:r>
            <a:endParaRPr kumimoji="1" lang="zh-CN" altLang="en-US" dirty="0">
              <a:latin typeface="Microsoft YaHei" charset="0"/>
              <a:ea typeface="Microsoft YaHei" charset="0"/>
              <a:cs typeface="Microsoft YaHei" charset="0"/>
            </a:endParaRPr>
          </a:p>
          <a:p>
            <a:r>
              <a:rPr kumimoji="1" lang="en-US" altLang="zh-CN" dirty="0">
                <a:latin typeface="Microsoft YaHei" charset="0"/>
                <a:ea typeface="Microsoft YaHei" charset="0"/>
                <a:cs typeface="Microsoft YaHei" charset="0"/>
              </a:rPr>
              <a:t>Scale:</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10-category,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each</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with</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nearly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1000</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images</a:t>
            </a:r>
            <a:endParaRPr kumimoji="1" lang="zh-CN" altLang="en-US" dirty="0">
              <a:latin typeface="Microsoft YaHei" charset="0"/>
              <a:ea typeface="Microsoft YaHei" charset="0"/>
              <a:cs typeface="Microsoft YaHei" charset="0"/>
            </a:endParaRPr>
          </a:p>
          <a:p>
            <a:r>
              <a:rPr kumimoji="1" lang="en-US" altLang="zh-CN" dirty="0">
                <a:latin typeface="Microsoft YaHei" charset="0"/>
                <a:ea typeface="Microsoft YaHei" charset="0"/>
                <a:cs typeface="Microsoft YaHei" charset="0"/>
              </a:rPr>
              <a:t>Method:</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one</a:t>
            </a:r>
            <a:r>
              <a:rPr kumimoji="1" lang="zh-CN" altLang="en-US"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major</a:t>
            </a:r>
            <a:r>
              <a:rPr kumimoji="1" lang="zh-CN" altLang="en-US" b="1" i="1"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object</a:t>
            </a:r>
            <a:r>
              <a:rPr kumimoji="1" lang="zh-CN" altLang="en-US" b="1" i="1" dirty="0">
                <a:latin typeface="Microsoft YaHei" charset="0"/>
                <a:ea typeface="Microsoft YaHei" charset="0"/>
                <a:cs typeface="Microsoft YaHei" charset="0"/>
              </a:rPr>
              <a:t> </a:t>
            </a:r>
            <a:r>
              <a:rPr kumimoji="1" lang="en-US" altLang="zh-CN" b="1" i="1" dirty="0">
                <a:latin typeface="Microsoft YaHei" charset="0"/>
                <a:ea typeface="Microsoft YaHei" charset="0"/>
                <a:cs typeface="Microsoft YaHei" charset="0"/>
              </a:rPr>
              <a:t>tag</a:t>
            </a:r>
            <a:r>
              <a:rPr kumimoji="1" lang="zh-CN" altLang="en-US" b="1" i="1"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(as category</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label)</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and</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5 </a:t>
            </a:r>
            <a:r>
              <a:rPr kumimoji="1" lang="en-US" altLang="zh-CN" b="1" i="1" dirty="0">
                <a:latin typeface="Microsoft YaHei" charset="0"/>
                <a:ea typeface="Microsoft YaHei" charset="0"/>
                <a:cs typeface="Microsoft YaHei" charset="0"/>
              </a:rPr>
              <a:t>context tags </a:t>
            </a:r>
            <a:r>
              <a:rPr kumimoji="1" lang="en-US" altLang="zh-CN" dirty="0">
                <a:latin typeface="Microsoft YaHei" charset="0"/>
                <a:ea typeface="Microsoft YaHei" charset="0"/>
                <a:cs typeface="Microsoft YaHei" charset="0"/>
              </a:rPr>
              <a:t>which are frequently co-occurred with</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the</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major</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tag</a:t>
            </a:r>
            <a:endParaRPr kumimoji="1" lang="zh-CN" altLang="en-US" dirty="0">
              <a:latin typeface="Microsoft YaHei" charset="0"/>
              <a:ea typeface="Microsoft YaHei" charset="0"/>
              <a:cs typeface="Microsoft YaHei" charset="0"/>
            </a:endParaRPr>
          </a:p>
        </p:txBody>
      </p:sp>
      <p:sp>
        <p:nvSpPr>
          <p:cNvPr id="4" name="幻灯片编号占位符 3"/>
          <p:cNvSpPr>
            <a:spLocks noGrp="1"/>
          </p:cNvSpPr>
          <p:nvPr>
            <p:ph type="sldNum" sz="quarter" idx="12"/>
          </p:nvPr>
        </p:nvSpPr>
        <p:spPr/>
        <p:txBody>
          <a:bodyPr/>
          <a:lstStyle/>
          <a:p>
            <a:fld id="{0CFEC368-1D7A-4F81-ABF6-AE0E36BAF64C}" type="slidenum">
              <a:rPr lang="en-US" smtClean="0"/>
              <a:pPr/>
              <a:t>140</a:t>
            </a:fld>
            <a:endParaRPr lang="en-US"/>
          </a:p>
        </p:txBody>
      </p:sp>
      <p:grpSp>
        <p:nvGrpSpPr>
          <p:cNvPr id="5" name="组 4"/>
          <p:cNvGrpSpPr/>
          <p:nvPr/>
        </p:nvGrpSpPr>
        <p:grpSpPr>
          <a:xfrm>
            <a:off x="1828800" y="3770586"/>
            <a:ext cx="8534400" cy="2782614"/>
            <a:chOff x="-1245476" y="1904345"/>
            <a:chExt cx="11530324" cy="4572655"/>
          </a:xfrm>
        </p:grpSpPr>
        <p:pic>
          <p:nvPicPr>
            <p:cNvPr id="6" name="内容占位符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476" y="4182200"/>
              <a:ext cx="2415196" cy="228177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19424" t="1" r="16331" b="8280"/>
            <a:stretch/>
          </p:blipFill>
          <p:spPr>
            <a:xfrm>
              <a:off x="-1245476" y="1907893"/>
              <a:ext cx="2415196" cy="2281770"/>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1" r="-1023" b="7789"/>
            <a:stretch/>
          </p:blipFill>
          <p:spPr>
            <a:xfrm>
              <a:off x="1130273" y="4124023"/>
              <a:ext cx="2368155" cy="2339947"/>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5465" y="1907074"/>
              <a:ext cx="2311260" cy="2532371"/>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4486" y="4110906"/>
              <a:ext cx="2215365" cy="2366093"/>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9398" y="1907323"/>
              <a:ext cx="2240453" cy="2456050"/>
            </a:xfrm>
            <a:prstGeom prst="rect">
              <a:avLst/>
            </a:prstGeom>
          </p:spPr>
        </p:pic>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2315" y="4312911"/>
              <a:ext cx="2304541" cy="2151059"/>
            </a:xfrm>
            <a:prstGeom prst="rect">
              <a:avLst/>
            </a:prstGeom>
          </p:spPr>
        </p:pic>
        <p:pic>
          <p:nvPicPr>
            <p:cNvPr id="13" name="图片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92225" y="1904749"/>
              <a:ext cx="2331898" cy="2415196"/>
            </a:xfrm>
            <a:prstGeom prst="rect">
              <a:avLst/>
            </a:prstGeom>
          </p:spPr>
        </p:pic>
        <p:pic>
          <p:nvPicPr>
            <p:cNvPr id="14" name="图片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89349" y="4298492"/>
              <a:ext cx="2295499" cy="2178508"/>
            </a:xfrm>
            <a:prstGeom prst="rect">
              <a:avLst/>
            </a:prstGeom>
          </p:spPr>
        </p:pic>
        <p:pic>
          <p:nvPicPr>
            <p:cNvPr id="15" name="图片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14437" y="1904345"/>
              <a:ext cx="2270411" cy="2538594"/>
            </a:xfrm>
            <a:prstGeom prst="rect">
              <a:avLst/>
            </a:prstGeom>
          </p:spPr>
        </p:pic>
      </p:grpSp>
    </p:spTree>
    <p:extLst>
      <p:ext uri="{BB962C8B-B14F-4D97-AF65-F5344CB8AC3E}">
        <p14:creationId xmlns:p14="http://schemas.microsoft.com/office/powerpoint/2010/main" val="10376826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Experiments on image classification</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932" y="1700808"/>
            <a:ext cx="6358136" cy="4587516"/>
          </a:xfrm>
          <a:prstGeom prst="rect">
            <a:avLst/>
          </a:prstGeom>
        </p:spPr>
      </p:pic>
    </p:spTree>
    <p:extLst>
      <p:ext uri="{BB962C8B-B14F-4D97-AF65-F5344CB8AC3E}">
        <p14:creationId xmlns:p14="http://schemas.microsoft.com/office/powerpoint/2010/main" val="844081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Experiments on image classification</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1556793"/>
            <a:ext cx="8229600" cy="4479697"/>
          </a:xfrm>
        </p:spPr>
      </p:pic>
      <p:sp>
        <p:nvSpPr>
          <p:cNvPr id="4" name="幻灯片编号占位符 3"/>
          <p:cNvSpPr>
            <a:spLocks noGrp="1"/>
          </p:cNvSpPr>
          <p:nvPr>
            <p:ph type="sldNum" sz="quarter" idx="12"/>
          </p:nvPr>
        </p:nvSpPr>
        <p:spPr/>
        <p:txBody>
          <a:bodyPr/>
          <a:lstStyle/>
          <a:p>
            <a:fld id="{0CFEC368-1D7A-4F81-ABF6-AE0E36BAF64C}" type="slidenum">
              <a:rPr lang="en-US" smtClean="0"/>
              <a:pPr/>
              <a:t>142</a:t>
            </a:fld>
            <a:endParaRPr lang="en-US"/>
          </a:p>
        </p:txBody>
      </p:sp>
    </p:spTree>
    <p:extLst>
      <p:ext uri="{BB962C8B-B14F-4D97-AF65-F5344CB8AC3E}">
        <p14:creationId xmlns:p14="http://schemas.microsoft.com/office/powerpoint/2010/main" val="26409313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1378084" cy="990600"/>
          </a:xfrm>
        </p:spPr>
        <p:txBody>
          <a:bodyPr>
            <a:normAutofit/>
          </a:bodyPr>
          <a:lstStyle/>
          <a:p>
            <a:r>
              <a:rPr lang="en-US" altLang="zh-CN" dirty="0"/>
              <a:t>Summary: Causally Regularized Stable Learning</a:t>
            </a:r>
            <a:endParaRPr lang="zh-CN" altLang="en-US" dirty="0"/>
          </a:p>
        </p:txBody>
      </p:sp>
      <p:sp>
        <p:nvSpPr>
          <p:cNvPr id="3" name="内容占位符 2"/>
          <p:cNvSpPr>
            <a:spLocks noGrp="1"/>
          </p:cNvSpPr>
          <p:nvPr>
            <p:ph idx="1"/>
          </p:nvPr>
        </p:nvSpPr>
        <p:spPr>
          <a:xfrm>
            <a:off x="609600" y="1600200"/>
            <a:ext cx="10972800" cy="5118652"/>
          </a:xfrm>
        </p:spPr>
        <p:txBody>
          <a:bodyPr>
            <a:normAutofit/>
          </a:bodyPr>
          <a:lstStyle/>
          <a:p>
            <a:r>
              <a:rPr lang="en-US" altLang="zh-CN" sz="2800" dirty="0"/>
              <a:t>Today’s Machine Learning: </a:t>
            </a:r>
          </a:p>
          <a:p>
            <a:pPr lvl="1"/>
            <a:r>
              <a:rPr lang="en-US" altLang="zh-CN" sz="2400" dirty="0"/>
              <a:t>Correlation Based</a:t>
            </a:r>
          </a:p>
          <a:p>
            <a:pPr lvl="1"/>
            <a:r>
              <a:rPr lang="en-US" altLang="zh-CN" sz="2400" dirty="0"/>
              <a:t>Correlation:</a:t>
            </a:r>
            <a:r>
              <a:rPr lang="zh-CN" altLang="en-US" sz="2400" dirty="0"/>
              <a:t> </a:t>
            </a:r>
            <a:r>
              <a:rPr lang="en-US" altLang="zh-CN" sz="2400" dirty="0">
                <a:solidFill>
                  <a:srgbClr val="00B050"/>
                </a:solidFill>
              </a:rPr>
              <a:t>causation</a:t>
            </a:r>
            <a:r>
              <a:rPr lang="en-US" altLang="zh-CN" sz="2400" dirty="0"/>
              <a:t>,</a:t>
            </a:r>
            <a:r>
              <a:rPr lang="zh-CN" altLang="en-US" sz="2400" dirty="0"/>
              <a:t> </a:t>
            </a:r>
            <a:r>
              <a:rPr lang="en-US" altLang="zh-CN" sz="2400" dirty="0">
                <a:solidFill>
                  <a:srgbClr val="FF0000"/>
                </a:solidFill>
              </a:rPr>
              <a:t>confounding</a:t>
            </a:r>
            <a:r>
              <a:rPr lang="en-US" altLang="zh-CN" sz="2400" dirty="0"/>
              <a:t>,</a:t>
            </a:r>
            <a:r>
              <a:rPr lang="zh-CN" altLang="en-US" sz="2400" dirty="0"/>
              <a:t> </a:t>
            </a:r>
            <a:r>
              <a:rPr lang="en-US" altLang="zh-CN" sz="2400" dirty="0">
                <a:solidFill>
                  <a:srgbClr val="FF0000"/>
                </a:solidFill>
              </a:rPr>
              <a:t>selection</a:t>
            </a:r>
            <a:r>
              <a:rPr lang="zh-CN" altLang="en-US" sz="2400" dirty="0">
                <a:solidFill>
                  <a:srgbClr val="FF0000"/>
                </a:solidFill>
              </a:rPr>
              <a:t> </a:t>
            </a:r>
            <a:r>
              <a:rPr lang="en-US" altLang="zh-CN" sz="2400" dirty="0">
                <a:solidFill>
                  <a:srgbClr val="FF0000"/>
                </a:solidFill>
              </a:rPr>
              <a:t>bias </a:t>
            </a:r>
            <a:r>
              <a:rPr lang="en-US" altLang="zh-CN" sz="2400" dirty="0"/>
              <a:t>(</a:t>
            </a:r>
            <a:r>
              <a:rPr lang="en-US" altLang="zh-CN" sz="2400" dirty="0">
                <a:solidFill>
                  <a:srgbClr val="FF0000"/>
                </a:solidFill>
              </a:rPr>
              <a:t>Spurious Correlation</a:t>
            </a:r>
            <a:r>
              <a:rPr lang="en-US" altLang="zh-CN" sz="2400" dirty="0"/>
              <a:t>)</a:t>
            </a:r>
          </a:p>
          <a:p>
            <a:pPr lvl="1"/>
            <a:r>
              <a:rPr lang="en-US" altLang="zh-CN" sz="2400" dirty="0"/>
              <a:t>To know the hows but not the whys</a:t>
            </a:r>
          </a:p>
          <a:p>
            <a:pPr lvl="1"/>
            <a:r>
              <a:rPr lang="zh-CN" altLang="en-US" sz="2400" dirty="0"/>
              <a:t>知其然，但不知其所以然</a:t>
            </a:r>
            <a:endParaRPr lang="en-US" altLang="zh-CN" sz="2400" dirty="0"/>
          </a:p>
          <a:p>
            <a:pPr lvl="1"/>
            <a:endParaRPr lang="en-US" altLang="zh-CN" sz="2400" dirty="0"/>
          </a:p>
          <a:p>
            <a:r>
              <a:rPr lang="en-US" altLang="zh-CN" sz="2800" dirty="0"/>
              <a:t>Causally Regularized Stable Learning</a:t>
            </a:r>
          </a:p>
          <a:p>
            <a:pPr lvl="1"/>
            <a:r>
              <a:rPr lang="en-US" altLang="zh-CN" sz="2400" dirty="0"/>
              <a:t>Causal regularizer</a:t>
            </a:r>
          </a:p>
          <a:p>
            <a:pPr lvl="1"/>
            <a:r>
              <a:rPr lang="en-US" altLang="zh-CN" sz="2400" dirty="0"/>
              <a:t>Recover causation from correlation</a:t>
            </a:r>
          </a:p>
          <a:p>
            <a:pPr lvl="1"/>
            <a:r>
              <a:rPr lang="en-US" altLang="zh-CN" sz="2400" dirty="0"/>
              <a:t>Causation based stable learning</a:t>
            </a:r>
          </a:p>
          <a:p>
            <a:pPr lvl="1"/>
            <a:r>
              <a:rPr lang="en-US" altLang="zh-CN" sz="2400" dirty="0">
                <a:solidFill>
                  <a:srgbClr val="1717FB"/>
                </a:solidFill>
              </a:rPr>
              <a:t>Improving</a:t>
            </a:r>
            <a:r>
              <a:rPr lang="zh-CN" altLang="en-US" sz="2400" dirty="0">
                <a:solidFill>
                  <a:srgbClr val="1717FB"/>
                </a:solidFill>
              </a:rPr>
              <a:t> </a:t>
            </a:r>
            <a:r>
              <a:rPr lang="en-US" altLang="zh-CN" sz="2400" dirty="0">
                <a:solidFill>
                  <a:srgbClr val="1717FB"/>
                </a:solidFill>
              </a:rPr>
              <a:t>interpretability</a:t>
            </a:r>
            <a:r>
              <a:rPr lang="zh-CN" altLang="en-US" sz="2400" dirty="0">
                <a:solidFill>
                  <a:srgbClr val="1717FB"/>
                </a:solidFill>
              </a:rPr>
              <a:t> </a:t>
            </a:r>
            <a:r>
              <a:rPr lang="en-US" altLang="zh-CN" sz="2400" dirty="0">
                <a:solidFill>
                  <a:srgbClr val="1717FB"/>
                </a:solidFill>
              </a:rPr>
              <a:t>and</a:t>
            </a:r>
            <a:r>
              <a:rPr lang="zh-CN" altLang="en-US" sz="2400" dirty="0">
                <a:solidFill>
                  <a:srgbClr val="1717FB"/>
                </a:solidFill>
              </a:rPr>
              <a:t> </a:t>
            </a:r>
            <a:r>
              <a:rPr lang="en-US" altLang="zh-CN" sz="2400" dirty="0">
                <a:solidFill>
                  <a:srgbClr val="1717FB"/>
                </a:solidFill>
              </a:rPr>
              <a:t>stability</a:t>
            </a:r>
            <a:r>
              <a:rPr lang="zh-CN" altLang="en-US" sz="2400" dirty="0">
                <a:solidFill>
                  <a:srgbClr val="1717FB"/>
                </a:solidFill>
              </a:rPr>
              <a:t> </a:t>
            </a:r>
            <a:r>
              <a:rPr lang="en-US" altLang="zh-CN" sz="2400" dirty="0">
                <a:solidFill>
                  <a:srgbClr val="1717FB"/>
                </a:solidFill>
              </a:rPr>
              <a:t>on</a:t>
            </a:r>
            <a:r>
              <a:rPr lang="zh-CN" altLang="en-US" sz="2400" dirty="0">
                <a:solidFill>
                  <a:srgbClr val="1717FB"/>
                </a:solidFill>
              </a:rPr>
              <a:t> </a:t>
            </a:r>
            <a:r>
              <a:rPr lang="en-US" altLang="zh-CN" sz="2400" dirty="0">
                <a:solidFill>
                  <a:srgbClr val="1717FB"/>
                </a:solidFill>
              </a:rPr>
              <a:t>prediction</a:t>
            </a:r>
            <a:endParaRPr lang="zh-CN" altLang="en-US" sz="2400" dirty="0">
              <a:solidFill>
                <a:srgbClr val="1717FB"/>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143</a:t>
            </a:fld>
            <a:endParaRPr lang="en-US"/>
          </a:p>
        </p:txBody>
      </p:sp>
    </p:spTree>
    <p:extLst>
      <p:ext uri="{BB962C8B-B14F-4D97-AF65-F5344CB8AC3E}">
        <p14:creationId xmlns:p14="http://schemas.microsoft.com/office/powerpoint/2010/main" val="9115957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pPr marL="0" indent="0">
              <a:buNone/>
            </a:pPr>
            <a:r>
              <a:rPr lang="en-US" altLang="zh-CN" dirty="0"/>
              <a:t>PART I. Introduction to Causal Inference</a:t>
            </a:r>
          </a:p>
          <a:p>
            <a:pPr marL="0" indent="0">
              <a:buNone/>
            </a:pPr>
            <a:endParaRPr lang="en-US" altLang="zh-CN" dirty="0"/>
          </a:p>
          <a:p>
            <a:pPr marL="0" indent="0">
              <a:buNone/>
            </a:pPr>
            <a:r>
              <a:rPr lang="en-US" altLang="zh-CN" dirty="0"/>
              <a:t>PART II. Methods for Causal Inference</a:t>
            </a:r>
          </a:p>
          <a:p>
            <a:pPr marL="0" indent="0">
              <a:buNone/>
            </a:pPr>
            <a:endParaRPr lang="en-US" altLang="zh-CN" dirty="0"/>
          </a:p>
          <a:p>
            <a:pPr marL="0" indent="0">
              <a:buNone/>
            </a:pPr>
            <a:r>
              <a:rPr lang="en-US" altLang="zh-CN" b="1" dirty="0"/>
              <a:t>PART III. Causally Regularized Machine Learning</a:t>
            </a:r>
          </a:p>
          <a:p>
            <a:pPr marL="0" indent="0">
              <a:buNone/>
            </a:pPr>
            <a:r>
              <a:rPr lang="en-US" altLang="zh-CN" b="1" dirty="0"/>
              <a:t>	</a:t>
            </a:r>
            <a:r>
              <a:rPr lang="en-US" altLang="zh-CN" b="1" dirty="0">
                <a:solidFill>
                  <a:schemeClr val="bg1">
                    <a:lumMod val="65000"/>
                  </a:schemeClr>
                </a:solidFill>
              </a:rPr>
              <a:t>Causal Inference for Stable Prediction</a:t>
            </a:r>
          </a:p>
          <a:p>
            <a:pPr marL="0" indent="0">
              <a:buNone/>
            </a:pPr>
            <a:r>
              <a:rPr lang="en-US" altLang="zh-CN" b="1" dirty="0">
                <a:solidFill>
                  <a:srgbClr val="FF0000"/>
                </a:solidFill>
              </a:rPr>
              <a:t>	Causal Inference for Offline Policy Evaluation</a:t>
            </a:r>
          </a:p>
          <a:p>
            <a:pPr marL="0" indent="0">
              <a:buNone/>
            </a:pPr>
            <a:endParaRPr lang="en-US" altLang="zh-CN" dirty="0"/>
          </a:p>
          <a:p>
            <a:pPr marL="0" indent="0">
              <a:buNone/>
            </a:pPr>
            <a:r>
              <a:rPr lang="en-US" altLang="zh-CN" dirty="0"/>
              <a:t>PART IV. Benchmark and Open Datasets</a:t>
            </a:r>
          </a:p>
          <a:p>
            <a:pPr marL="0" indent="0">
              <a:buNone/>
            </a:pPr>
            <a:endParaRPr lang="en-US" altLang="zh-CN" dirty="0"/>
          </a:p>
          <a:p>
            <a:pPr marL="0" indent="0">
              <a:buNone/>
            </a:pPr>
            <a:r>
              <a:rPr lang="en-US" altLang="zh-CN" dirty="0"/>
              <a:t>PART V. Conclusion and Discussion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144</a:t>
            </a:fld>
            <a:endParaRPr lang="en-US"/>
          </a:p>
        </p:txBody>
      </p:sp>
    </p:spTree>
    <p:extLst>
      <p:ext uri="{BB962C8B-B14F-4D97-AF65-F5344CB8AC3E}">
        <p14:creationId xmlns:p14="http://schemas.microsoft.com/office/powerpoint/2010/main" val="31305864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User Interactive systems</a:t>
            </a:r>
          </a:p>
        </p:txBody>
      </p:sp>
      <p:sp>
        <p:nvSpPr>
          <p:cNvPr id="3" name="内容占位符 2"/>
          <p:cNvSpPr>
            <a:spLocks noGrp="1"/>
          </p:cNvSpPr>
          <p:nvPr>
            <p:ph idx="1"/>
          </p:nvPr>
        </p:nvSpPr>
        <p:spPr>
          <a:xfrm>
            <a:off x="609600" y="1600200"/>
            <a:ext cx="5884514" cy="4876800"/>
          </a:xfrm>
        </p:spPr>
        <p:txBody>
          <a:bodyPr>
            <a:normAutofit/>
          </a:bodyPr>
          <a:lstStyle/>
          <a:p>
            <a:r>
              <a:rPr lang="en-US" altLang="zh-CN" sz="3200" dirty="0">
                <a:latin typeface="Times New Roman" panose="02020603050405020304" pitchFamily="18" charset="0"/>
                <a:cs typeface="Times New Roman" panose="02020603050405020304" pitchFamily="18" charset="0"/>
                <a:sym typeface="+mn-ea"/>
              </a:rPr>
              <a:t>Examples:</a:t>
            </a:r>
            <a:endParaRPr lang="en-US" altLang="zh-CN" sz="3200" dirty="0">
              <a:latin typeface="Times New Roman" panose="02020603050405020304" pitchFamily="18" charset="0"/>
              <a:cs typeface="Times New Roman" panose="02020603050405020304" pitchFamily="18" charset="0"/>
            </a:endParaRPr>
          </a:p>
          <a:p>
            <a:pPr lvl="1">
              <a:buFont typeface="Times New Roman" panose="02020603050405020304" pitchFamily="18" charset="0"/>
              <a:buChar char="−"/>
            </a:pPr>
            <a:r>
              <a:rPr lang="en-US" altLang="zh-CN" sz="2800" dirty="0">
                <a:latin typeface="Times New Roman" panose="02020603050405020304" pitchFamily="18" charset="0"/>
                <a:cs typeface="Times New Roman" panose="02020603050405020304" pitchFamily="18" charset="0"/>
                <a:sym typeface="+mn-ea"/>
              </a:rPr>
              <a:t>Search engines</a:t>
            </a:r>
            <a:endParaRPr lang="en-US" altLang="zh-CN" sz="2800" dirty="0">
              <a:latin typeface="Times New Roman" panose="02020603050405020304" pitchFamily="18" charset="0"/>
              <a:cs typeface="Times New Roman" panose="02020603050405020304" pitchFamily="18" charset="0"/>
            </a:endParaRPr>
          </a:p>
          <a:p>
            <a:pPr lvl="1">
              <a:buFont typeface="Times New Roman" panose="02020603050405020304" pitchFamily="18" charset="0"/>
              <a:buChar char="−"/>
            </a:pPr>
            <a:r>
              <a:rPr lang="en-US" altLang="zh-CN" sz="2800" dirty="0">
                <a:latin typeface="Times New Roman" panose="02020603050405020304" pitchFamily="18" charset="0"/>
                <a:cs typeface="Times New Roman" panose="02020603050405020304" pitchFamily="18" charset="0"/>
                <a:sym typeface="+mn-ea"/>
              </a:rPr>
              <a:t>Ads-placement systems</a:t>
            </a:r>
            <a:endParaRPr lang="en-US" altLang="zh-CN" sz="2800" dirty="0">
              <a:latin typeface="Times New Roman" panose="02020603050405020304" pitchFamily="18" charset="0"/>
              <a:cs typeface="Times New Roman" panose="02020603050405020304" pitchFamily="18" charset="0"/>
            </a:endParaRPr>
          </a:p>
          <a:p>
            <a:pPr lvl="1">
              <a:buFont typeface="Times New Roman" panose="02020603050405020304" pitchFamily="18" charset="0"/>
              <a:buChar char="−"/>
            </a:pPr>
            <a:r>
              <a:rPr lang="en-US" altLang="zh-CN" sz="2800" dirty="0">
                <a:latin typeface="Times New Roman" panose="02020603050405020304" pitchFamily="18" charset="0"/>
                <a:cs typeface="Times New Roman" panose="02020603050405020304" pitchFamily="18" charset="0"/>
                <a:sym typeface="+mn-ea"/>
              </a:rPr>
              <a:t>Videos</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recommender systems</a:t>
            </a:r>
            <a:endParaRPr lang="en-US" altLang="zh-CN" sz="3200" dirty="0">
              <a:latin typeface="Times New Roman" panose="02020603050405020304" pitchFamily="18" charset="0"/>
              <a:cs typeface="Times New Roman" panose="02020603050405020304" pitchFamily="18" charset="0"/>
              <a:sym typeface="+mn-ea"/>
            </a:endParaRPr>
          </a:p>
          <a:p>
            <a:r>
              <a:rPr lang="en-US" altLang="zh-CN" sz="3200" dirty="0">
                <a:latin typeface="Times New Roman" panose="02020603050405020304" pitchFamily="18" charset="0"/>
                <a:cs typeface="Times New Roman" panose="02020603050405020304" pitchFamily="18" charset="0"/>
              </a:rPr>
              <a:t>Policy:</a:t>
            </a:r>
            <a:r>
              <a:rPr lang="zh-CN" alt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recommended</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algorithm</a:t>
            </a:r>
          </a:p>
          <a:p>
            <a:r>
              <a:rPr lang="en-US" altLang="zh-CN" sz="3200" dirty="0">
                <a:latin typeface="Times New Roman" panose="02020603050405020304" pitchFamily="18" charset="0"/>
                <a:cs typeface="Times New Roman" panose="02020603050405020304" pitchFamily="18" charset="0"/>
              </a:rPr>
              <a:t>Logs of user behavior for policy evaluation</a:t>
            </a:r>
            <a:endParaRPr lang="en-US" altLang="zh-CN" dirty="0">
              <a:latin typeface="Times New Roman" panose="02020603050405020304" pitchFamily="18" charset="0"/>
              <a:cs typeface="Times New Roman" panose="02020603050405020304" pitchFamily="18" charset="0"/>
            </a:endParaRPr>
          </a:p>
          <a:p>
            <a:pPr lvl="1">
              <a:buFont typeface="Times New Roman" panose="02020603050405020304" pitchFamily="18" charset="0"/>
              <a:buChar char="−"/>
            </a:pPr>
            <a:r>
              <a:rPr lang="en-US" altLang="zh-CN" sz="2800" dirty="0">
                <a:latin typeface="Times New Roman" panose="02020603050405020304" pitchFamily="18" charset="0"/>
                <a:cs typeface="Times New Roman" panose="02020603050405020304" pitchFamily="18" charset="0"/>
              </a:rPr>
              <a:t>Evaluate the system performance</a:t>
            </a:r>
          </a:p>
          <a:p>
            <a:pPr lvl="1">
              <a:buFont typeface="Times New Roman" panose="02020603050405020304" pitchFamily="18" charset="0"/>
              <a:buChar char="−"/>
            </a:pPr>
            <a:r>
              <a:rPr lang="en-US" altLang="zh-CN" sz="2800" dirty="0">
                <a:latin typeface="Times New Roman" panose="02020603050405020304" pitchFamily="18" charset="0"/>
                <a:cs typeface="Times New Roman" panose="02020603050405020304" pitchFamily="18" charset="0"/>
              </a:rPr>
              <a:t>Improve the policy in the system</a:t>
            </a:r>
            <a:endParaRPr lang="en-US" altLang="zh-CN"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t>145</a:t>
            </a:fld>
            <a:endParaRPr lang="en-US"/>
          </a:p>
        </p:txBody>
      </p:sp>
      <p:pic>
        <p:nvPicPr>
          <p:cNvPr id="7" name="图片 6"/>
          <p:cNvPicPr>
            <a:picLocks noChangeAspect="1"/>
          </p:cNvPicPr>
          <p:nvPr/>
        </p:nvPicPr>
        <p:blipFill>
          <a:blip r:embed="rId3"/>
          <a:stretch>
            <a:fillRect/>
          </a:stretch>
        </p:blipFill>
        <p:spPr>
          <a:xfrm>
            <a:off x="6248939" y="1504092"/>
            <a:ext cx="4328503" cy="3042000"/>
          </a:xfrm>
          <a:prstGeom prst="rect">
            <a:avLst/>
          </a:prstGeom>
        </p:spPr>
      </p:pic>
      <p:pic>
        <p:nvPicPr>
          <p:cNvPr id="8" name="图片 7"/>
          <p:cNvPicPr/>
          <p:nvPr/>
        </p:nvPicPr>
        <p:blipFill>
          <a:blip r:embed="rId4"/>
          <a:stretch>
            <a:fillRect/>
          </a:stretch>
        </p:blipFill>
        <p:spPr>
          <a:xfrm>
            <a:off x="6896642" y="2127945"/>
            <a:ext cx="4392000" cy="3042000"/>
          </a:xfrm>
          <a:prstGeom prst="rect">
            <a:avLst/>
          </a:prstGeom>
        </p:spPr>
      </p:pic>
      <p:pic>
        <p:nvPicPr>
          <p:cNvPr id="6" name="图片 5"/>
          <p:cNvPicPr>
            <a:picLocks noChangeAspect="1"/>
          </p:cNvPicPr>
          <p:nvPr/>
        </p:nvPicPr>
        <p:blipFill>
          <a:blip r:embed="rId5"/>
          <a:stretch>
            <a:fillRect/>
          </a:stretch>
        </p:blipFill>
        <p:spPr>
          <a:xfrm>
            <a:off x="7622756" y="3435000"/>
            <a:ext cx="4227602" cy="3042000"/>
          </a:xfrm>
          <a:prstGeom prst="rect">
            <a:avLst/>
          </a:prstGeom>
        </p:spPr>
      </p:pic>
    </p:spTree>
    <p:extLst>
      <p:ext uri="{BB962C8B-B14F-4D97-AF65-F5344CB8AC3E}">
        <p14:creationId xmlns:p14="http://schemas.microsoft.com/office/powerpoint/2010/main" val="26489919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内容占位符 5">
            <a:extLst>
              <a:ext uri="{FF2B5EF4-FFF2-40B4-BE49-F238E27FC236}">
                <a16:creationId xmlns:a16="http://schemas.microsoft.com/office/drawing/2014/main" id="{14087B00-B064-0842-ACB6-5D6762C95E2F}"/>
              </a:ext>
            </a:extLst>
          </p:cNvPr>
          <p:cNvPicPr>
            <a:picLocks noChangeAspect="1"/>
          </p:cNvPicPr>
          <p:nvPr/>
        </p:nvPicPr>
        <p:blipFill>
          <a:blip r:embed="rId3"/>
          <a:stretch>
            <a:fillRect/>
          </a:stretch>
        </p:blipFill>
        <p:spPr>
          <a:xfrm>
            <a:off x="7623012" y="4135252"/>
            <a:ext cx="3248188" cy="2337308"/>
          </a:xfrm>
          <a:prstGeom prst="rect">
            <a:avLst/>
          </a:prstGeom>
        </p:spPr>
      </p:pic>
      <p:sp>
        <p:nvSpPr>
          <p:cNvPr id="2" name="标题 1"/>
          <p:cNvSpPr>
            <a:spLocks noGrp="1"/>
          </p:cNvSpPr>
          <p:nvPr>
            <p:ph type="title"/>
          </p:nvPr>
        </p:nvSpPr>
        <p:spPr/>
        <p:txBody>
          <a:bodyPr/>
          <a:lstStyle/>
          <a:p>
            <a:r>
              <a:rPr lang="en-US" altLang="zh-CN" dirty="0"/>
              <a:t>Interactive System Schema</a:t>
            </a:r>
          </a:p>
        </p:txBody>
      </p:sp>
      <p:sp>
        <p:nvSpPr>
          <p:cNvPr id="4" name="灯片编号占位符 3"/>
          <p:cNvSpPr>
            <a:spLocks noGrp="1"/>
          </p:cNvSpPr>
          <p:nvPr>
            <p:ph type="sldNum" sz="quarter" idx="12"/>
          </p:nvPr>
        </p:nvSpPr>
        <p:spPr/>
        <p:txBody>
          <a:bodyPr/>
          <a:lstStyle/>
          <a:p>
            <a:fld id="{0CFEC368-1D7A-4F81-ABF6-AE0E36BAF64C}" type="slidenum">
              <a:rPr lang="en-US" smtClean="0"/>
              <a:t>146</a:t>
            </a:fld>
            <a:endParaRPr lang="en-US"/>
          </a:p>
        </p:txBody>
      </p:sp>
      <p:sp>
        <p:nvSpPr>
          <p:cNvPr id="7" name="同侧圆角矩形 6"/>
          <p:cNvSpPr/>
          <p:nvPr/>
        </p:nvSpPr>
        <p:spPr>
          <a:xfrm>
            <a:off x="5055871" y="2285365"/>
            <a:ext cx="850267" cy="619125"/>
          </a:xfrm>
          <a:prstGeom prst="round2SameRect">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User</a:t>
            </a:r>
          </a:p>
        </p:txBody>
      </p:sp>
      <p:sp>
        <p:nvSpPr>
          <p:cNvPr id="8" name="椭圆 7"/>
          <p:cNvSpPr/>
          <p:nvPr/>
        </p:nvSpPr>
        <p:spPr>
          <a:xfrm>
            <a:off x="5230814" y="1756652"/>
            <a:ext cx="500380" cy="515620"/>
          </a:xfrm>
          <a:prstGeom prst="ellipse">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259229" y="2909996"/>
            <a:ext cx="443549" cy="544830"/>
          </a:xfrm>
          <a:prstGeom prst="rect">
            <a:avLst/>
          </a:prstGeom>
          <a:solidFill>
            <a:schemeClr val="tx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流程图: 磁盘 9"/>
              <p:cNvSpPr/>
              <p:nvPr/>
            </p:nvSpPr>
            <p:spPr>
              <a:xfrm>
                <a:off x="1477645" y="4655820"/>
                <a:ext cx="1280160" cy="1473200"/>
              </a:xfrm>
              <a:prstGeom prst="flowChartMagneticDisk">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Algorithm</a:t>
                </a:r>
              </a:p>
              <a:p>
                <a:pPr algn="ctr"/>
                <a:r>
                  <a:rPr lang="en-US" altLang="zh-CN" b="1" dirty="0"/>
                  <a:t>Policy </a:t>
                </a:r>
                <a14:m>
                  <m:oMath xmlns:m="http://schemas.openxmlformats.org/officeDocument/2006/math">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𝝅</m:t>
                        </m:r>
                      </m:e>
                      <m:sub>
                        <m:r>
                          <a:rPr lang="en-US" altLang="zh-CN" b="1" i="1" smtClean="0">
                            <a:latin typeface="Cambria Math" panose="02040503050406030204" pitchFamily="18" charset="0"/>
                          </a:rPr>
                          <m:t>𝟎</m:t>
                        </m:r>
                      </m:sub>
                    </m:sSub>
                  </m:oMath>
                </a14:m>
                <a:endParaRPr lang="en-US" altLang="zh-CN" b="1" dirty="0"/>
              </a:p>
            </p:txBody>
          </p:sp>
        </mc:Choice>
        <mc:Fallback xmlns="">
          <p:sp>
            <p:nvSpPr>
              <p:cNvPr id="10" name="流程图: 磁盘 9"/>
              <p:cNvSpPr>
                <a:spLocks noRot="1" noChangeAspect="1" noMove="1" noResize="1" noEditPoints="1" noAdjustHandles="1" noChangeArrowheads="1" noChangeShapeType="1" noTextEdit="1"/>
              </p:cNvSpPr>
              <p:nvPr/>
            </p:nvSpPr>
            <p:spPr>
              <a:xfrm>
                <a:off x="1477645" y="4655820"/>
                <a:ext cx="1280160" cy="1473200"/>
              </a:xfrm>
              <a:prstGeom prst="flowChartMagneticDisk">
                <a:avLst/>
              </a:prstGeom>
              <a:blipFill rotWithShape="0">
                <a:blip r:embed="rId4"/>
                <a:stretch>
                  <a:fillRect l="-2804" r="-3271"/>
                </a:stretch>
              </a:blipFill>
            </p:spPr>
            <p:txBody>
              <a:bodyPr/>
              <a:lstStyle/>
              <a:p>
                <a:r>
                  <a:rPr lang="zh-CN" altLang="en-US">
                    <a:noFill/>
                  </a:rPr>
                  <a:t> </a:t>
                </a:r>
              </a:p>
            </p:txBody>
          </p:sp>
        </mc:Fallback>
      </mc:AlternateContent>
      <p:sp>
        <p:nvSpPr>
          <p:cNvPr id="12" name="左箭头 11"/>
          <p:cNvSpPr/>
          <p:nvPr/>
        </p:nvSpPr>
        <p:spPr>
          <a:xfrm rot="19020000">
            <a:off x="2682307" y="3050152"/>
            <a:ext cx="2317750" cy="855069"/>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uFillTx/>
              </a:rPr>
              <a:t>Context X</a:t>
            </a:r>
          </a:p>
        </p:txBody>
      </p:sp>
      <mc:AlternateContent xmlns:mc="http://schemas.openxmlformats.org/markup-compatibility/2006" xmlns:a14="http://schemas.microsoft.com/office/drawing/2010/main">
        <mc:Choice Requires="a14">
          <p:sp>
            <p:nvSpPr>
              <p:cNvPr id="13" name="左箭头 12"/>
              <p:cNvSpPr/>
              <p:nvPr/>
            </p:nvSpPr>
            <p:spPr>
              <a:xfrm flipH="1">
                <a:off x="3583940" y="5071178"/>
                <a:ext cx="4080510" cy="975291"/>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solidFill>
                    <a:uFillTx/>
                  </a:rPr>
                  <a:t>Action </a:t>
                </a:r>
                <a14:m>
                  <m:oMath xmlns:m="http://schemas.openxmlformats.org/officeDocument/2006/math">
                    <m:r>
                      <a:rPr lang="en-US" altLang="zh-CN" b="1" i="1" smtClean="0">
                        <a:solidFill>
                          <a:srgbClr val="000000"/>
                        </a:solidFill>
                        <a:uFillTx/>
                        <a:latin typeface="Cambria Math" panose="02040503050406030204" pitchFamily="18" charset="0"/>
                      </a:rPr>
                      <m:t>𝒀</m:t>
                    </m:r>
                    <m:r>
                      <a:rPr lang="en-US" altLang="zh-CN" b="1" i="1" smtClean="0">
                        <a:solidFill>
                          <a:srgbClr val="000000"/>
                        </a:solidFill>
                        <a:uFillTx/>
                        <a:latin typeface="Cambria Math" panose="02040503050406030204" pitchFamily="18" charset="0"/>
                      </a:rPr>
                      <m:t>= </m:t>
                    </m:r>
                    <m:sSub>
                      <m:sSubPr>
                        <m:ctrlPr>
                          <a:rPr lang="en-US" altLang="zh-CN" b="1" i="1" smtClean="0">
                            <a:solidFill>
                              <a:srgbClr val="000000"/>
                            </a:solidFill>
                            <a:uFillTx/>
                            <a:latin typeface="Cambria Math" panose="02040503050406030204" pitchFamily="18" charset="0"/>
                          </a:rPr>
                        </m:ctrlPr>
                      </m:sSubPr>
                      <m:e>
                        <m:r>
                          <a:rPr lang="zh-CN" altLang="en-US" b="1" i="1" smtClean="0">
                            <a:solidFill>
                              <a:srgbClr val="000000"/>
                            </a:solidFill>
                            <a:uFillTx/>
                            <a:latin typeface="Cambria Math" panose="02040503050406030204" pitchFamily="18" charset="0"/>
                          </a:rPr>
                          <m:t>𝝅</m:t>
                        </m:r>
                      </m:e>
                      <m:sub>
                        <m:r>
                          <a:rPr lang="en-US" altLang="zh-CN" b="1" i="1" smtClean="0">
                            <a:solidFill>
                              <a:srgbClr val="000000"/>
                            </a:solidFill>
                            <a:uFillTx/>
                            <a:latin typeface="Cambria Math" panose="02040503050406030204" pitchFamily="18" charset="0"/>
                          </a:rPr>
                          <m:t>𝟎</m:t>
                        </m:r>
                      </m:sub>
                    </m:sSub>
                    <m:r>
                      <a:rPr lang="en-US" altLang="zh-CN" b="1" i="1" smtClean="0">
                        <a:solidFill>
                          <a:srgbClr val="000000"/>
                        </a:solidFill>
                        <a:uFillTx/>
                        <a:latin typeface="Cambria Math" panose="02040503050406030204" pitchFamily="18" charset="0"/>
                      </a:rPr>
                      <m:t>(</m:t>
                    </m:r>
                    <m:r>
                      <a:rPr lang="en-US" altLang="zh-CN" b="1" i="1" smtClean="0">
                        <a:solidFill>
                          <a:srgbClr val="000000"/>
                        </a:solidFill>
                        <a:uFillTx/>
                        <a:latin typeface="Cambria Math" panose="02040503050406030204" pitchFamily="18" charset="0"/>
                      </a:rPr>
                      <m:t>𝑿</m:t>
                    </m:r>
                    <m:r>
                      <a:rPr lang="en-US" altLang="zh-CN" b="1" i="1" smtClean="0">
                        <a:solidFill>
                          <a:srgbClr val="000000"/>
                        </a:solidFill>
                        <a:uFillTx/>
                        <a:latin typeface="Cambria Math" panose="02040503050406030204" pitchFamily="18" charset="0"/>
                      </a:rPr>
                      <m:t>)</m:t>
                    </m:r>
                  </m:oMath>
                </a14:m>
                <a:endParaRPr lang="en-US" altLang="zh-CN" b="1" dirty="0">
                  <a:solidFill>
                    <a:srgbClr val="000000"/>
                  </a:solidFill>
                  <a:uFillTx/>
                </a:endParaRPr>
              </a:p>
            </p:txBody>
          </p:sp>
        </mc:Choice>
        <mc:Fallback xmlns="">
          <p:sp>
            <p:nvSpPr>
              <p:cNvPr id="13" name="左箭头 12"/>
              <p:cNvSpPr>
                <a:spLocks noRot="1" noChangeAspect="1" noMove="1" noResize="1" noEditPoints="1" noAdjustHandles="1" noChangeArrowheads="1" noChangeShapeType="1" noTextEdit="1"/>
              </p:cNvSpPr>
              <p:nvPr/>
            </p:nvSpPr>
            <p:spPr>
              <a:xfrm flipH="1">
                <a:off x="3583940" y="5071178"/>
                <a:ext cx="4080510" cy="975291"/>
              </a:xfrm>
              <a:prstGeom prst="leftArrow">
                <a:avLst/>
              </a:prstGeom>
              <a:blipFill rotWithShape="0">
                <a:blip r:embed="rId5"/>
                <a:stretch>
                  <a:fillRect/>
                </a:stretch>
              </a:blipFill>
            </p:spPr>
            <p:txBody>
              <a:bodyPr/>
              <a:lstStyle/>
              <a:p>
                <a:r>
                  <a:rPr lang="zh-CN" altLang="en-US">
                    <a:noFill/>
                  </a:rPr>
                  <a:t> </a:t>
                </a:r>
              </a:p>
            </p:txBody>
          </p:sp>
        </mc:Fallback>
      </mc:AlternateContent>
      <p:sp>
        <p:nvSpPr>
          <p:cNvPr id="15" name="矩形 14"/>
          <p:cNvSpPr/>
          <p:nvPr/>
        </p:nvSpPr>
        <p:spPr>
          <a:xfrm>
            <a:off x="1090295" y="4476750"/>
            <a:ext cx="2021205" cy="19373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3781108" y="4227339"/>
                <a:ext cx="3396932" cy="707886"/>
              </a:xfrm>
              <a:prstGeom prst="rect">
                <a:avLst/>
              </a:prstGeom>
              <a:noFill/>
            </p:spPr>
            <p:txBody>
              <a:bodyPr wrap="square" rtlCol="0">
                <a:spAutoFit/>
              </a:bodyPr>
              <a:lstStyle/>
              <a:p>
                <a:pPr algn="ctr"/>
                <a:r>
                  <a:rPr lang="en-US" altLang="zh-CN" sz="2000" b="1" dirty="0"/>
                  <a:t>Utility: </a:t>
                </a:r>
                <a14:m>
                  <m:oMath xmlns:m="http://schemas.openxmlformats.org/officeDocument/2006/math">
                    <m:r>
                      <a:rPr lang="en-US" altLang="zh-CN" sz="2000" b="1" i="1" smtClean="0">
                        <a:latin typeface="Cambria Math" panose="02040503050406030204" pitchFamily="18" charset="0"/>
                      </a:rPr>
                      <m:t>𝑼</m:t>
                    </m:r>
                    <m:d>
                      <m:dPr>
                        <m:ctrlPr>
                          <a:rPr lang="en-US" altLang="zh-CN" sz="2000" b="1" i="1" smtClean="0">
                            <a:latin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rPr>
                            </m:ctrlPr>
                          </m:sSubPr>
                          <m:e>
                            <m:r>
                              <a:rPr lang="zh-CN" altLang="en-US" sz="2000" b="1" i="1" smtClean="0">
                                <a:solidFill>
                                  <a:srgbClr val="FF0000"/>
                                </a:solidFill>
                                <a:latin typeface="Cambria Math" panose="02040503050406030204" pitchFamily="18" charset="0"/>
                              </a:rPr>
                              <m:t>𝝅</m:t>
                            </m:r>
                          </m:e>
                          <m:sub>
                            <m:r>
                              <a:rPr lang="en-US" altLang="zh-CN" sz="2000" b="1" i="1" smtClean="0">
                                <a:solidFill>
                                  <a:srgbClr val="FF0000"/>
                                </a:solidFill>
                                <a:latin typeface="Cambria Math" panose="02040503050406030204" pitchFamily="18" charset="0"/>
                              </a:rPr>
                              <m:t>𝟎</m:t>
                            </m:r>
                          </m:sub>
                        </m:sSub>
                      </m:e>
                    </m:d>
                  </m:oMath>
                </a14:m>
                <a:endParaRPr lang="en-US" altLang="zh-CN" sz="2000" b="1" dirty="0"/>
              </a:p>
              <a:p>
                <a:pPr algn="ctr"/>
                <a:r>
                  <a:rPr lang="en-US" altLang="zh-CN" sz="2000" b="1" dirty="0"/>
                  <a:t>Average feedback</a:t>
                </a:r>
              </a:p>
            </p:txBody>
          </p:sp>
        </mc:Choice>
        <mc:Fallback xmlns="">
          <p:sp>
            <p:nvSpPr>
              <p:cNvPr id="16" name="文本框 15"/>
              <p:cNvSpPr txBox="1">
                <a:spLocks noRot="1" noChangeAspect="1" noMove="1" noResize="1" noEditPoints="1" noAdjustHandles="1" noChangeArrowheads="1" noChangeShapeType="1" noTextEdit="1"/>
              </p:cNvSpPr>
              <p:nvPr/>
            </p:nvSpPr>
            <p:spPr>
              <a:xfrm>
                <a:off x="3781108" y="4227339"/>
                <a:ext cx="3396932" cy="707886"/>
              </a:xfrm>
              <a:prstGeom prst="rect">
                <a:avLst/>
              </a:prstGeom>
              <a:blipFill rotWithShape="0">
                <a:blip r:embed="rId6"/>
                <a:stretch>
                  <a:fillRect t="-3419" b="-145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左箭头 16"/>
              <p:cNvSpPr/>
              <p:nvPr/>
            </p:nvSpPr>
            <p:spPr>
              <a:xfrm rot="2447179" flipH="1">
                <a:off x="5994123" y="2894181"/>
                <a:ext cx="2362274" cy="916229"/>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Feedback</a:t>
                </a:r>
                <a14:m>
                  <m:oMath xmlns:m="http://schemas.openxmlformats.org/officeDocument/2006/math">
                    <m:r>
                      <a:rPr lang="en-US" altLang="zh-CN" b="1" i="0" smtClean="0">
                        <a:solidFill>
                          <a:schemeClr val="tx1"/>
                        </a:solidFill>
                        <a:latin typeface="Cambria Math" panose="02040503050406030204" pitchFamily="18" charset="0"/>
                        <a:cs typeface="Times New Roman" panose="02020603050405020304" pitchFamily="18" charset="0"/>
                      </a:rPr>
                      <m:t> </m:t>
                    </m:r>
                    <m:r>
                      <a:rPr lang="zh-CN" altLang="en-US" b="1" i="1">
                        <a:solidFill>
                          <a:schemeClr val="tx1"/>
                        </a:solidFill>
                        <a:latin typeface="Cambria Math" panose="02040503050406030204" pitchFamily="18" charset="0"/>
                        <a:cs typeface="Times New Roman" panose="02020603050405020304" pitchFamily="18" charset="0"/>
                      </a:rPr>
                      <m:t>𝜹</m:t>
                    </m:r>
                    <m:r>
                      <a:rPr lang="en-US" altLang="zh-CN" b="1"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𝑿</m:t>
                    </m:r>
                    <m:r>
                      <a:rPr lang="en-US" altLang="zh-CN" b="1" i="1">
                        <a:solidFill>
                          <a:schemeClr val="tx1"/>
                        </a:solidFill>
                        <a:latin typeface="Cambria Math" panose="02040503050406030204" pitchFamily="18" charset="0"/>
                        <a:cs typeface="Times New Roman" panose="02020603050405020304" pitchFamily="18" charset="0"/>
                      </a:rPr>
                      <m:t>,</m:t>
                    </m:r>
                    <m:r>
                      <a:rPr lang="en-US" altLang="zh-CN" b="1" i="1">
                        <a:solidFill>
                          <a:schemeClr val="tx1"/>
                        </a:solidFill>
                        <a:latin typeface="Cambria Math" panose="02040503050406030204" pitchFamily="18" charset="0"/>
                        <a:cs typeface="Times New Roman" panose="02020603050405020304" pitchFamily="18" charset="0"/>
                      </a:rPr>
                      <m:t>𝒀</m:t>
                    </m:r>
                    <m:r>
                      <a:rPr lang="en-US" altLang="zh-CN" b="1" i="1">
                        <a:solidFill>
                          <a:schemeClr val="tx1"/>
                        </a:solidFill>
                        <a:latin typeface="Cambria Math" panose="02040503050406030204" pitchFamily="18" charset="0"/>
                        <a:cs typeface="Times New Roman" panose="02020603050405020304" pitchFamily="18" charset="0"/>
                      </a:rPr>
                      <m:t>)</m:t>
                    </m:r>
                  </m:oMath>
                </a14:m>
                <a:endParaRPr lang="en-US" altLang="zh-CN"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7" name="左箭头 16"/>
              <p:cNvSpPr>
                <a:spLocks noRot="1" noChangeAspect="1" noMove="1" noResize="1" noEditPoints="1" noAdjustHandles="1" noChangeArrowheads="1" noChangeShapeType="1" noTextEdit="1"/>
              </p:cNvSpPr>
              <p:nvPr/>
            </p:nvSpPr>
            <p:spPr>
              <a:xfrm rot="2447179" flipH="1">
                <a:off x="5994123" y="2894181"/>
                <a:ext cx="2362274" cy="916229"/>
              </a:xfrm>
              <a:prstGeom prst="leftArrow">
                <a:avLst/>
              </a:prstGeom>
              <a:blipFill>
                <a:blip r:embed="rId7"/>
                <a:stretch>
                  <a:fillRect l="-2581" t="-709"/>
                </a:stretch>
              </a:blipFill>
            </p:spPr>
            <p:txBody>
              <a:bodyPr/>
              <a:lstStyle/>
              <a:p>
                <a:r>
                  <a:rPr lang="en-US">
                    <a:noFill/>
                  </a:rPr>
                  <a:t> </a:t>
                </a:r>
              </a:p>
            </p:txBody>
          </p:sp>
        </mc:Fallback>
      </mc:AlternateContent>
    </p:spTree>
    <p:extLst>
      <p:ext uri="{BB962C8B-B14F-4D97-AF65-F5344CB8AC3E}">
        <p14:creationId xmlns:p14="http://schemas.microsoft.com/office/powerpoint/2010/main" val="3407706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Search engine</a:t>
            </a:r>
          </a:p>
        </p:txBody>
      </p:sp>
      <p:sp>
        <p:nvSpPr>
          <p:cNvPr id="4" name="灯片编号占位符 3"/>
          <p:cNvSpPr>
            <a:spLocks noGrp="1"/>
          </p:cNvSpPr>
          <p:nvPr>
            <p:ph type="sldNum" sz="quarter" idx="12"/>
          </p:nvPr>
        </p:nvSpPr>
        <p:spPr/>
        <p:txBody>
          <a:bodyPr/>
          <a:lstStyle/>
          <a:p>
            <a:fld id="{0CFEC368-1D7A-4F81-ABF6-AE0E36BAF64C}" type="slidenum">
              <a:rPr lang="en-US" smtClean="0"/>
              <a:t>147</a:t>
            </a:fld>
            <a:endParaRPr lang="en-US"/>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lstStyle/>
              <a:p>
                <a:r>
                  <a:rPr lang="en-US" altLang="zh-CN" sz="3200" dirty="0">
                    <a:latin typeface="Times New Roman" panose="02020603050405020304" pitchFamily="18" charset="0"/>
                    <a:cs typeface="Times New Roman" panose="02020603050405020304" pitchFamily="18" charset="0"/>
                  </a:rPr>
                  <a:t>Context </a:t>
                </a:r>
                <a14:m>
                  <m:oMath xmlns:m="http://schemas.openxmlformats.org/officeDocument/2006/math">
                    <m:r>
                      <a:rPr lang="en-US" altLang="zh-CN" sz="3200" b="0" i="1" smtClean="0">
                        <a:latin typeface="Cambria Math" panose="02040503050406030204" pitchFamily="18" charset="0"/>
                        <a:cs typeface="Times New Roman" panose="02020603050405020304" pitchFamily="18" charset="0"/>
                      </a:rPr>
                      <m:t>𝑋</m:t>
                    </m:r>
                  </m:oMath>
                </a14:m>
                <a:r>
                  <a:rPr lang="en-US" altLang="zh-CN" sz="3200" dirty="0">
                    <a:latin typeface="Times New Roman" panose="02020603050405020304" pitchFamily="18" charset="0"/>
                    <a:cs typeface="Times New Roman" panose="02020603050405020304" pitchFamily="18" charset="0"/>
                  </a:rPr>
                  <a:t>:</a:t>
                </a:r>
              </a:p>
              <a:p>
                <a:pPr lvl="1"/>
                <a:r>
                  <a:rPr lang="en-US" altLang="zh-CN" sz="2800" dirty="0">
                    <a:latin typeface="Times New Roman" panose="02020603050405020304" pitchFamily="18" charset="0"/>
                    <a:cs typeface="Times New Roman" panose="02020603050405020304" pitchFamily="18" charset="0"/>
                  </a:rPr>
                  <a:t>Query</a:t>
                </a:r>
              </a:p>
              <a:p>
                <a:r>
                  <a:rPr lang="en-US" altLang="zh-CN" sz="3200" dirty="0">
                    <a:latin typeface="Times New Roman" panose="02020603050405020304" pitchFamily="18" charset="0"/>
                    <a:cs typeface="Times New Roman" panose="02020603050405020304" pitchFamily="18" charset="0"/>
                  </a:rPr>
                  <a:t>Action </a:t>
                </a:r>
                <a14:m>
                  <m:oMath xmlns:m="http://schemas.openxmlformats.org/officeDocument/2006/math">
                    <m:r>
                      <a:rPr lang="en-US" altLang="zh-CN" sz="3200" b="0" i="1">
                        <a:latin typeface="Cambria Math" panose="02040503050406030204" pitchFamily="18" charset="0"/>
                        <a:cs typeface="Times New Roman" panose="02020603050405020304" pitchFamily="18" charset="0"/>
                      </a:rPr>
                      <m:t>𝑌</m:t>
                    </m:r>
                    <m:r>
                      <a:rPr lang="en-US" altLang="zh-CN" sz="3200" b="0">
                        <a:latin typeface="Cambria Math" panose="02040503050406030204" pitchFamily="18" charset="0"/>
                        <a:cs typeface="Times New Roman" panose="02020603050405020304" pitchFamily="18" charset="0"/>
                      </a:rPr>
                      <m:t>= </m:t>
                    </m:r>
                    <m:sSub>
                      <m:sSubPr>
                        <m:ctrlPr>
                          <a:rPr lang="en-US" altLang="zh-CN" sz="3200" i="1">
                            <a:latin typeface="Cambria Math" panose="02040503050406030204" pitchFamily="18" charset="0"/>
                            <a:cs typeface="Times New Roman" panose="02020603050405020304" pitchFamily="18" charset="0"/>
                          </a:rPr>
                        </m:ctrlPr>
                      </m:sSubPr>
                      <m:e>
                        <m:r>
                          <a:rPr lang="zh-CN" altLang="en-US" sz="3200" b="0" i="1">
                            <a:latin typeface="Cambria Math" panose="02040503050406030204" pitchFamily="18" charset="0"/>
                            <a:cs typeface="Times New Roman" panose="02020603050405020304" pitchFamily="18" charset="0"/>
                          </a:rPr>
                          <m:t>𝜋</m:t>
                        </m:r>
                      </m:e>
                      <m:sub>
                        <m:r>
                          <a:rPr lang="en-US" altLang="zh-CN" sz="3200" b="0" i="1">
                            <a:latin typeface="Cambria Math" panose="02040503050406030204" pitchFamily="18" charset="0"/>
                            <a:cs typeface="Times New Roman" panose="02020603050405020304" pitchFamily="18" charset="0"/>
                          </a:rPr>
                          <m:t>0</m:t>
                        </m:r>
                      </m:sub>
                    </m:sSub>
                    <m:r>
                      <a:rPr lang="en-US" altLang="zh-CN" sz="3200" b="0">
                        <a:latin typeface="Cambria Math" panose="02040503050406030204" pitchFamily="18" charset="0"/>
                        <a:cs typeface="Times New Roman" panose="02020603050405020304" pitchFamily="18" charset="0"/>
                      </a:rPr>
                      <m:t>(</m:t>
                    </m:r>
                    <m:r>
                      <a:rPr lang="en-US" altLang="zh-CN" sz="3200" b="0" i="1">
                        <a:latin typeface="Cambria Math" panose="02040503050406030204" pitchFamily="18" charset="0"/>
                        <a:cs typeface="Times New Roman" panose="02020603050405020304" pitchFamily="18" charset="0"/>
                      </a:rPr>
                      <m:t>𝑋</m:t>
                    </m:r>
                    <m:r>
                      <a:rPr lang="en-US" altLang="zh-CN" sz="3200" b="0">
                        <a:latin typeface="Cambria Math" panose="02040503050406030204" pitchFamily="18" charset="0"/>
                        <a:cs typeface="Times New Roman" panose="02020603050405020304" pitchFamily="18" charset="0"/>
                      </a:rPr>
                      <m:t>)</m:t>
                    </m:r>
                  </m:oMath>
                </a14:m>
                <a:r>
                  <a:rPr lang="en-US" altLang="zh-CN" sz="3200" dirty="0">
                    <a:latin typeface="Times New Roman" panose="02020603050405020304" pitchFamily="18" charset="0"/>
                    <a:cs typeface="Times New Roman" panose="02020603050405020304" pitchFamily="18" charset="0"/>
                  </a:rPr>
                  <a:t>:</a:t>
                </a:r>
              </a:p>
              <a:p>
                <a:pPr lvl="1"/>
                <a:r>
                  <a:rPr lang="en-US" altLang="zh-CN" sz="2800" dirty="0">
                    <a:latin typeface="Times New Roman" panose="02020603050405020304" pitchFamily="18" charset="0"/>
                    <a:cs typeface="Times New Roman" panose="02020603050405020304" pitchFamily="18" charset="0"/>
                  </a:rPr>
                  <a:t>Top-k ranking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results</a:t>
                </a:r>
              </a:p>
              <a:p>
                <a:r>
                  <a:rPr lang="en-US" altLang="zh-CN" sz="3200" dirty="0">
                    <a:latin typeface="Times New Roman" panose="02020603050405020304" pitchFamily="18" charset="0"/>
                    <a:cs typeface="Times New Roman" panose="02020603050405020304" pitchFamily="18" charset="0"/>
                  </a:rPr>
                  <a:t>Feedback </a:t>
                </a:r>
                <a14:m>
                  <m:oMath xmlns:m="http://schemas.openxmlformats.org/officeDocument/2006/math">
                    <m:r>
                      <a:rPr lang="zh-CN" altLang="en-US" sz="3200" i="1" smtClean="0">
                        <a:latin typeface="Cambria Math" panose="02040503050406030204" pitchFamily="18" charset="0"/>
                        <a:cs typeface="Times New Roman" panose="02020603050405020304" pitchFamily="18" charset="0"/>
                      </a:rPr>
                      <m:t>𝛿</m:t>
                    </m:r>
                    <m:r>
                      <a:rPr lang="en-US" altLang="zh-CN" sz="3200" b="0" i="1" smtClean="0">
                        <a:latin typeface="Cambria Math" panose="02040503050406030204" pitchFamily="18" charset="0"/>
                        <a:cs typeface="Times New Roman" panose="02020603050405020304" pitchFamily="18" charset="0"/>
                      </a:rPr>
                      <m:t>(</m:t>
                    </m:r>
                    <m:r>
                      <a:rPr lang="en-US" altLang="zh-CN" sz="3200" b="0" i="1" smtClean="0">
                        <a:latin typeface="Cambria Math" panose="02040503050406030204" pitchFamily="18" charset="0"/>
                        <a:cs typeface="Times New Roman" panose="02020603050405020304" pitchFamily="18" charset="0"/>
                      </a:rPr>
                      <m:t>𝑋</m:t>
                    </m:r>
                    <m:r>
                      <a:rPr lang="en-US" altLang="zh-CN" sz="3200" b="0" i="1" smtClean="0">
                        <a:latin typeface="Cambria Math" panose="02040503050406030204" pitchFamily="18" charset="0"/>
                        <a:cs typeface="Times New Roman" panose="02020603050405020304" pitchFamily="18" charset="0"/>
                      </a:rPr>
                      <m:t>,</m:t>
                    </m:r>
                    <m:r>
                      <a:rPr lang="en-US" altLang="zh-CN" sz="3200" b="0" i="1" smtClean="0">
                        <a:latin typeface="Cambria Math" panose="02040503050406030204" pitchFamily="18" charset="0"/>
                        <a:cs typeface="Times New Roman" panose="02020603050405020304" pitchFamily="18" charset="0"/>
                      </a:rPr>
                      <m:t>𝑌</m:t>
                    </m:r>
                    <m:r>
                      <a:rPr lang="en-US" altLang="zh-CN" sz="3200" b="0" i="1" smtClean="0">
                        <a:latin typeface="Cambria Math" panose="02040503050406030204" pitchFamily="18" charset="0"/>
                        <a:cs typeface="Times New Roman" panose="02020603050405020304" pitchFamily="18" charset="0"/>
                      </a:rPr>
                      <m:t>)</m:t>
                    </m:r>
                  </m:oMath>
                </a14:m>
                <a:r>
                  <a:rPr lang="en-US" altLang="zh-CN" sz="3200" dirty="0">
                    <a:latin typeface="Times New Roman" panose="02020603050405020304" pitchFamily="18" charset="0"/>
                    <a:cs typeface="Times New Roman" panose="02020603050405020304" pitchFamily="18" charset="0"/>
                  </a:rPr>
                  <a:t>:</a:t>
                </a:r>
              </a:p>
              <a:p>
                <a:pPr lvl="1"/>
                <a:r>
                  <a:rPr lang="en-US" altLang="zh-CN" sz="2800" dirty="0">
                    <a:latin typeface="Times New Roman" panose="02020603050405020304" pitchFamily="18" charset="0"/>
                    <a:cs typeface="Times New Roman" panose="02020603050405020304" pitchFamily="18" charset="0"/>
                  </a:rPr>
                  <a:t>Click</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not</a:t>
                </a:r>
              </a:p>
              <a:p>
                <a:pPr marL="274320" lvl="1" indent="0">
                  <a:buNone/>
                </a:pPr>
                <a:endParaRPr lang="en-US" altLang="zh-CN" sz="2800" dirty="0">
                  <a:latin typeface="Times New Roman" panose="02020603050405020304" pitchFamily="18" charset="0"/>
                  <a:cs typeface="Times New Roman" panose="02020603050405020304" pitchFamily="18" charset="0"/>
                </a:endParaRPr>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a:blip r:embed="rId3"/>
                <a:stretch>
                  <a:fillRect l="-1042" t="-1299"/>
                </a:stretch>
              </a:blipFill>
            </p:spPr>
            <p:txBody>
              <a:bodyPr/>
              <a:lstStyle/>
              <a:p>
                <a:r>
                  <a:rPr lang="en-US">
                    <a:noFill/>
                  </a:rPr>
                  <a:t> </a:t>
                </a:r>
              </a:p>
            </p:txBody>
          </p:sp>
        </mc:Fallback>
      </mc:AlternateContent>
      <p:pic>
        <p:nvPicPr>
          <p:cNvPr id="9" name="内容占位符 6"/>
          <p:cNvPicPr>
            <a:picLocks noChangeAspect="1"/>
          </p:cNvPicPr>
          <p:nvPr/>
        </p:nvPicPr>
        <p:blipFill>
          <a:blip r:embed="rId4"/>
          <a:stretch>
            <a:fillRect/>
          </a:stretch>
        </p:blipFill>
        <p:spPr>
          <a:xfrm>
            <a:off x="5315585" y="1779905"/>
            <a:ext cx="6266815" cy="4518025"/>
          </a:xfrm>
          <a:prstGeom prst="rect">
            <a:avLst/>
          </a:prstGeom>
        </p:spPr>
      </p:pic>
    </p:spTree>
    <p:extLst>
      <p:ext uri="{BB962C8B-B14F-4D97-AF65-F5344CB8AC3E}">
        <p14:creationId xmlns:p14="http://schemas.microsoft.com/office/powerpoint/2010/main" val="13697833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Ads-placement</a:t>
            </a:r>
            <a:r>
              <a:rPr lang="zh-CN" altLang="en-US" dirty="0"/>
              <a:t> </a:t>
            </a:r>
            <a:r>
              <a:rPr lang="en-US" altLang="zh-CN" dirty="0"/>
              <a:t>systems</a:t>
            </a:r>
          </a:p>
        </p:txBody>
      </p:sp>
      <p:sp>
        <p:nvSpPr>
          <p:cNvPr id="4" name="灯片编号占位符 3"/>
          <p:cNvSpPr>
            <a:spLocks noGrp="1"/>
          </p:cNvSpPr>
          <p:nvPr>
            <p:ph type="sldNum" sz="quarter" idx="12"/>
          </p:nvPr>
        </p:nvSpPr>
        <p:spPr/>
        <p:txBody>
          <a:bodyPr/>
          <a:lstStyle/>
          <a:p>
            <a:fld id="{0CFEC368-1D7A-4F81-ABF6-AE0E36BAF64C}" type="slidenum">
              <a:rPr lang="en-US" smtClean="0"/>
              <a:t>148</a:t>
            </a:fld>
            <a:endParaRPr lang="en-US"/>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lstStyle/>
              <a:p>
                <a:r>
                  <a:rPr lang="en-US" altLang="zh-CN" sz="3200" dirty="0">
                    <a:latin typeface="Times New Roman" panose="02020603050405020304" pitchFamily="18" charset="0"/>
                    <a:cs typeface="Times New Roman" panose="02020603050405020304" pitchFamily="18" charset="0"/>
                  </a:rPr>
                  <a:t>Context </a:t>
                </a:r>
                <a14:m>
                  <m:oMath xmlns:m="http://schemas.openxmlformats.org/officeDocument/2006/math">
                    <m:r>
                      <a:rPr lang="en-US" altLang="zh-CN" sz="3200" b="0" i="1" smtClean="0">
                        <a:latin typeface="Cambria Math" panose="02040503050406030204" pitchFamily="18" charset="0"/>
                        <a:cs typeface="Times New Roman" panose="02020603050405020304" pitchFamily="18" charset="0"/>
                      </a:rPr>
                      <m:t>𝑋</m:t>
                    </m:r>
                  </m:oMath>
                </a14:m>
                <a:r>
                  <a:rPr lang="en-US" altLang="zh-CN" sz="3200" dirty="0">
                    <a:latin typeface="Times New Roman" panose="02020603050405020304" pitchFamily="18" charset="0"/>
                    <a:cs typeface="Times New Roman" panose="02020603050405020304" pitchFamily="18" charset="0"/>
                  </a:rPr>
                  <a:t>:</a:t>
                </a:r>
              </a:p>
              <a:p>
                <a:pPr lvl="1"/>
                <a:r>
                  <a:rPr lang="en-US" altLang="zh-CN" sz="2800" dirty="0">
                    <a:latin typeface="Times New Roman" panose="02020603050405020304" pitchFamily="18" charset="0"/>
                    <a:cs typeface="Times New Roman" panose="02020603050405020304" pitchFamily="18" charset="0"/>
                  </a:rPr>
                  <a:t>Users’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features</a:t>
                </a:r>
              </a:p>
              <a:p>
                <a:r>
                  <a:rPr lang="en-US" altLang="zh-CN" sz="3200" dirty="0">
                    <a:latin typeface="Times New Roman" panose="02020603050405020304" pitchFamily="18" charset="0"/>
                    <a:cs typeface="Times New Roman" panose="02020603050405020304" pitchFamily="18" charset="0"/>
                  </a:rPr>
                  <a:t>Action </a:t>
                </a:r>
                <a14:m>
                  <m:oMath xmlns:m="http://schemas.openxmlformats.org/officeDocument/2006/math">
                    <m:r>
                      <a:rPr lang="en-US" altLang="zh-CN" sz="3200" b="0" i="1">
                        <a:latin typeface="Cambria Math" panose="02040503050406030204" pitchFamily="18" charset="0"/>
                        <a:cs typeface="Times New Roman" panose="02020603050405020304" pitchFamily="18" charset="0"/>
                      </a:rPr>
                      <m:t>𝑌</m:t>
                    </m:r>
                    <m:r>
                      <a:rPr lang="en-US" altLang="zh-CN" sz="3200" b="0">
                        <a:latin typeface="Cambria Math" panose="02040503050406030204" pitchFamily="18" charset="0"/>
                        <a:cs typeface="Times New Roman" panose="02020603050405020304" pitchFamily="18" charset="0"/>
                      </a:rPr>
                      <m:t>= </m:t>
                    </m:r>
                    <m:sSub>
                      <m:sSubPr>
                        <m:ctrlPr>
                          <a:rPr lang="en-US" altLang="zh-CN" sz="3200" i="1">
                            <a:latin typeface="Cambria Math" panose="02040503050406030204" pitchFamily="18" charset="0"/>
                            <a:cs typeface="Times New Roman" panose="02020603050405020304" pitchFamily="18" charset="0"/>
                          </a:rPr>
                        </m:ctrlPr>
                      </m:sSubPr>
                      <m:e>
                        <m:r>
                          <a:rPr lang="zh-CN" altLang="en-US" sz="3200" b="0" i="1">
                            <a:latin typeface="Cambria Math" panose="02040503050406030204" pitchFamily="18" charset="0"/>
                            <a:cs typeface="Times New Roman" panose="02020603050405020304" pitchFamily="18" charset="0"/>
                          </a:rPr>
                          <m:t>𝜋</m:t>
                        </m:r>
                      </m:e>
                      <m:sub>
                        <m:r>
                          <a:rPr lang="en-US" altLang="zh-CN" sz="3200" b="0" i="1">
                            <a:latin typeface="Cambria Math" panose="02040503050406030204" pitchFamily="18" charset="0"/>
                            <a:cs typeface="Times New Roman" panose="02020603050405020304" pitchFamily="18" charset="0"/>
                          </a:rPr>
                          <m:t>0</m:t>
                        </m:r>
                      </m:sub>
                    </m:sSub>
                    <m:r>
                      <a:rPr lang="en-US" altLang="zh-CN" sz="3200" b="0">
                        <a:latin typeface="Cambria Math" panose="02040503050406030204" pitchFamily="18" charset="0"/>
                        <a:cs typeface="Times New Roman" panose="02020603050405020304" pitchFamily="18" charset="0"/>
                      </a:rPr>
                      <m:t>(</m:t>
                    </m:r>
                    <m:r>
                      <a:rPr lang="en-US" altLang="zh-CN" sz="3200" b="0" i="1">
                        <a:latin typeface="Cambria Math" panose="02040503050406030204" pitchFamily="18" charset="0"/>
                        <a:cs typeface="Times New Roman" panose="02020603050405020304" pitchFamily="18" charset="0"/>
                      </a:rPr>
                      <m:t>𝑋</m:t>
                    </m:r>
                    <m:r>
                      <a:rPr lang="en-US" altLang="zh-CN" sz="3200" b="0">
                        <a:latin typeface="Cambria Math" panose="02040503050406030204" pitchFamily="18" charset="0"/>
                        <a:cs typeface="Times New Roman" panose="02020603050405020304" pitchFamily="18" charset="0"/>
                      </a:rPr>
                      <m:t>)</m:t>
                    </m:r>
                  </m:oMath>
                </a14:m>
                <a:r>
                  <a:rPr lang="en-US" altLang="zh-CN" sz="3200" dirty="0">
                    <a:latin typeface="Times New Roman" panose="02020603050405020304" pitchFamily="18" charset="0"/>
                    <a:cs typeface="Times New Roman" panose="02020603050405020304" pitchFamily="18" charset="0"/>
                  </a:rPr>
                  <a:t>:</a:t>
                </a:r>
              </a:p>
              <a:p>
                <a:pPr lvl="1"/>
                <a:r>
                  <a:rPr lang="en-US" altLang="zh-CN" sz="2800" dirty="0">
                    <a:latin typeface="Times New Roman" panose="02020603050405020304" pitchFamily="18" charset="0"/>
                    <a:cs typeface="Times New Roman" panose="02020603050405020304" pitchFamily="18" charset="0"/>
                  </a:rPr>
                  <a:t>Ads</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placed</a:t>
                </a:r>
              </a:p>
              <a:p>
                <a:r>
                  <a:rPr lang="en-US" altLang="zh-CN" sz="3200" dirty="0">
                    <a:latin typeface="Times New Roman" panose="02020603050405020304" pitchFamily="18" charset="0"/>
                    <a:cs typeface="Times New Roman" panose="02020603050405020304" pitchFamily="18" charset="0"/>
                  </a:rPr>
                  <a:t>Feedback </a:t>
                </a:r>
                <a14:m>
                  <m:oMath xmlns:m="http://schemas.openxmlformats.org/officeDocument/2006/math">
                    <m:r>
                      <a:rPr lang="zh-CN" altLang="en-US" sz="3200" i="1" smtClean="0">
                        <a:latin typeface="Cambria Math" panose="02040503050406030204" pitchFamily="18" charset="0"/>
                        <a:cs typeface="Times New Roman" panose="02020603050405020304" pitchFamily="18" charset="0"/>
                      </a:rPr>
                      <m:t>𝛿</m:t>
                    </m:r>
                    <m:r>
                      <a:rPr lang="en-US" altLang="zh-CN" sz="3200" b="0" i="1" smtClean="0">
                        <a:latin typeface="Cambria Math" panose="02040503050406030204" pitchFamily="18" charset="0"/>
                        <a:cs typeface="Times New Roman" panose="02020603050405020304" pitchFamily="18" charset="0"/>
                      </a:rPr>
                      <m:t>(</m:t>
                    </m:r>
                    <m:r>
                      <a:rPr lang="en-US" altLang="zh-CN" sz="3200" b="0" i="1" smtClean="0">
                        <a:latin typeface="Cambria Math" panose="02040503050406030204" pitchFamily="18" charset="0"/>
                        <a:cs typeface="Times New Roman" panose="02020603050405020304" pitchFamily="18" charset="0"/>
                      </a:rPr>
                      <m:t>𝑋</m:t>
                    </m:r>
                    <m:r>
                      <a:rPr lang="en-US" altLang="zh-CN" sz="3200" b="0" i="1" smtClean="0">
                        <a:latin typeface="Cambria Math" panose="02040503050406030204" pitchFamily="18" charset="0"/>
                        <a:cs typeface="Times New Roman" panose="02020603050405020304" pitchFamily="18" charset="0"/>
                      </a:rPr>
                      <m:t>,</m:t>
                    </m:r>
                    <m:r>
                      <a:rPr lang="en-US" altLang="zh-CN" sz="3200" b="0" i="1" smtClean="0">
                        <a:latin typeface="Cambria Math" panose="02040503050406030204" pitchFamily="18" charset="0"/>
                        <a:cs typeface="Times New Roman" panose="02020603050405020304" pitchFamily="18" charset="0"/>
                      </a:rPr>
                      <m:t>𝑌</m:t>
                    </m:r>
                    <m:r>
                      <a:rPr lang="en-US" altLang="zh-CN" sz="3200" b="0" i="1" smtClean="0">
                        <a:latin typeface="Cambria Math" panose="02040503050406030204" pitchFamily="18" charset="0"/>
                        <a:cs typeface="Times New Roman" panose="02020603050405020304" pitchFamily="18" charset="0"/>
                      </a:rPr>
                      <m:t>)</m:t>
                    </m:r>
                  </m:oMath>
                </a14:m>
                <a:r>
                  <a:rPr lang="en-US" altLang="zh-CN" sz="3200" dirty="0">
                    <a:latin typeface="Times New Roman" panose="02020603050405020304" pitchFamily="18" charset="0"/>
                    <a:cs typeface="Times New Roman" panose="02020603050405020304" pitchFamily="18" charset="0"/>
                  </a:rPr>
                  <a:t>:</a:t>
                </a:r>
              </a:p>
              <a:p>
                <a:pPr lvl="1"/>
                <a:r>
                  <a:rPr lang="en-US" altLang="zh-CN" sz="2800" dirty="0">
                    <a:latin typeface="Times New Roman" panose="02020603050405020304" pitchFamily="18" charset="0"/>
                    <a:cs typeface="Times New Roman" panose="02020603050405020304" pitchFamily="18" charset="0"/>
                  </a:rPr>
                  <a:t>Click</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not</a:t>
                </a:r>
              </a:p>
              <a:p>
                <a:pPr lvl="1"/>
                <a:r>
                  <a:rPr lang="en-US" altLang="zh-CN" sz="2800" dirty="0">
                    <a:latin typeface="Times New Roman" panose="02020603050405020304" pitchFamily="18" charset="0"/>
                    <a:cs typeface="Times New Roman" panose="02020603050405020304" pitchFamily="18" charset="0"/>
                  </a:rPr>
                  <a:t>Buy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not</a:t>
                </a:r>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a:blip r:embed="rId3"/>
                <a:stretch>
                  <a:fillRect l="-1042" t="-1299"/>
                </a:stretch>
              </a:blipFill>
            </p:spPr>
            <p:txBody>
              <a:bodyPr/>
              <a:lstStyle/>
              <a:p>
                <a:r>
                  <a:rPr lang="en-US">
                    <a:noFill/>
                  </a:rPr>
                  <a:t> </a:t>
                </a:r>
              </a:p>
            </p:txBody>
          </p:sp>
        </mc:Fallback>
      </mc:AlternateContent>
      <p:pic>
        <p:nvPicPr>
          <p:cNvPr id="6" name="图片 7">
            <a:extLst>
              <a:ext uri="{FF2B5EF4-FFF2-40B4-BE49-F238E27FC236}">
                <a16:creationId xmlns:a16="http://schemas.microsoft.com/office/drawing/2014/main" id="{31835346-145D-6148-997D-AF6179FBDB7B}"/>
              </a:ext>
            </a:extLst>
          </p:cNvPr>
          <p:cNvPicPr/>
          <p:nvPr/>
        </p:nvPicPr>
        <p:blipFill>
          <a:blip r:embed="rId4"/>
          <a:stretch>
            <a:fillRect/>
          </a:stretch>
        </p:blipFill>
        <p:spPr>
          <a:xfrm>
            <a:off x="5762445" y="1984074"/>
            <a:ext cx="5819955" cy="4123427"/>
          </a:xfrm>
          <a:prstGeom prst="rect">
            <a:avLst/>
          </a:prstGeom>
        </p:spPr>
      </p:pic>
    </p:spTree>
    <p:extLst>
      <p:ext uri="{BB962C8B-B14F-4D97-AF65-F5344CB8AC3E}">
        <p14:creationId xmlns:p14="http://schemas.microsoft.com/office/powerpoint/2010/main" val="18384917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Recommender</a:t>
            </a:r>
            <a:r>
              <a:rPr lang="zh-CN" altLang="en-US" dirty="0"/>
              <a:t> </a:t>
            </a:r>
            <a:r>
              <a:rPr lang="en-US" altLang="zh-CN" dirty="0"/>
              <a:t>System</a:t>
            </a:r>
          </a:p>
        </p:txBody>
      </p:sp>
      <p:sp>
        <p:nvSpPr>
          <p:cNvPr id="4" name="灯片编号占位符 3"/>
          <p:cNvSpPr>
            <a:spLocks noGrp="1"/>
          </p:cNvSpPr>
          <p:nvPr>
            <p:ph type="sldNum" sz="quarter" idx="12"/>
          </p:nvPr>
        </p:nvSpPr>
        <p:spPr/>
        <p:txBody>
          <a:bodyPr/>
          <a:lstStyle/>
          <a:p>
            <a:fld id="{0CFEC368-1D7A-4F81-ABF6-AE0E36BAF64C}" type="slidenum">
              <a:rPr lang="en-US" smtClean="0"/>
              <a:t>149</a:t>
            </a:fld>
            <a:endParaRPr lang="en-US"/>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lstStyle/>
              <a:p>
                <a:r>
                  <a:rPr lang="en-US" altLang="zh-CN" sz="3200" dirty="0">
                    <a:latin typeface="Times New Roman" panose="02020603050405020304" pitchFamily="18" charset="0"/>
                    <a:cs typeface="Times New Roman" panose="02020603050405020304" pitchFamily="18" charset="0"/>
                    <a:sym typeface="+mn-ea"/>
                  </a:rPr>
                  <a:t>Context </a:t>
                </a:r>
                <a14:m>
                  <m:oMath xmlns:m="http://schemas.openxmlformats.org/officeDocument/2006/math">
                    <m:r>
                      <a:rPr lang="en-US" altLang="zh-CN" sz="3200" i="1">
                        <a:latin typeface="Cambria Math" panose="02040503050406030204" pitchFamily="18" charset="0"/>
                        <a:cs typeface="Times New Roman" panose="02020603050405020304" pitchFamily="18" charset="0"/>
                      </a:rPr>
                      <m:t>𝑋</m:t>
                    </m:r>
                  </m:oMath>
                </a14:m>
                <a:r>
                  <a:rPr lang="en-US" altLang="zh-CN" sz="3200" dirty="0">
                    <a:latin typeface="Times New Roman" panose="02020603050405020304" pitchFamily="18" charset="0"/>
                    <a:cs typeface="Times New Roman" panose="02020603050405020304" pitchFamily="18" charset="0"/>
                  </a:rPr>
                  <a:t>:</a:t>
                </a:r>
              </a:p>
              <a:p>
                <a:pPr lvl="1"/>
                <a:r>
                  <a:rPr lang="en-US" altLang="zh-CN" sz="2800" dirty="0">
                    <a:latin typeface="Times New Roman" panose="02020603050405020304" pitchFamily="18" charset="0"/>
                    <a:cs typeface="Times New Roman" panose="02020603050405020304" pitchFamily="18" charset="0"/>
                    <a:sym typeface="+mn-ea"/>
                  </a:rPr>
                  <a:t>User features</a:t>
                </a:r>
                <a:endParaRPr lang="en-US" altLang="zh-CN" sz="36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Action </a:t>
                </a:r>
                <a14:m>
                  <m:oMath xmlns:m="http://schemas.openxmlformats.org/officeDocument/2006/math">
                    <m:r>
                      <a:rPr lang="en-US" altLang="zh-CN" sz="3200" i="1">
                        <a:latin typeface="Cambria Math" panose="02040503050406030204" pitchFamily="18" charset="0"/>
                        <a:cs typeface="Times New Roman" panose="02020603050405020304" pitchFamily="18" charset="0"/>
                      </a:rPr>
                      <m:t>𝑌</m:t>
                    </m:r>
                    <m:r>
                      <a:rPr lang="en-US" altLang="zh-CN" sz="3200">
                        <a:latin typeface="Cambria Math" panose="02040503050406030204" pitchFamily="18" charset="0"/>
                        <a:cs typeface="Times New Roman" panose="02020603050405020304" pitchFamily="18" charset="0"/>
                      </a:rPr>
                      <m:t>= </m:t>
                    </m:r>
                    <m:sSub>
                      <m:sSubPr>
                        <m:ctrlPr>
                          <a:rPr lang="en-US" altLang="zh-CN" sz="3200" i="1">
                            <a:latin typeface="Cambria Math" panose="02040503050406030204" pitchFamily="18" charset="0"/>
                            <a:cs typeface="Times New Roman" panose="02020603050405020304" pitchFamily="18" charset="0"/>
                          </a:rPr>
                        </m:ctrlPr>
                      </m:sSubPr>
                      <m:e>
                        <m:r>
                          <a:rPr lang="zh-CN" altLang="en-US" sz="3200" i="1">
                            <a:latin typeface="Cambria Math" panose="02040503050406030204" pitchFamily="18" charset="0"/>
                            <a:cs typeface="Times New Roman" panose="02020603050405020304" pitchFamily="18" charset="0"/>
                          </a:rPr>
                          <m:t>𝜋</m:t>
                        </m:r>
                      </m:e>
                      <m:sub>
                        <m:r>
                          <a:rPr lang="en-US" altLang="zh-CN" sz="3200" i="1">
                            <a:latin typeface="Cambria Math" panose="02040503050406030204" pitchFamily="18" charset="0"/>
                            <a:cs typeface="Times New Roman" panose="02020603050405020304" pitchFamily="18" charset="0"/>
                          </a:rPr>
                          <m:t>0</m:t>
                        </m:r>
                      </m:sub>
                    </m:sSub>
                    <m:r>
                      <a:rPr lang="en-US" altLang="zh-CN" sz="3200">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𝑋</m:t>
                    </m:r>
                    <m:r>
                      <a:rPr lang="en-US" altLang="zh-CN" sz="3200">
                        <a:latin typeface="Cambria Math" panose="02040503050406030204" pitchFamily="18" charset="0"/>
                        <a:cs typeface="Times New Roman" panose="02020603050405020304" pitchFamily="18" charset="0"/>
                      </a:rPr>
                      <m:t>)</m:t>
                    </m:r>
                  </m:oMath>
                </a14:m>
                <a:r>
                  <a:rPr lang="en-US" altLang="zh-CN" sz="3200" dirty="0">
                    <a:latin typeface="Times New Roman" panose="02020603050405020304" pitchFamily="18" charset="0"/>
                    <a:cs typeface="Times New Roman" panose="02020603050405020304" pitchFamily="18" charset="0"/>
                  </a:rPr>
                  <a:t>:</a:t>
                </a:r>
              </a:p>
              <a:p>
                <a:pPr lvl="1"/>
                <a:r>
                  <a:rPr lang="en-US" altLang="zh-CN" sz="2800" dirty="0">
                    <a:latin typeface="Times New Roman" panose="02020603050405020304" pitchFamily="18" charset="0"/>
                    <a:cs typeface="Times New Roman" panose="02020603050405020304" pitchFamily="18" charset="0"/>
                  </a:rPr>
                  <a:t>Videos recommend</a:t>
                </a:r>
              </a:p>
              <a:p>
                <a:r>
                  <a:rPr lang="en-US" altLang="zh-CN" sz="3200" dirty="0">
                    <a:latin typeface="Times New Roman" panose="02020603050405020304" pitchFamily="18" charset="0"/>
                    <a:cs typeface="Times New Roman" panose="02020603050405020304" pitchFamily="18" charset="0"/>
                  </a:rPr>
                  <a:t>Feedback </a:t>
                </a:r>
                <a14:m>
                  <m:oMath xmlns:m="http://schemas.openxmlformats.org/officeDocument/2006/math">
                    <m:r>
                      <a:rPr lang="zh-CN" altLang="en-US" sz="3200" i="1">
                        <a:latin typeface="Cambria Math" panose="02040503050406030204" pitchFamily="18" charset="0"/>
                        <a:cs typeface="Times New Roman" panose="02020603050405020304" pitchFamily="18" charset="0"/>
                      </a:rPr>
                      <m:t>𝛿</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𝑋</m:t>
                    </m:r>
                    <m:r>
                      <a:rPr lang="en-US" altLang="zh-CN" sz="3200" i="1">
                        <a:latin typeface="Cambria Math" panose="02040503050406030204" pitchFamily="18" charset="0"/>
                        <a:cs typeface="Times New Roman" panose="02020603050405020304" pitchFamily="18" charset="0"/>
                      </a:rPr>
                      <m:t>,</m:t>
                    </m:r>
                    <m:r>
                      <a:rPr lang="en-US" altLang="zh-CN" sz="3200" i="1">
                        <a:latin typeface="Cambria Math" panose="02040503050406030204" pitchFamily="18" charset="0"/>
                        <a:cs typeface="Times New Roman" panose="02020603050405020304" pitchFamily="18" charset="0"/>
                      </a:rPr>
                      <m:t>𝑌</m:t>
                    </m:r>
                    <m:r>
                      <a:rPr lang="en-US" altLang="zh-CN" sz="3200" i="1">
                        <a:latin typeface="Cambria Math" panose="02040503050406030204" pitchFamily="18" charset="0"/>
                        <a:cs typeface="Times New Roman" panose="02020603050405020304" pitchFamily="18" charset="0"/>
                      </a:rPr>
                      <m:t>)</m:t>
                    </m:r>
                  </m:oMath>
                </a14:m>
                <a:r>
                  <a:rPr lang="en-US" altLang="zh-CN" sz="3200" dirty="0">
                    <a:latin typeface="Times New Roman" panose="02020603050405020304" pitchFamily="18" charset="0"/>
                    <a:cs typeface="Times New Roman" panose="02020603050405020304" pitchFamily="18" charset="0"/>
                  </a:rPr>
                  <a:t>:</a:t>
                </a:r>
              </a:p>
              <a:p>
                <a:pPr lvl="1"/>
                <a:r>
                  <a:rPr lang="en-US" altLang="zh-CN" sz="2800" dirty="0">
                    <a:latin typeface="Times New Roman" panose="02020603050405020304" pitchFamily="18" charset="0"/>
                    <a:cs typeface="Times New Roman" panose="02020603050405020304" pitchFamily="18" charset="0"/>
                  </a:rPr>
                  <a:t>Click or not</a:t>
                </a:r>
              </a:p>
              <a:p>
                <a:pPr lvl="1"/>
                <a:r>
                  <a:rPr lang="en-US" altLang="zh-CN" sz="2800" dirty="0">
                    <a:latin typeface="Times New Roman" panose="02020603050405020304" pitchFamily="18" charset="0"/>
                    <a:cs typeface="Times New Roman" panose="02020603050405020304" pitchFamily="18" charset="0"/>
                  </a:rPr>
                  <a:t>Watching time</a:t>
                </a:r>
              </a:p>
              <a:p>
                <a:pPr lvl="1"/>
                <a:endParaRPr lang="en-US" altLang="zh-CN" sz="2800" dirty="0">
                  <a:latin typeface="Times New Roman" panose="02020603050405020304" pitchFamily="18" charset="0"/>
                  <a:cs typeface="Times New Roman" panose="02020603050405020304" pitchFamily="18" charset="0"/>
                </a:endParaRPr>
              </a:p>
              <a:p>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2"/>
                <a:stretch>
                  <a:fillRect l="-1042" t="-1299"/>
                </a:stretch>
              </a:blipFill>
            </p:spPr>
            <p:txBody>
              <a:bodyPr/>
              <a:lstStyle/>
              <a:p>
                <a:r>
                  <a:rPr lang="en-US">
                    <a:noFill/>
                  </a:rPr>
                  <a:t> </a:t>
                </a:r>
              </a:p>
            </p:txBody>
          </p:sp>
        </mc:Fallback>
      </mc:AlternateContent>
      <p:pic>
        <p:nvPicPr>
          <p:cNvPr id="7" name="内容占位符 5"/>
          <p:cNvPicPr>
            <a:picLocks noChangeAspect="1"/>
          </p:cNvPicPr>
          <p:nvPr/>
        </p:nvPicPr>
        <p:blipFill>
          <a:blip r:embed="rId3"/>
          <a:stretch>
            <a:fillRect/>
          </a:stretch>
        </p:blipFill>
        <p:spPr>
          <a:xfrm>
            <a:off x="5303520" y="1777365"/>
            <a:ext cx="6278726" cy="4518000"/>
          </a:xfrm>
          <a:prstGeom prst="rect">
            <a:avLst/>
          </a:prstGeom>
        </p:spPr>
      </p:pic>
    </p:spTree>
    <p:extLst>
      <p:ext uri="{BB962C8B-B14F-4D97-AF65-F5344CB8AC3E}">
        <p14:creationId xmlns:p14="http://schemas.microsoft.com/office/powerpoint/2010/main" val="3932772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Fairness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15</a:t>
            </a:fld>
            <a:endParaRPr lang="en-US"/>
          </a:p>
        </p:txBody>
      </p:sp>
      <p:pic>
        <p:nvPicPr>
          <p:cNvPr id="17" name="Picture 2" descr="Image result for algorithmic b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396" y="1709928"/>
            <a:ext cx="7605381" cy="427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3649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Offline Policy Evaluation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10972800" cy="5063490"/>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Log Data from </a:t>
                </a:r>
                <a14:m>
                  <m:oMath xmlns:m="http://schemas.openxmlformats.org/officeDocument/2006/math">
                    <m:sSub>
                      <m:sSubPr>
                        <m:ctrlPr>
                          <a:rPr lang="en-US" altLang="zh-CN" sz="3200" i="1">
                            <a:latin typeface="Cambria Math" panose="02040503050406030204" pitchFamily="18" charset="0"/>
                            <a:cs typeface="Times New Roman" panose="02020603050405020304" pitchFamily="18" charset="0"/>
                          </a:rPr>
                        </m:ctrlPr>
                      </m:sSubPr>
                      <m:e>
                        <m:r>
                          <a:rPr lang="zh-CN" altLang="en-US" sz="3200">
                            <a:latin typeface="Cambria Math" panose="02040503050406030204" pitchFamily="18" charset="0"/>
                            <a:cs typeface="Times New Roman" panose="02020603050405020304" pitchFamily="18" charset="0"/>
                          </a:rPr>
                          <m:t>𝜋</m:t>
                        </m:r>
                      </m:e>
                      <m:sub>
                        <m:r>
                          <a:rPr lang="en-US" altLang="zh-CN" sz="3200">
                            <a:latin typeface="Cambria Math" panose="02040503050406030204" pitchFamily="18" charset="0"/>
                            <a:cs typeface="Times New Roman" panose="02020603050405020304" pitchFamily="18" charset="0"/>
                          </a:rPr>
                          <m:t>0</m:t>
                        </m:r>
                      </m:sub>
                    </m:sSub>
                  </m:oMath>
                </a14:m>
                <a:r>
                  <a:rPr lang="en-US" altLang="zh-CN" sz="3200" dirty="0">
                    <a:latin typeface="Times New Roman" panose="02020603050405020304" pitchFamily="18" charset="0"/>
                    <a:cs typeface="Times New Roman" panose="02020603050405020304" pitchFamily="18" charset="0"/>
                    <a:sym typeface="+mn-ea"/>
                  </a:rPr>
                  <a:t>: samples indexed by </a:t>
                </a:r>
                <a14:m>
                  <m:oMath xmlns:m="http://schemas.openxmlformats.org/officeDocument/2006/math">
                    <m:r>
                      <a:rPr lang="en-US" altLang="zh-CN" sz="3200" b="0" i="1" smtClean="0">
                        <a:latin typeface="Cambria Math" panose="02040503050406030204" pitchFamily="18" charset="0"/>
                        <a:cs typeface="Times New Roman" panose="02020603050405020304" pitchFamily="18" charset="0"/>
                        <a:sym typeface="+mn-ea"/>
                      </a:rPr>
                      <m:t>1,2,</m:t>
                    </m:r>
                    <m:r>
                      <a:rPr lang="en-US" altLang="zh-CN" sz="3200" b="0" i="1" smtClean="0">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3200" b="0" i="1" smtClean="0">
                        <a:latin typeface="Cambria Math" panose="02040503050406030204" pitchFamily="18" charset="0"/>
                        <a:cs typeface="Times New Roman" panose="02020603050405020304" pitchFamily="18" charset="0"/>
                        <a:sym typeface="+mn-ea"/>
                      </a:rPr>
                      <m:t>,</m:t>
                    </m:r>
                    <m:r>
                      <a:rPr lang="en-US" altLang="zh-CN" sz="3200" b="0" i="1" smtClean="0">
                        <a:latin typeface="Cambria Math" panose="02040503050406030204" pitchFamily="18" charset="0"/>
                        <a:cs typeface="Times New Roman" panose="02020603050405020304" pitchFamily="18" charset="0"/>
                        <a:sym typeface="+mn-ea"/>
                      </a:rPr>
                      <m:t>𝑛</m:t>
                    </m:r>
                  </m:oMath>
                </a14:m>
                <a:endParaRPr lang="en-US" altLang="zh-CN" sz="3200" dirty="0">
                  <a:latin typeface="Times New Roman" panose="02020603050405020304" pitchFamily="18" charset="0"/>
                  <a:cs typeface="Times New Roman" panose="02020603050405020304" pitchFamily="18" charset="0"/>
                  <a:sym typeface="+mn-ea"/>
                </a:endParaRPr>
              </a:p>
              <a:p>
                <a:endParaRPr lang="en-US" altLang="zh-CN" sz="3200" dirty="0">
                  <a:latin typeface="Times New Roman" panose="02020603050405020304" pitchFamily="18" charset="0"/>
                  <a:cs typeface="Times New Roman" panose="02020603050405020304" pitchFamily="18" charset="0"/>
                </a:endParaRPr>
              </a:p>
              <a:p>
                <a:pPr marL="0" indent="0">
                  <a:buNone/>
                </a:pPr>
                <a:endParaRPr lang="en-US" altLang="zh-CN" sz="3200" dirty="0">
                  <a:latin typeface="Times New Roman" panose="02020603050405020304" pitchFamily="18" charset="0"/>
                  <a:cs typeface="Times New Roman" panose="02020603050405020304" pitchFamily="18" charset="0"/>
                </a:endParaRPr>
              </a:p>
              <a:p>
                <a:pPr marL="0" indent="0">
                  <a:buNone/>
                </a:pPr>
                <a:endParaRPr lang="en-US" altLang="zh-CN" sz="18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Properties</a:t>
                </a:r>
              </a:p>
              <a:p>
                <a:pPr lvl="1"/>
                <a:r>
                  <a:rPr lang="en-US" altLang="zh-CN" sz="2800" dirty="0">
                    <a:latin typeface="Times New Roman" panose="02020603050405020304" pitchFamily="18" charset="0"/>
                    <a:cs typeface="Times New Roman" panose="02020603050405020304" pitchFamily="18" charset="0"/>
                  </a:rPr>
                  <a:t>Contexts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𝑖</m:t>
                        </m:r>
                      </m:sub>
                    </m:sSub>
                  </m:oMath>
                </a14:m>
                <a:r>
                  <a:rPr lang="en-US" altLang="zh-CN" sz="2800" dirty="0">
                    <a:latin typeface="Times New Roman" panose="02020603050405020304" pitchFamily="18" charset="0"/>
                    <a:cs typeface="Times New Roman" panose="02020603050405020304" pitchFamily="18" charset="0"/>
                  </a:rPr>
                  <a:t> are drawn </a:t>
                </a:r>
                <a:r>
                  <a:rPr lang="en-US" altLang="zh-CN" sz="2800" dirty="0" err="1">
                    <a:latin typeface="Times New Roman" panose="02020603050405020304" pitchFamily="18" charset="0"/>
                    <a:cs typeface="Times New Roman" panose="02020603050405020304" pitchFamily="18" charset="0"/>
                  </a:rPr>
                  <a:t>i.i.d</a:t>
                </a:r>
                <a:r>
                  <a:rPr lang="en-US" altLang="zh-CN" sz="2800" dirty="0">
                    <a:latin typeface="Times New Roman" panose="02020603050405020304" pitchFamily="18" charset="0"/>
                    <a:cs typeface="Times New Roman" panose="02020603050405020304" pitchFamily="18" charset="0"/>
                  </a:rPr>
                  <a:t> from unknown</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 </m:t>
                    </m:r>
                    <m:r>
                      <m:rPr>
                        <m:sty m:val="p"/>
                      </m:rPr>
                      <a:rPr lang="en-US" altLang="zh-CN" sz="2800" b="0" i="0" smtClean="0">
                        <a:latin typeface="Cambria Math" panose="02040503050406030204" pitchFamily="18" charset="0"/>
                        <a:cs typeface="Times New Roman" panose="02020603050405020304" pitchFamily="18" charset="0"/>
                      </a:rPr>
                      <m:t>Pr</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𝑋</m:t>
                    </m:r>
                    <m:r>
                      <a:rPr lang="en-US" altLang="zh-CN" sz="2800" b="0" i="1" smtClean="0">
                        <a:latin typeface="Cambria Math" panose="02040503050406030204" pitchFamily="18" charset="0"/>
                        <a:cs typeface="Times New Roman" panose="02020603050405020304" pitchFamily="18" charset="0"/>
                      </a:rPr>
                      <m:t>)</m:t>
                    </m:r>
                  </m:oMath>
                </a14:m>
                <a:endParaRPr lang="en-US" altLang="zh-CN" sz="2800" dirty="0">
                  <a:latin typeface="Times New Roman" panose="02020603050405020304" pitchFamily="18" charset="0"/>
                  <a:cs typeface="Times New Roman" panose="02020603050405020304" pitchFamily="18" charset="0"/>
                </a:endParaRPr>
              </a:p>
              <a:p>
                <a:pPr lvl="1"/>
                <a:r>
                  <a:rPr lang="en-US" altLang="zh-CN" sz="2800" dirty="0">
                    <a:latin typeface="Times New Roman" panose="02020603050405020304" pitchFamily="18" charset="0"/>
                    <a:cs typeface="Times New Roman" panose="02020603050405020304" pitchFamily="18" charset="0"/>
                  </a:rPr>
                  <a:t>Actions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𝑌</m:t>
                        </m:r>
                      </m:e>
                      <m:sub>
                        <m:r>
                          <a:rPr lang="en-US" altLang="zh-CN" sz="2800" b="0" i="1" smtClean="0">
                            <a:latin typeface="Cambria Math" panose="02040503050406030204" pitchFamily="18" charset="0"/>
                          </a:rPr>
                          <m:t>𝑖</m:t>
                        </m:r>
                      </m:sub>
                    </m:sSub>
                  </m:oMath>
                </a14:m>
                <a:r>
                  <a:rPr lang="en-US" altLang="zh-CN" sz="2800" dirty="0">
                    <a:latin typeface="Times New Roman" panose="02020603050405020304" pitchFamily="18" charset="0"/>
                    <a:cs typeface="Times New Roman" panose="02020603050405020304" pitchFamily="18" charset="0"/>
                    <a:sym typeface="+mn-ea"/>
                  </a:rPr>
                  <a:t> are decided by the existing policy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zh-CN" altLang="en-US" sz="2800">
                            <a:latin typeface="Cambria Math" panose="02040503050406030204" pitchFamily="18" charset="0"/>
                            <a:cs typeface="Times New Roman" panose="02020603050405020304" pitchFamily="18" charset="0"/>
                          </a:rPr>
                          <m:t>𝜋</m:t>
                        </m:r>
                      </m:e>
                      <m:sub>
                        <m:r>
                          <a:rPr lang="en-US" altLang="zh-CN" sz="2800">
                            <a:latin typeface="Cambria Math" panose="02040503050406030204" pitchFamily="18" charset="0"/>
                            <a:cs typeface="Times New Roman" panose="02020603050405020304" pitchFamily="18" charset="0"/>
                          </a:rPr>
                          <m:t>0</m:t>
                        </m:r>
                      </m:sub>
                    </m:sSub>
                    <m:r>
                      <a:rPr lang="en-US" altLang="zh-CN" sz="2800">
                        <a:latin typeface="Cambria Math" panose="02040503050406030204" pitchFamily="18" charset="0"/>
                        <a:cs typeface="Times New Roman" panose="02020603050405020304" pitchFamily="18" charset="0"/>
                      </a:rPr>
                      <m:t>:</m:t>
                    </m:r>
                    <m:r>
                      <a:rPr lang="en-US" altLang="zh-CN" sz="2800">
                        <a:latin typeface="Cambria Math" panose="02040503050406030204" pitchFamily="18" charset="0"/>
                        <a:cs typeface="Times New Roman" panose="02020603050405020304" pitchFamily="18" charset="0"/>
                      </a:rPr>
                      <m:t>𝑋</m:t>
                    </m:r>
                    <m:r>
                      <a:rPr lang="en-US" altLang="zh-CN" sz="2800">
                        <a:latin typeface="Cambria Math" panose="02040503050406030204" pitchFamily="18" charset="0"/>
                        <a:cs typeface="Times New Roman" panose="02020603050405020304" pitchFamily="18" charset="0"/>
                      </a:rPr>
                      <m:t>→</m:t>
                    </m:r>
                    <m:r>
                      <a:rPr lang="en-US" altLang="zh-CN" sz="2800">
                        <a:latin typeface="Cambria Math" panose="02040503050406030204" pitchFamily="18" charset="0"/>
                        <a:cs typeface="Times New Roman" panose="02020603050405020304" pitchFamily="18" charset="0"/>
                      </a:rPr>
                      <m:t>𝑌</m:t>
                    </m:r>
                  </m:oMath>
                </a14:m>
                <a:endParaRPr lang="en-US" altLang="zh-CN" sz="2800" dirty="0">
                  <a:latin typeface="Times New Roman" panose="02020603050405020304" pitchFamily="18" charset="0"/>
                  <a:cs typeface="Times New Roman" panose="02020603050405020304" pitchFamily="18" charset="0"/>
                  <a:sym typeface="+mn-ea"/>
                </a:endParaRPr>
              </a:p>
              <a:p>
                <a:pPr lvl="1"/>
                <a:r>
                  <a:rPr lang="en-US" altLang="zh-CN" sz="2800" dirty="0">
                    <a:latin typeface="Times New Roman" panose="02020603050405020304" pitchFamily="18" charset="0"/>
                    <a:cs typeface="Times New Roman" panose="02020603050405020304" pitchFamily="18" charset="0"/>
                  </a:rPr>
                  <a:t>Feedback </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𝛿</m:t>
                        </m:r>
                      </m:e>
                      <m:sub>
                        <m:r>
                          <a:rPr lang="en-US" altLang="zh-CN" sz="2800" b="0" i="1" smtClean="0">
                            <a:latin typeface="Cambria Math" panose="02040503050406030204" pitchFamily="18" charset="0"/>
                          </a:rPr>
                          <m:t>𝑖</m:t>
                        </m:r>
                      </m:sub>
                    </m:sSub>
                  </m:oMath>
                </a14:m>
                <a:r>
                  <a:rPr lang="en-US" altLang="zh-CN" sz="2800" baseline="-250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 are from unknown feedback function </a:t>
                </a:r>
                <a14:m>
                  <m:oMath xmlns:m="http://schemas.openxmlformats.org/officeDocument/2006/math">
                    <m:r>
                      <a:rPr lang="zh-CN" altLang="en-US" sz="2800" i="1" smtClean="0">
                        <a:latin typeface="Cambria Math" panose="02040503050406030204" pitchFamily="18" charset="0"/>
                      </a:rPr>
                      <m:t>𝛿</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rPr>
                      <m:t>𝑅</m:t>
                    </m:r>
                  </m:oMath>
                </a14:m>
                <a:endParaRPr lang="en-US" altLang="zh-CN" sz="2800" dirty="0">
                  <a:latin typeface="Times New Roman" panose="02020603050405020304" pitchFamily="18" charset="0"/>
                  <a:cs typeface="Times New Roman" panose="02020603050405020304" pitchFamily="18" charset="0"/>
                  <a:sym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10972800" cy="5063490"/>
              </a:xfrm>
              <a:blipFill rotWithShape="0">
                <a:blip r:embed="rId3"/>
                <a:stretch>
                  <a:fillRect l="-1167" t="-204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t>150</a:t>
            </a:fld>
            <a:endParaRPr lang="en-US"/>
          </a:p>
        </p:txBody>
      </p:sp>
      <p:sp>
        <p:nvSpPr>
          <p:cNvPr id="9" name="椭圆形标注 8"/>
          <p:cNvSpPr/>
          <p:nvPr/>
        </p:nvSpPr>
        <p:spPr>
          <a:xfrm>
            <a:off x="4413659" y="3442035"/>
            <a:ext cx="1256665" cy="754380"/>
          </a:xfrm>
          <a:prstGeom prst="wedgeEllipseCallout">
            <a:avLst>
              <a:gd name="adj1" fmla="val 45000"/>
              <a:gd name="adj2" fmla="val -120464"/>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10" name="椭圆形标注 9"/>
          <p:cNvSpPr/>
          <p:nvPr/>
        </p:nvSpPr>
        <p:spPr>
          <a:xfrm>
            <a:off x="5948045" y="3442035"/>
            <a:ext cx="1414780" cy="754380"/>
          </a:xfrm>
          <a:prstGeom prst="wedgeEllipseCallout">
            <a:avLst>
              <a:gd name="adj1" fmla="val -30610"/>
              <a:gd name="adj2" fmla="val -118855"/>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11" name="椭圆形标注 10"/>
          <p:cNvSpPr/>
          <p:nvPr/>
        </p:nvSpPr>
        <p:spPr>
          <a:xfrm>
            <a:off x="8001684" y="3442035"/>
            <a:ext cx="1457325" cy="754380"/>
          </a:xfrm>
          <a:prstGeom prst="wedgeEllipseCallout">
            <a:avLst>
              <a:gd name="adj1" fmla="val -122079"/>
              <a:gd name="adj2" fmla="val -115067"/>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1818372" y="2306538"/>
                <a:ext cx="881683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𝑆</m:t>
                      </m:r>
                      <m:r>
                        <a:rPr lang="en-US" altLang="zh-CN" sz="3600" b="0" i="1" smtClean="0">
                          <a:latin typeface="Cambria Math" panose="02040503050406030204" pitchFamily="18" charset="0"/>
                        </a:rPr>
                        <m:t>=(</m:t>
                      </m:r>
                      <m:d>
                        <m:dPr>
                          <m:ctrlPr>
                            <a:rPr lang="en-US" altLang="zh-CN" sz="3600" b="0" i="1" smtClean="0">
                              <a:latin typeface="Cambria Math" panose="02040503050406030204" pitchFamily="18" charset="0"/>
                            </a:rPr>
                          </m:ctrlPr>
                        </m:dPr>
                        <m:e>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𝑋</m:t>
                              </m:r>
                            </m:e>
                            <m:sub>
                              <m:r>
                                <a:rPr lang="en-US" altLang="zh-CN" sz="3600" b="0" i="1" smtClean="0">
                                  <a:latin typeface="Cambria Math" panose="02040503050406030204" pitchFamily="18" charset="0"/>
                                </a:rPr>
                                <m:t>1</m:t>
                              </m:r>
                            </m:sub>
                          </m:sSub>
                          <m:r>
                            <a:rPr lang="en-US" altLang="zh-CN" sz="3600" b="0" i="1" smtClean="0">
                              <a:latin typeface="Cambria Math" panose="02040503050406030204" pitchFamily="18" charset="0"/>
                            </a:rPr>
                            <m:t>, </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𝑌</m:t>
                              </m:r>
                            </m:e>
                            <m:sub>
                              <m:r>
                                <a:rPr lang="en-US" altLang="zh-CN" sz="3600" b="0" i="1" smtClean="0">
                                  <a:latin typeface="Cambria Math" panose="02040503050406030204" pitchFamily="18" charset="0"/>
                                </a:rPr>
                                <m:t>1</m:t>
                              </m:r>
                            </m:sub>
                          </m:sSub>
                          <m:r>
                            <a:rPr lang="en-US" altLang="zh-CN" sz="3600" b="0" i="1" smtClean="0">
                              <a:latin typeface="Cambria Math" panose="02040503050406030204" pitchFamily="18" charset="0"/>
                            </a:rPr>
                            <m:t>, </m:t>
                          </m:r>
                          <m:sSub>
                            <m:sSubPr>
                              <m:ctrlPr>
                                <a:rPr lang="en-US" altLang="zh-CN" sz="3600" b="0" i="1" smtClean="0">
                                  <a:latin typeface="Cambria Math" panose="02040503050406030204" pitchFamily="18" charset="0"/>
                                </a:rPr>
                              </m:ctrlPr>
                            </m:sSubPr>
                            <m:e>
                              <m:r>
                                <a:rPr lang="zh-CN" altLang="en-US" sz="3600" b="0" i="1" smtClean="0">
                                  <a:latin typeface="Cambria Math" panose="02040503050406030204" pitchFamily="18" charset="0"/>
                                </a:rPr>
                                <m:t>𝛿</m:t>
                              </m:r>
                            </m:e>
                            <m:sub>
                              <m:r>
                                <a:rPr lang="en-US" altLang="zh-CN" sz="3600" b="0" i="1" smtClean="0">
                                  <a:latin typeface="Cambria Math" panose="02040503050406030204" pitchFamily="18" charset="0"/>
                                </a:rPr>
                                <m:t>1</m:t>
                              </m:r>
                            </m:sub>
                          </m:sSub>
                        </m:e>
                      </m:d>
                      <m:r>
                        <a:rPr lang="en-US" altLang="zh-CN" sz="3600" b="0" i="1" smtClean="0">
                          <a:latin typeface="Cambria Math" panose="02040503050406030204" pitchFamily="18" charset="0"/>
                        </a:rPr>
                        <m:t>,</m:t>
                      </m:r>
                      <m:d>
                        <m:dPr>
                          <m:ctrlPr>
                            <a:rPr lang="en-US" altLang="zh-CN" sz="3600" b="0" i="1" smtClean="0">
                              <a:latin typeface="Cambria Math" panose="02040503050406030204" pitchFamily="18" charset="0"/>
                            </a:rPr>
                          </m:ctrlPr>
                        </m:dPr>
                        <m:e>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𝑋</m:t>
                              </m:r>
                            </m:e>
                            <m:sub>
                              <m:r>
                                <a:rPr lang="en-US" altLang="zh-CN" sz="3600" b="0" i="1" smtClean="0">
                                  <a:latin typeface="Cambria Math" panose="02040503050406030204" pitchFamily="18" charset="0"/>
                                </a:rPr>
                                <m:t>2</m:t>
                              </m:r>
                            </m:sub>
                          </m:sSub>
                          <m:r>
                            <a:rPr lang="en-US" altLang="zh-CN" sz="3600" i="1">
                              <a:latin typeface="Cambria Math" panose="02040503050406030204" pitchFamily="18" charset="0"/>
                            </a:rPr>
                            <m:t>, </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𝑌</m:t>
                              </m:r>
                            </m:e>
                            <m:sub>
                              <m:r>
                                <a:rPr lang="en-US" altLang="zh-CN" sz="3600" b="0" i="1" smtClean="0">
                                  <a:latin typeface="Cambria Math" panose="02040503050406030204" pitchFamily="18" charset="0"/>
                                </a:rPr>
                                <m:t>2</m:t>
                              </m:r>
                            </m:sub>
                          </m:sSub>
                          <m:r>
                            <a:rPr lang="en-US" altLang="zh-CN" sz="3600" i="1">
                              <a:latin typeface="Cambria Math" panose="02040503050406030204" pitchFamily="18" charset="0"/>
                            </a:rPr>
                            <m:t>, </m:t>
                          </m:r>
                          <m:sSub>
                            <m:sSubPr>
                              <m:ctrlPr>
                                <a:rPr lang="en-US" altLang="zh-CN" sz="3600" i="1">
                                  <a:latin typeface="Cambria Math" panose="02040503050406030204" pitchFamily="18" charset="0"/>
                                </a:rPr>
                              </m:ctrlPr>
                            </m:sSubPr>
                            <m:e>
                              <m:r>
                                <a:rPr lang="zh-CN" altLang="en-US" sz="3600" i="1">
                                  <a:latin typeface="Cambria Math" panose="02040503050406030204" pitchFamily="18" charset="0"/>
                                </a:rPr>
                                <m:t>𝛿</m:t>
                              </m:r>
                            </m:e>
                            <m:sub>
                              <m:r>
                                <a:rPr lang="en-US" altLang="zh-CN" sz="3600" b="0" i="1" smtClean="0">
                                  <a:latin typeface="Cambria Math" panose="02040503050406030204" pitchFamily="18" charset="0"/>
                                </a:rPr>
                                <m:t>2</m:t>
                              </m:r>
                            </m:sub>
                          </m:sSub>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rPr>
                        <m:t>,</m:t>
                      </m:r>
                      <m:r>
                        <a:rPr lang="en-US" altLang="zh-CN" sz="3600" i="1">
                          <a:latin typeface="Cambria Math" panose="02040503050406030204" pitchFamily="18" charset="0"/>
                        </a:rPr>
                        <m:t>(</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𝑋</m:t>
                          </m:r>
                        </m:e>
                        <m:sub>
                          <m:r>
                            <a:rPr lang="en-US" altLang="zh-CN" sz="3600" b="0" i="1" smtClean="0">
                              <a:latin typeface="Cambria Math" panose="02040503050406030204" pitchFamily="18" charset="0"/>
                            </a:rPr>
                            <m:t>𝑛</m:t>
                          </m:r>
                        </m:sub>
                      </m:sSub>
                      <m:r>
                        <a:rPr lang="en-US" altLang="zh-CN" sz="3600" i="1">
                          <a:latin typeface="Cambria Math" panose="02040503050406030204" pitchFamily="18" charset="0"/>
                        </a:rPr>
                        <m:t>, </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𝑌</m:t>
                          </m:r>
                        </m:e>
                        <m:sub>
                          <m:r>
                            <a:rPr lang="en-US" altLang="zh-CN" sz="3600" b="0" i="1" smtClean="0">
                              <a:latin typeface="Cambria Math" panose="02040503050406030204" pitchFamily="18" charset="0"/>
                            </a:rPr>
                            <m:t>𝑛</m:t>
                          </m:r>
                        </m:sub>
                      </m:sSub>
                      <m:r>
                        <a:rPr lang="en-US" altLang="zh-CN" sz="3600" i="1">
                          <a:latin typeface="Cambria Math" panose="02040503050406030204" pitchFamily="18" charset="0"/>
                        </a:rPr>
                        <m:t>, </m:t>
                      </m:r>
                      <m:sSub>
                        <m:sSubPr>
                          <m:ctrlPr>
                            <a:rPr lang="en-US" altLang="zh-CN" sz="3600" i="1">
                              <a:latin typeface="Cambria Math" panose="02040503050406030204" pitchFamily="18" charset="0"/>
                            </a:rPr>
                          </m:ctrlPr>
                        </m:sSubPr>
                        <m:e>
                          <m:r>
                            <a:rPr lang="zh-CN" altLang="en-US" sz="3600" i="1">
                              <a:latin typeface="Cambria Math" panose="02040503050406030204" pitchFamily="18" charset="0"/>
                            </a:rPr>
                            <m:t>𝛿</m:t>
                          </m:r>
                        </m:e>
                        <m:sub>
                          <m:r>
                            <a:rPr lang="en-US" altLang="zh-CN" sz="3600" b="0" i="1" smtClean="0">
                              <a:latin typeface="Cambria Math" panose="02040503050406030204" pitchFamily="18" charset="0"/>
                            </a:rPr>
                            <m:t>𝑛</m:t>
                          </m:r>
                        </m:sub>
                      </m:sSub>
                      <m:r>
                        <a:rPr lang="en-US" altLang="zh-CN" sz="3600" i="1">
                          <a:latin typeface="Cambria Math" panose="02040503050406030204" pitchFamily="18" charset="0"/>
                        </a:rPr>
                        <m:t>)</m:t>
                      </m:r>
                      <m:r>
                        <a:rPr lang="en-US" altLang="zh-CN" sz="3600" b="0" i="1" smtClean="0">
                          <a:latin typeface="Cambria Math" panose="02040503050406030204" pitchFamily="18" charset="0"/>
                        </a:rPr>
                        <m:t>)</m:t>
                      </m:r>
                    </m:oMath>
                  </m:oMathPara>
                </a14:m>
                <a:endParaRPr lang="zh-CN" altLang="en-US" sz="3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818372" y="2306538"/>
                <a:ext cx="8816837" cy="553998"/>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文本框 6"/>
          <p:cNvSpPr txBox="1"/>
          <p:nvPr/>
        </p:nvSpPr>
        <p:spPr>
          <a:xfrm>
            <a:off x="4460740" y="3564852"/>
            <a:ext cx="108876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context</a:t>
            </a:r>
          </a:p>
        </p:txBody>
      </p:sp>
      <p:sp>
        <p:nvSpPr>
          <p:cNvPr id="14" name="文本框 13"/>
          <p:cNvSpPr txBox="1"/>
          <p:nvPr/>
        </p:nvSpPr>
        <p:spPr>
          <a:xfrm>
            <a:off x="8185966" y="3552051"/>
            <a:ext cx="1293944"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feedback</a:t>
            </a:r>
          </a:p>
        </p:txBody>
      </p:sp>
      <p:sp>
        <p:nvSpPr>
          <p:cNvPr id="15" name="文本框 14"/>
          <p:cNvSpPr txBox="1"/>
          <p:nvPr/>
        </p:nvSpPr>
        <p:spPr>
          <a:xfrm>
            <a:off x="6187999" y="3588392"/>
            <a:ext cx="9348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action</a:t>
            </a:r>
          </a:p>
        </p:txBody>
      </p:sp>
      <mc:AlternateContent xmlns:mc="http://schemas.openxmlformats.org/markup-compatibility/2006" xmlns:a14="http://schemas.microsoft.com/office/drawing/2010/main">
        <mc:Choice Requires="a14">
          <p:sp>
            <p:nvSpPr>
              <p:cNvPr id="16" name="文本框 15"/>
              <p:cNvSpPr txBox="1"/>
              <p:nvPr/>
            </p:nvSpPr>
            <p:spPr>
              <a:xfrm>
                <a:off x="2996016" y="5971252"/>
                <a:ext cx="6199967" cy="584775"/>
              </a:xfrm>
              <a:prstGeom prst="rect">
                <a:avLst/>
              </a:prstGeom>
              <a:noFill/>
            </p:spPr>
            <p:txBody>
              <a:bodyPr wrap="none" rtlCol="0">
                <a:spAutoFit/>
              </a:bodyPr>
              <a:lstStyle/>
              <a:p>
                <a:pPr marL="0" lvl="2" algn="ctr"/>
                <a:r>
                  <a:rPr lang="en-US" altLang="zh-CN" sz="3200" dirty="0"/>
                  <a:t>How to evaluate a </a:t>
                </a:r>
                <a:r>
                  <a:rPr lang="en-US" altLang="zh-CN" sz="3200" dirty="0">
                    <a:solidFill>
                      <a:srgbClr val="FF0000"/>
                    </a:solidFill>
                  </a:rPr>
                  <a:t>new policy </a:t>
                </a:r>
                <a14:m>
                  <m:oMath xmlns:m="http://schemas.openxmlformats.org/officeDocument/2006/math">
                    <m:r>
                      <a:rPr lang="zh-CN" altLang="en-US" sz="3200">
                        <a:latin typeface="Cambria Math" panose="02040503050406030204" pitchFamily="18" charset="0"/>
                      </a:rPr>
                      <m:t>𝜋</m:t>
                    </m:r>
                  </m:oMath>
                </a14:m>
                <a:r>
                  <a:rPr lang="zh-CN" altLang="en-US" sz="3200" dirty="0"/>
                  <a:t> </a:t>
                </a:r>
                <a:r>
                  <a:rPr lang="en-US" altLang="zh-CN" sz="3200" dirty="0"/>
                  <a:t>?</a:t>
                </a:r>
                <a:endParaRPr lang="zh-CN" altLang="en-US" sz="32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2996016" y="5971252"/>
                <a:ext cx="6199967" cy="584775"/>
              </a:xfrm>
              <a:prstGeom prst="rect">
                <a:avLst/>
              </a:prstGeom>
              <a:blipFill>
                <a:blip r:embed="rId5"/>
                <a:stretch>
                  <a:fillRect l="-1840" t="-10638" r="-1840" b="-29787"/>
                </a:stretch>
              </a:blipFill>
            </p:spPr>
            <p:txBody>
              <a:bodyPr/>
              <a:lstStyle/>
              <a:p>
                <a:r>
                  <a:rPr lang="en-US">
                    <a:noFill/>
                  </a:rPr>
                  <a:t> </a:t>
                </a:r>
              </a:p>
            </p:txBody>
          </p:sp>
        </mc:Fallback>
      </mc:AlternateContent>
    </p:spTree>
    <p:extLst>
      <p:ext uri="{BB962C8B-B14F-4D97-AF65-F5344CB8AC3E}">
        <p14:creationId xmlns:p14="http://schemas.microsoft.com/office/powerpoint/2010/main" val="2088301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Policy Evaluation: Online A/B Testing</a:t>
            </a:r>
          </a:p>
        </p:txBody>
      </p:sp>
      <p:sp>
        <p:nvSpPr>
          <p:cNvPr id="3" name="内容占位符 2"/>
          <p:cNvSpPr>
            <a:spLocks noGrp="1"/>
          </p:cNvSpPr>
          <p:nvPr>
            <p:ph idx="1"/>
          </p:nvPr>
        </p:nvSpPr>
        <p:spPr>
          <a:xfrm>
            <a:off x="609600" y="1600200"/>
            <a:ext cx="10972800" cy="4371052"/>
          </a:xfrm>
        </p:spPr>
        <p:txBody>
          <a:bodyPr/>
          <a:lstStyle/>
          <a:p>
            <a:r>
              <a:rPr lang="en-US" altLang="zh-CN" sz="3200" dirty="0">
                <a:latin typeface="Times New Roman" panose="02020603050405020304" pitchFamily="18" charset="0"/>
                <a:cs typeface="Times New Roman" panose="02020603050405020304" pitchFamily="18" charset="0"/>
              </a:rPr>
              <a:t>A/B Testing:</a:t>
            </a:r>
          </a:p>
          <a:p>
            <a:pPr lvl="1"/>
            <a:r>
              <a:rPr lang="en-US" altLang="zh-CN" sz="2800" dirty="0">
                <a:latin typeface="Times New Roman" panose="02020603050405020304" pitchFamily="18" charset="0"/>
                <a:cs typeface="Times New Roman" panose="02020603050405020304" pitchFamily="18" charset="0"/>
              </a:rPr>
              <a:t>Deploy a new policy </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interactive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systems</a:t>
            </a:r>
          </a:p>
          <a:p>
            <a:pPr lvl="1"/>
            <a:r>
              <a:rPr lang="en-US" altLang="zh-CN" sz="2800" dirty="0">
                <a:latin typeface="Times New Roman" panose="02020603050405020304" pitchFamily="18" charset="0"/>
                <a:cs typeface="Times New Roman" panose="02020603050405020304" pitchFamily="18" charset="0"/>
              </a:rPr>
              <a:t>Draw                  </a:t>
            </a:r>
            <a:r>
              <a:rPr lang="en-US" altLang="zh-CN" sz="2800" dirty="0">
                <a:latin typeface="Times New Roman" panose="02020603050405020304" pitchFamily="18" charset="0"/>
                <a:cs typeface="Times New Roman" panose="02020603050405020304" pitchFamily="18" charset="0"/>
                <a:sym typeface="+mn-ea"/>
              </a:rPr>
              <a:t>, select                    , and get</a:t>
            </a:r>
            <a:endParaRPr lang="en-US" altLang="zh-CN" sz="3200" dirty="0">
              <a:latin typeface="Times New Roman" panose="02020603050405020304" pitchFamily="18" charset="0"/>
              <a:cs typeface="Times New Roman" panose="02020603050405020304" pitchFamily="18" charset="0"/>
              <a:sym typeface="+mn-ea"/>
            </a:endParaRPr>
          </a:p>
          <a:p>
            <a:pPr marL="0" lvl="1" fontAlgn="auto">
              <a:spcBef>
                <a:spcPts val="0"/>
              </a:spcBef>
            </a:pPr>
            <a:r>
              <a:rPr lang="en-US" altLang="zh-CN" sz="3200" dirty="0">
                <a:latin typeface="Times New Roman" panose="02020603050405020304" pitchFamily="18" charset="0"/>
                <a:cs typeface="Times New Roman" panose="02020603050405020304" pitchFamily="18" charset="0"/>
                <a:sym typeface="+mn-ea"/>
              </a:rPr>
              <a:t>Drawbacks:</a:t>
            </a:r>
          </a:p>
          <a:p>
            <a:pPr marL="457200" lvl="2" fontAlgn="auto">
              <a:spcBef>
                <a:spcPts val="0"/>
              </a:spcBef>
            </a:pPr>
            <a:r>
              <a:rPr lang="en-US" altLang="zh-CN" sz="2800" dirty="0">
                <a:latin typeface="Times New Roman" panose="02020603050405020304" pitchFamily="18" charset="0"/>
                <a:cs typeface="Times New Roman" panose="02020603050405020304" pitchFamily="18" charset="0"/>
                <a:sym typeface="+mn-ea"/>
              </a:rPr>
              <a:t>Long turn-around time</a:t>
            </a:r>
          </a:p>
          <a:p>
            <a:pPr marL="457200" lvl="2" fontAlgn="auto">
              <a:spcBef>
                <a:spcPts val="0"/>
              </a:spcBef>
            </a:pPr>
            <a:r>
              <a:rPr lang="en-US" altLang="zh-CN" sz="2800" dirty="0">
                <a:latin typeface="Times New Roman" panose="02020603050405020304" pitchFamily="18" charset="0"/>
                <a:cs typeface="Times New Roman" panose="02020603050405020304" pitchFamily="18" charset="0"/>
                <a:sym typeface="+mn-ea"/>
              </a:rPr>
              <a:t>Costly, number of A/B Testing limited</a:t>
            </a:r>
          </a:p>
          <a:p>
            <a:pPr marL="457200" lvl="2" fontAlgn="auto">
              <a:spcBef>
                <a:spcPts val="0"/>
              </a:spcBef>
            </a:pPr>
            <a:r>
              <a:rPr lang="en-US" altLang="zh-CN" sz="2800" dirty="0">
                <a:latin typeface="Times New Roman" panose="02020603050405020304" pitchFamily="18" charset="0"/>
                <a:cs typeface="Times New Roman" panose="02020603050405020304" pitchFamily="18" charset="0"/>
                <a:sym typeface="+mn-ea"/>
              </a:rPr>
              <a:t>May be detrimental to the user experience</a:t>
            </a:r>
          </a:p>
          <a:p>
            <a:pPr marL="182880" lvl="1">
              <a:spcBef>
                <a:spcPts val="0"/>
              </a:spcBef>
            </a:pPr>
            <a:r>
              <a:rPr lang="en-US" altLang="zh-CN" sz="3000" dirty="0">
                <a:latin typeface="Times New Roman" panose="02020603050405020304" pitchFamily="18" charset="0"/>
                <a:cs typeface="Times New Roman" panose="02020603050405020304" pitchFamily="18" charset="0"/>
                <a:sym typeface="+mn-ea"/>
              </a:rPr>
              <a:t>Big</a:t>
            </a:r>
            <a:r>
              <a:rPr lang="zh-CN" altLang="en-US" sz="3000" dirty="0">
                <a:latin typeface="Times New Roman" panose="02020603050405020304" pitchFamily="18" charset="0"/>
                <a:cs typeface="Times New Roman" panose="02020603050405020304" pitchFamily="18" charset="0"/>
                <a:sym typeface="+mn-ea"/>
              </a:rPr>
              <a:t> </a:t>
            </a:r>
            <a:r>
              <a:rPr lang="en-US" altLang="zh-CN" sz="3000" dirty="0">
                <a:latin typeface="Times New Roman" panose="02020603050405020304" pitchFamily="18" charset="0"/>
                <a:cs typeface="Times New Roman" panose="02020603050405020304" pitchFamily="18" charset="0"/>
                <a:sym typeface="+mn-ea"/>
              </a:rPr>
              <a:t>Data</a:t>
            </a:r>
            <a:r>
              <a:rPr lang="zh-CN" altLang="en-US" sz="3000" dirty="0">
                <a:latin typeface="Times New Roman" panose="02020603050405020304" pitchFamily="18" charset="0"/>
                <a:cs typeface="Times New Roman" panose="02020603050405020304" pitchFamily="18" charset="0"/>
                <a:sym typeface="+mn-ea"/>
              </a:rPr>
              <a:t> </a:t>
            </a:r>
            <a:r>
              <a:rPr lang="en-US" altLang="zh-CN" sz="3000" dirty="0">
                <a:latin typeface="Times New Roman" panose="02020603050405020304" pitchFamily="18" charset="0"/>
                <a:cs typeface="Times New Roman" panose="02020603050405020304" pitchFamily="18" charset="0"/>
                <a:sym typeface="+mn-ea"/>
              </a:rPr>
              <a:t>Era</a:t>
            </a:r>
          </a:p>
          <a:p>
            <a:pPr marL="457200" lvl="2">
              <a:spcBef>
                <a:spcPts val="0"/>
              </a:spcBef>
            </a:pPr>
            <a:r>
              <a:rPr lang="en-US" altLang="zh-CN" sz="2800" dirty="0">
                <a:latin typeface="Times New Roman" panose="02020603050405020304" pitchFamily="18" charset="0"/>
                <a:cs typeface="Times New Roman" panose="02020603050405020304" pitchFamily="18" charset="0"/>
                <a:sym typeface="+mn-ea"/>
              </a:rPr>
              <a:t>Lots</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of</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logged</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data</a:t>
            </a:r>
          </a:p>
        </p:txBody>
      </p:sp>
      <p:sp>
        <p:nvSpPr>
          <p:cNvPr id="4" name="灯片编号占位符 3"/>
          <p:cNvSpPr>
            <a:spLocks noGrp="1"/>
          </p:cNvSpPr>
          <p:nvPr>
            <p:ph type="sldNum" sz="quarter" idx="12"/>
          </p:nvPr>
        </p:nvSpPr>
        <p:spPr/>
        <p:txBody>
          <a:bodyPr/>
          <a:lstStyle/>
          <a:p>
            <a:fld id="{0CFEC368-1D7A-4F81-ABF6-AE0E36BAF64C}" type="slidenum">
              <a:rPr lang="en-US" smtClean="0"/>
              <a:t>151</a:t>
            </a:fld>
            <a:endParaRPr lang="en-US"/>
          </a:p>
        </p:txBody>
      </p:sp>
      <p:pic>
        <p:nvPicPr>
          <p:cNvPr id="5" name="图片 4"/>
          <p:cNvPicPr>
            <a:picLocks noChangeAspect="1"/>
          </p:cNvPicPr>
          <p:nvPr/>
        </p:nvPicPr>
        <p:blipFill>
          <a:blip r:embed="rId3"/>
          <a:stretch>
            <a:fillRect/>
          </a:stretch>
        </p:blipFill>
        <p:spPr>
          <a:xfrm>
            <a:off x="4228896" y="2354580"/>
            <a:ext cx="267529" cy="252095"/>
          </a:xfrm>
          <a:prstGeom prst="rect">
            <a:avLst/>
          </a:prstGeom>
        </p:spPr>
      </p:pic>
      <p:pic>
        <p:nvPicPr>
          <p:cNvPr id="6" name="图片 5"/>
          <p:cNvPicPr>
            <a:picLocks noChangeAspect="1"/>
          </p:cNvPicPr>
          <p:nvPr/>
        </p:nvPicPr>
        <p:blipFill>
          <a:blip r:embed="rId4"/>
          <a:stretch>
            <a:fillRect/>
          </a:stretch>
        </p:blipFill>
        <p:spPr>
          <a:xfrm>
            <a:off x="2085340" y="2797740"/>
            <a:ext cx="1338462" cy="326250"/>
          </a:xfrm>
          <a:prstGeom prst="rect">
            <a:avLst/>
          </a:prstGeom>
        </p:spPr>
      </p:pic>
      <p:pic>
        <p:nvPicPr>
          <p:cNvPr id="7" name="图片 6"/>
          <p:cNvPicPr>
            <a:picLocks noChangeAspect="1"/>
          </p:cNvPicPr>
          <p:nvPr/>
        </p:nvPicPr>
        <p:blipFill>
          <a:blip r:embed="rId5"/>
          <a:stretch>
            <a:fillRect/>
          </a:stretch>
        </p:blipFill>
        <p:spPr>
          <a:xfrm>
            <a:off x="4663024" y="2784633"/>
            <a:ext cx="1589186" cy="339357"/>
          </a:xfrm>
          <a:prstGeom prst="rect">
            <a:avLst/>
          </a:prstGeom>
        </p:spPr>
      </p:pic>
      <p:pic>
        <p:nvPicPr>
          <p:cNvPr id="8" name="图片 7"/>
          <p:cNvPicPr>
            <a:picLocks noChangeAspect="1"/>
          </p:cNvPicPr>
          <p:nvPr/>
        </p:nvPicPr>
        <p:blipFill>
          <a:blip r:embed="rId6"/>
          <a:stretch>
            <a:fillRect/>
          </a:stretch>
        </p:blipFill>
        <p:spPr>
          <a:xfrm>
            <a:off x="7677784" y="2797740"/>
            <a:ext cx="929005" cy="375175"/>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847709" y="5971252"/>
                <a:ext cx="10496591" cy="584775"/>
              </a:xfrm>
              <a:prstGeom prst="rect">
                <a:avLst/>
              </a:prstGeom>
              <a:noFill/>
            </p:spPr>
            <p:txBody>
              <a:bodyPr wrap="none" rtlCol="0">
                <a:spAutoFit/>
              </a:bodyPr>
              <a:lstStyle/>
              <a:p>
                <a:pPr marL="0" lvl="2" algn="ctr"/>
                <a:r>
                  <a:rPr lang="en-US" altLang="zh-CN" sz="3200" dirty="0"/>
                  <a:t>How to evaluate a new policy </a:t>
                </a:r>
                <a14:m>
                  <m:oMath xmlns:m="http://schemas.openxmlformats.org/officeDocument/2006/math">
                    <m:r>
                      <a:rPr lang="zh-CN" altLang="en-US" sz="3200">
                        <a:latin typeface="Cambria Math" panose="02040503050406030204" pitchFamily="18" charset="0"/>
                      </a:rPr>
                      <m:t>𝜋</m:t>
                    </m:r>
                  </m:oMath>
                </a14:m>
                <a:r>
                  <a:rPr lang="zh-CN" altLang="en-US" sz="3200" dirty="0"/>
                  <a:t> </a:t>
                </a:r>
                <a:r>
                  <a:rPr lang="en-US" altLang="zh-CN" sz="3200" dirty="0">
                    <a:solidFill>
                      <a:srgbClr val="FF0000"/>
                    </a:solidFill>
                    <a:sym typeface="+mn-ea"/>
                  </a:rPr>
                  <a:t>offline</a:t>
                </a:r>
                <a:r>
                  <a:rPr lang="zh-CN" altLang="en-US" sz="3200" dirty="0">
                    <a:solidFill>
                      <a:srgbClr val="FF0000"/>
                    </a:solidFill>
                    <a:sym typeface="+mn-ea"/>
                  </a:rPr>
                  <a:t> </a:t>
                </a:r>
                <a:r>
                  <a:rPr lang="en-US" altLang="zh-CN" sz="3200" dirty="0">
                    <a:sym typeface="+mn-ea"/>
                  </a:rPr>
                  <a:t>with</a:t>
                </a:r>
                <a:r>
                  <a:rPr lang="zh-CN" altLang="en-US" sz="3200" dirty="0">
                    <a:sym typeface="+mn-ea"/>
                  </a:rPr>
                  <a:t> </a:t>
                </a:r>
                <a:r>
                  <a:rPr lang="en-US" altLang="zh-CN" sz="3200" dirty="0">
                    <a:sym typeface="+mn-ea"/>
                  </a:rPr>
                  <a:t>logged</a:t>
                </a:r>
                <a:r>
                  <a:rPr lang="zh-CN" altLang="en-US" sz="3200" dirty="0">
                    <a:sym typeface="+mn-ea"/>
                  </a:rPr>
                  <a:t> </a:t>
                </a:r>
                <a:r>
                  <a:rPr lang="en-US" altLang="zh-CN" sz="3200" dirty="0">
                    <a:sym typeface="+mn-ea"/>
                  </a:rPr>
                  <a:t>data</a:t>
                </a:r>
                <a:r>
                  <a:rPr lang="zh-CN" altLang="en-US" sz="3200" dirty="0">
                    <a:sym typeface="+mn-ea"/>
                  </a:rPr>
                  <a:t> </a:t>
                </a:r>
                <a:r>
                  <a:rPr lang="en-US" altLang="zh-CN" sz="3200" dirty="0"/>
                  <a:t>?</a:t>
                </a:r>
                <a:endParaRPr lang="zh-CN" altLang="en-US" sz="3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847709" y="5971252"/>
                <a:ext cx="10496591" cy="584775"/>
              </a:xfrm>
              <a:prstGeom prst="rect">
                <a:avLst/>
              </a:prstGeom>
              <a:blipFill>
                <a:blip r:embed="rId7"/>
                <a:stretch>
                  <a:fillRect l="-967" t="-10638" r="-967" b="-29787"/>
                </a:stretch>
              </a:blipFill>
            </p:spPr>
            <p:txBody>
              <a:bodyPr/>
              <a:lstStyle/>
              <a:p>
                <a:r>
                  <a:rPr lang="en-US">
                    <a:noFill/>
                  </a:rPr>
                  <a:t> </a:t>
                </a:r>
              </a:p>
            </p:txBody>
          </p:sp>
        </mc:Fallback>
      </mc:AlternateContent>
    </p:spTree>
    <p:extLst>
      <p:ext uri="{BB962C8B-B14F-4D97-AF65-F5344CB8AC3E}">
        <p14:creationId xmlns:p14="http://schemas.microsoft.com/office/powerpoint/2010/main" val="9361116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Offline Policy Evaluation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10972800" cy="4994910"/>
              </a:xfrm>
            </p:spPr>
            <p:txBody>
              <a:bodyPr/>
              <a:lstStyle/>
              <a:p>
                <a:r>
                  <a:rPr lang="en-US" altLang="zh-CN" sz="3200" b="1" dirty="0">
                    <a:latin typeface="Times New Roman" panose="02020603050405020304" pitchFamily="18" charset="0"/>
                    <a:cs typeface="Times New Roman" panose="02020603050405020304" pitchFamily="18" charset="0"/>
                  </a:rPr>
                  <a:t>Given</a:t>
                </a:r>
                <a:r>
                  <a:rPr lang="en-US" altLang="zh-CN" sz="3200" dirty="0">
                    <a:latin typeface="Times New Roman" panose="02020603050405020304" pitchFamily="18" charset="0"/>
                    <a:cs typeface="Times New Roman" panose="02020603050405020304" pitchFamily="18" charset="0"/>
                  </a:rPr>
                  <a:t> the logged data from a past (existing) policy </a:t>
                </a:r>
                <a14:m>
                  <m:oMath xmlns:m="http://schemas.openxmlformats.org/officeDocument/2006/math">
                    <m:sSub>
                      <m:sSubPr>
                        <m:ctrlPr>
                          <a:rPr lang="en-US" altLang="zh-CN" sz="3200" i="1" smtClean="0">
                            <a:latin typeface="Cambria Math" panose="02040503050406030204" pitchFamily="18" charset="0"/>
                            <a:cs typeface="Times New Roman" panose="02020603050405020304" pitchFamily="18" charset="0"/>
                          </a:rPr>
                        </m:ctrlPr>
                      </m:sSubPr>
                      <m:e>
                        <m:r>
                          <a:rPr lang="zh-CN" altLang="en-US" sz="3200" i="1" smtClean="0">
                            <a:latin typeface="Cambria Math" panose="02040503050406030204" pitchFamily="18" charset="0"/>
                            <a:cs typeface="Times New Roman" panose="02020603050405020304" pitchFamily="18" charset="0"/>
                          </a:rPr>
                          <m:t>𝜋</m:t>
                        </m:r>
                      </m:e>
                      <m:sub>
                        <m:r>
                          <a:rPr lang="en-US" altLang="zh-CN" sz="3200" b="0" i="1" smtClean="0">
                            <a:latin typeface="Cambria Math" panose="02040503050406030204" pitchFamily="18" charset="0"/>
                            <a:cs typeface="Times New Roman" panose="02020603050405020304" pitchFamily="18" charset="0"/>
                          </a:rPr>
                          <m:t>0</m:t>
                        </m:r>
                      </m:sub>
                    </m:sSub>
                  </m:oMath>
                </a14:m>
                <a:r>
                  <a:rPr lang="en-US" altLang="zh-CN" sz="3200" dirty="0">
                    <a:latin typeface="Times New Roman" panose="02020603050405020304" pitchFamily="18" charset="0"/>
                    <a:cs typeface="Times New Roman" panose="02020603050405020304" pitchFamily="18" charset="0"/>
                  </a:rPr>
                  <a:t>:</a:t>
                </a:r>
              </a:p>
              <a:p>
                <a:endParaRPr lang="en-US"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r>
                  <a:rPr lang="en-US" altLang="zh-CN" sz="3200" b="1" dirty="0">
                    <a:latin typeface="Times New Roman" panose="02020603050405020304" pitchFamily="18" charset="0"/>
                    <a:cs typeface="Times New Roman" panose="02020603050405020304" pitchFamily="18" charset="0"/>
                  </a:rPr>
                  <a:t>Goal</a:t>
                </a:r>
                <a:r>
                  <a:rPr lang="en-US" altLang="zh-CN" sz="3200" dirty="0">
                    <a:latin typeface="Times New Roman" panose="02020603050405020304" pitchFamily="18" charset="0"/>
                    <a:cs typeface="Times New Roman" panose="02020603050405020304" pitchFamily="18" charset="0"/>
                  </a:rPr>
                  <a:t>: to estimate the </a:t>
                </a:r>
                <a:r>
                  <a:rPr lang="en-US" altLang="zh-CN" sz="3200" dirty="0">
                    <a:solidFill>
                      <a:srgbClr val="FF0000"/>
                    </a:solidFill>
                    <a:latin typeface="Times New Roman" panose="02020603050405020304" pitchFamily="18" charset="0"/>
                    <a:cs typeface="Times New Roman" panose="02020603050405020304" pitchFamily="18" charset="0"/>
                  </a:rPr>
                  <a:t>utility of a new policy </a:t>
                </a:r>
                <a14:m>
                  <m:oMath xmlns:m="http://schemas.openxmlformats.org/officeDocument/2006/math">
                    <m:r>
                      <a:rPr lang="zh-CN" altLang="en-US" sz="3200" i="1" smtClean="0">
                        <a:solidFill>
                          <a:srgbClr val="FF0000"/>
                        </a:solidFill>
                        <a:latin typeface="Cambria Math" panose="02040503050406030204" pitchFamily="18" charset="0"/>
                        <a:cs typeface="Times New Roman" panose="02020603050405020304" pitchFamily="18" charset="0"/>
                      </a:rPr>
                      <m:t>𝜋</m:t>
                    </m:r>
                  </m:oMath>
                </a14:m>
                <a:r>
                  <a:rPr lang="en-US" altLang="zh-CN" sz="3200" dirty="0">
                    <a:latin typeface="Times New Roman" panose="02020603050405020304" pitchFamily="18" charset="0"/>
                    <a:cs typeface="Times New Roman" panose="02020603050405020304" pitchFamily="18" charset="0"/>
                  </a:rPr>
                  <a:t>:</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sz="28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Utility: the average feedback of policy over the population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10972800" cy="4994910"/>
              </a:xfrm>
              <a:blipFill>
                <a:blip r:embed="rId3"/>
                <a:stretch>
                  <a:fillRect l="-1042" t="-126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t>152</a:t>
            </a:fld>
            <a:endParaRPr lang="en-US"/>
          </a:p>
        </p:txBody>
      </p:sp>
      <mc:AlternateContent xmlns:mc="http://schemas.openxmlformats.org/markup-compatibility/2006" xmlns:a14="http://schemas.microsoft.com/office/drawing/2010/main">
        <mc:Choice Requires="a14">
          <p:sp>
            <p:nvSpPr>
              <p:cNvPr id="8" name="文本框 7"/>
              <p:cNvSpPr txBox="1"/>
              <p:nvPr/>
            </p:nvSpPr>
            <p:spPr>
              <a:xfrm>
                <a:off x="1818370" y="2463125"/>
                <a:ext cx="881683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𝑆</m:t>
                      </m:r>
                      <m:r>
                        <a:rPr lang="en-US" altLang="zh-CN" sz="3600" b="0" i="1" smtClean="0">
                          <a:latin typeface="Cambria Math" panose="02040503050406030204" pitchFamily="18" charset="0"/>
                        </a:rPr>
                        <m:t>=(</m:t>
                      </m:r>
                      <m:d>
                        <m:dPr>
                          <m:ctrlPr>
                            <a:rPr lang="en-US" altLang="zh-CN" sz="3600" b="0" i="1" smtClean="0">
                              <a:latin typeface="Cambria Math" panose="02040503050406030204" pitchFamily="18" charset="0"/>
                            </a:rPr>
                          </m:ctrlPr>
                        </m:dPr>
                        <m:e>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𝑋</m:t>
                              </m:r>
                            </m:e>
                            <m:sub>
                              <m:r>
                                <a:rPr lang="en-US" altLang="zh-CN" sz="3600" b="0" i="1" smtClean="0">
                                  <a:latin typeface="Cambria Math" panose="02040503050406030204" pitchFamily="18" charset="0"/>
                                </a:rPr>
                                <m:t>1</m:t>
                              </m:r>
                            </m:sub>
                          </m:sSub>
                          <m:r>
                            <a:rPr lang="en-US" altLang="zh-CN" sz="3600" b="0" i="1" smtClean="0">
                              <a:latin typeface="Cambria Math" panose="02040503050406030204" pitchFamily="18" charset="0"/>
                            </a:rPr>
                            <m:t>, </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𝑌</m:t>
                              </m:r>
                            </m:e>
                            <m:sub>
                              <m:r>
                                <a:rPr lang="en-US" altLang="zh-CN" sz="3600" b="0" i="1" smtClean="0">
                                  <a:latin typeface="Cambria Math" panose="02040503050406030204" pitchFamily="18" charset="0"/>
                                </a:rPr>
                                <m:t>1</m:t>
                              </m:r>
                            </m:sub>
                          </m:sSub>
                          <m:r>
                            <a:rPr lang="en-US" altLang="zh-CN" sz="3600" b="0" i="1" smtClean="0">
                              <a:latin typeface="Cambria Math" panose="02040503050406030204" pitchFamily="18" charset="0"/>
                            </a:rPr>
                            <m:t>, </m:t>
                          </m:r>
                          <m:sSub>
                            <m:sSubPr>
                              <m:ctrlPr>
                                <a:rPr lang="en-US" altLang="zh-CN" sz="3600" b="0" i="1" smtClean="0">
                                  <a:latin typeface="Cambria Math" panose="02040503050406030204" pitchFamily="18" charset="0"/>
                                </a:rPr>
                              </m:ctrlPr>
                            </m:sSubPr>
                            <m:e>
                              <m:r>
                                <a:rPr lang="zh-CN" altLang="en-US" sz="3600" b="0" i="1" smtClean="0">
                                  <a:latin typeface="Cambria Math" panose="02040503050406030204" pitchFamily="18" charset="0"/>
                                </a:rPr>
                                <m:t>𝛿</m:t>
                              </m:r>
                            </m:e>
                            <m:sub>
                              <m:r>
                                <a:rPr lang="en-US" altLang="zh-CN" sz="3600" b="0" i="1" smtClean="0">
                                  <a:latin typeface="Cambria Math" panose="02040503050406030204" pitchFamily="18" charset="0"/>
                                </a:rPr>
                                <m:t>1</m:t>
                              </m:r>
                            </m:sub>
                          </m:sSub>
                        </m:e>
                      </m:d>
                      <m:r>
                        <a:rPr lang="en-US" altLang="zh-CN" sz="3600" b="0" i="1" smtClean="0">
                          <a:latin typeface="Cambria Math" panose="02040503050406030204" pitchFamily="18" charset="0"/>
                        </a:rPr>
                        <m:t>,</m:t>
                      </m:r>
                      <m:d>
                        <m:dPr>
                          <m:ctrlPr>
                            <a:rPr lang="en-US" altLang="zh-CN" sz="3600" b="0" i="1" smtClean="0">
                              <a:latin typeface="Cambria Math" panose="02040503050406030204" pitchFamily="18" charset="0"/>
                            </a:rPr>
                          </m:ctrlPr>
                        </m:dPr>
                        <m:e>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𝑋</m:t>
                              </m:r>
                            </m:e>
                            <m:sub>
                              <m:r>
                                <a:rPr lang="en-US" altLang="zh-CN" sz="3600" b="0" i="1" smtClean="0">
                                  <a:latin typeface="Cambria Math" panose="02040503050406030204" pitchFamily="18" charset="0"/>
                                </a:rPr>
                                <m:t>2</m:t>
                              </m:r>
                            </m:sub>
                          </m:sSub>
                          <m:r>
                            <a:rPr lang="en-US" altLang="zh-CN" sz="3600" i="1">
                              <a:latin typeface="Cambria Math" panose="02040503050406030204" pitchFamily="18" charset="0"/>
                            </a:rPr>
                            <m:t>, </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𝑌</m:t>
                              </m:r>
                            </m:e>
                            <m:sub>
                              <m:r>
                                <a:rPr lang="en-US" altLang="zh-CN" sz="3600" b="0" i="1" smtClean="0">
                                  <a:latin typeface="Cambria Math" panose="02040503050406030204" pitchFamily="18" charset="0"/>
                                </a:rPr>
                                <m:t>2</m:t>
                              </m:r>
                            </m:sub>
                          </m:sSub>
                          <m:r>
                            <a:rPr lang="en-US" altLang="zh-CN" sz="3600" i="1">
                              <a:latin typeface="Cambria Math" panose="02040503050406030204" pitchFamily="18" charset="0"/>
                            </a:rPr>
                            <m:t>, </m:t>
                          </m:r>
                          <m:sSub>
                            <m:sSubPr>
                              <m:ctrlPr>
                                <a:rPr lang="en-US" altLang="zh-CN" sz="3600" i="1">
                                  <a:latin typeface="Cambria Math" panose="02040503050406030204" pitchFamily="18" charset="0"/>
                                </a:rPr>
                              </m:ctrlPr>
                            </m:sSubPr>
                            <m:e>
                              <m:r>
                                <a:rPr lang="zh-CN" altLang="en-US" sz="3600" i="1">
                                  <a:latin typeface="Cambria Math" panose="02040503050406030204" pitchFamily="18" charset="0"/>
                                </a:rPr>
                                <m:t>𝛿</m:t>
                              </m:r>
                            </m:e>
                            <m:sub>
                              <m:r>
                                <a:rPr lang="en-US" altLang="zh-CN" sz="3600" b="0" i="1" smtClean="0">
                                  <a:latin typeface="Cambria Math" panose="02040503050406030204" pitchFamily="18" charset="0"/>
                                </a:rPr>
                                <m:t>2</m:t>
                              </m:r>
                            </m:sub>
                          </m:sSub>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m:t>
                      </m:r>
                      <m:r>
                        <a:rPr lang="en-US" altLang="zh-CN" sz="3600" b="0" i="1" smtClean="0">
                          <a:latin typeface="Cambria Math" panose="02040503050406030204" pitchFamily="18" charset="0"/>
                        </a:rPr>
                        <m:t>,</m:t>
                      </m:r>
                      <m:r>
                        <a:rPr lang="en-US" altLang="zh-CN" sz="3600" i="1">
                          <a:latin typeface="Cambria Math" panose="02040503050406030204" pitchFamily="18" charset="0"/>
                        </a:rPr>
                        <m:t>(</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𝑋</m:t>
                          </m:r>
                        </m:e>
                        <m:sub>
                          <m:r>
                            <a:rPr lang="en-US" altLang="zh-CN" sz="3600" b="0" i="1" smtClean="0">
                              <a:latin typeface="Cambria Math" panose="02040503050406030204" pitchFamily="18" charset="0"/>
                            </a:rPr>
                            <m:t>𝑛</m:t>
                          </m:r>
                        </m:sub>
                      </m:sSub>
                      <m:r>
                        <a:rPr lang="en-US" altLang="zh-CN" sz="3600" i="1">
                          <a:latin typeface="Cambria Math" panose="02040503050406030204" pitchFamily="18" charset="0"/>
                        </a:rPr>
                        <m:t>, </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𝑌</m:t>
                          </m:r>
                        </m:e>
                        <m:sub>
                          <m:r>
                            <a:rPr lang="en-US" altLang="zh-CN" sz="3600" b="0" i="1" smtClean="0">
                              <a:latin typeface="Cambria Math" panose="02040503050406030204" pitchFamily="18" charset="0"/>
                            </a:rPr>
                            <m:t>𝑛</m:t>
                          </m:r>
                        </m:sub>
                      </m:sSub>
                      <m:r>
                        <a:rPr lang="en-US" altLang="zh-CN" sz="3600" i="1">
                          <a:latin typeface="Cambria Math" panose="02040503050406030204" pitchFamily="18" charset="0"/>
                        </a:rPr>
                        <m:t>, </m:t>
                      </m:r>
                      <m:sSub>
                        <m:sSubPr>
                          <m:ctrlPr>
                            <a:rPr lang="en-US" altLang="zh-CN" sz="3600" i="1">
                              <a:latin typeface="Cambria Math" panose="02040503050406030204" pitchFamily="18" charset="0"/>
                            </a:rPr>
                          </m:ctrlPr>
                        </m:sSubPr>
                        <m:e>
                          <m:r>
                            <a:rPr lang="zh-CN" altLang="en-US" sz="3600" i="1">
                              <a:latin typeface="Cambria Math" panose="02040503050406030204" pitchFamily="18" charset="0"/>
                            </a:rPr>
                            <m:t>𝛿</m:t>
                          </m:r>
                        </m:e>
                        <m:sub>
                          <m:r>
                            <a:rPr lang="en-US" altLang="zh-CN" sz="3600" b="0" i="1" smtClean="0">
                              <a:latin typeface="Cambria Math" panose="02040503050406030204" pitchFamily="18" charset="0"/>
                            </a:rPr>
                            <m:t>𝑛</m:t>
                          </m:r>
                        </m:sub>
                      </m:sSub>
                      <m:r>
                        <a:rPr lang="en-US" altLang="zh-CN" sz="3600" i="1">
                          <a:latin typeface="Cambria Math" panose="02040503050406030204" pitchFamily="18" charset="0"/>
                        </a:rPr>
                        <m:t>)</m:t>
                      </m:r>
                      <m:r>
                        <a:rPr lang="en-US" altLang="zh-CN" sz="3600" b="0" i="1" smtClean="0">
                          <a:latin typeface="Cambria Math" panose="02040503050406030204" pitchFamily="18" charset="0"/>
                        </a:rPr>
                        <m:t>)</m:t>
                      </m:r>
                    </m:oMath>
                  </m:oMathPara>
                </a14:m>
                <a:endParaRPr lang="zh-CN" altLang="en-US" sz="3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818370" y="2463125"/>
                <a:ext cx="8816837" cy="553998"/>
              </a:xfrm>
              <a:prstGeom prst="rect">
                <a:avLst/>
              </a:prstGeom>
              <a:blipFill rotWithShape="0">
                <a:blip r:embed="rId4"/>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5"/>
          <a:stretch>
            <a:fillRect/>
          </a:stretch>
        </p:blipFill>
        <p:spPr>
          <a:xfrm>
            <a:off x="2932255" y="4038600"/>
            <a:ext cx="6749085" cy="620321"/>
          </a:xfrm>
          <a:prstGeom prst="rect">
            <a:avLst/>
          </a:prstGeom>
        </p:spPr>
      </p:pic>
    </p:spTree>
    <p:extLst>
      <p:ext uri="{BB962C8B-B14F-4D97-AF65-F5344CB8AC3E}">
        <p14:creationId xmlns:p14="http://schemas.microsoft.com/office/powerpoint/2010/main" val="34613277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Challenges of Offline Policy Evaluation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35280" y="1600200"/>
                <a:ext cx="7185660" cy="4876800"/>
              </a:xfrm>
            </p:spPr>
            <p:txBody>
              <a:bodyPr>
                <a:normAutofit/>
              </a:bodyPr>
              <a:lstStyle/>
              <a:p>
                <a:r>
                  <a:rPr lang="en-US" altLang="zh-CN" sz="2800" dirty="0">
                    <a:solidFill>
                      <a:srgbClr val="FF0000"/>
                    </a:solidFill>
                    <a:latin typeface="Times New Roman" panose="02020603050405020304" pitchFamily="18" charset="0"/>
                    <a:cs typeface="Times New Roman" panose="02020603050405020304" pitchFamily="18" charset="0"/>
                  </a:rPr>
                  <a:t>Distribution shift </a:t>
                </a:r>
                <a:r>
                  <a:rPr lang="en-US" altLang="zh-CN" sz="2800" dirty="0">
                    <a:latin typeface="Times New Roman" panose="02020603050405020304" pitchFamily="18" charset="0"/>
                    <a:cs typeface="Times New Roman" panose="02020603050405020304" pitchFamily="18" charset="0"/>
                  </a:rPr>
                  <a:t>induced by the past policy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zh-CN" altLang="en-US" sz="2800" i="1" smtClean="0">
                            <a:latin typeface="Cambria Math" panose="02040503050406030204" pitchFamily="18" charset="0"/>
                            <a:cs typeface="Times New Roman" panose="02020603050405020304" pitchFamily="18" charset="0"/>
                          </a:rPr>
                          <m:t>𝜋</m:t>
                        </m:r>
                      </m:e>
                      <m:sub>
                        <m:r>
                          <a:rPr lang="en-US" altLang="zh-CN" sz="2800" b="0" i="1" smtClean="0">
                            <a:latin typeface="Cambria Math" panose="02040503050406030204" pitchFamily="18" charset="0"/>
                            <a:cs typeface="Times New Roman" panose="02020603050405020304" pitchFamily="18" charset="0"/>
                          </a:rPr>
                          <m:t>0</m:t>
                        </m:r>
                      </m:sub>
                    </m:sSub>
                  </m:oMath>
                </a14:m>
                <a:endParaRPr lang="en-US" altLang="zh-CN" sz="2800" dirty="0">
                  <a:solidFill>
                    <a:srgbClr val="FF0000"/>
                  </a:solidFill>
                  <a:latin typeface="Times New Roman" panose="02020603050405020304" pitchFamily="18" charset="0"/>
                  <a:cs typeface="Times New Roman" panose="02020603050405020304" pitchFamily="18" charset="0"/>
                </a:endParaRPr>
              </a:p>
              <a:p>
                <a:pPr lvl="1"/>
                <a:r>
                  <a:rPr lang="en-US" altLang="zh-CN" sz="2800" dirty="0">
                    <a:latin typeface="Times New Roman" panose="02020603050405020304" pitchFamily="18" charset="0"/>
                    <a:cs typeface="Times New Roman" panose="02020603050405020304" pitchFamily="18" charset="0"/>
                  </a:rPr>
                  <a:t>Y is assigned based on X</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through</a:t>
                </a:r>
                <a:r>
                  <a:rPr lang="zh-CN" altLang="en-US" sz="2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𝜋</m:t>
                        </m:r>
                      </m:e>
                      <m:sub>
                        <m:r>
                          <a:rPr lang="en-US" altLang="zh-CN" sz="2800" i="1">
                            <a:latin typeface="Cambria Math" panose="02040503050406030204" pitchFamily="18" charset="0"/>
                            <a:cs typeface="Times New Roman" panose="02020603050405020304" pitchFamily="18" charset="0"/>
                          </a:rPr>
                          <m:t>0</m:t>
                        </m:r>
                      </m:sub>
                    </m:sSub>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Y</m:t>
                    </m:r>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X</m:t>
                    </m:r>
                    <m:r>
                      <a:rPr lang="en-US" altLang="zh-CN" sz="2800" b="0" i="0" smtClean="0">
                        <a:latin typeface="Cambria Math" panose="02040503050406030204" pitchFamily="18" charset="0"/>
                        <a:cs typeface="Times New Roman" panose="02020603050405020304" pitchFamily="18" charset="0"/>
                      </a:rPr>
                      <m:t>)</m:t>
                    </m:r>
                  </m:oMath>
                </a14:m>
                <a:endParaRPr lang="en-US" altLang="zh-CN" sz="2800" dirty="0">
                  <a:latin typeface="Times New Roman" panose="02020603050405020304" pitchFamily="18" charset="0"/>
                  <a:cs typeface="Times New Roman" panose="02020603050405020304" pitchFamily="18" charset="0"/>
                </a:endParaRPr>
              </a:p>
              <a:p>
                <a:pPr lvl="1"/>
                <a:endParaRPr lang="en-US" altLang="zh-CN" sz="28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en-US" altLang="zh-CN" sz="2800" dirty="0">
                    <a:solidFill>
                      <a:srgbClr val="FF0000"/>
                    </a:solidFill>
                    <a:latin typeface="Times New Roman" panose="02020603050405020304" pitchFamily="18" charset="0"/>
                    <a:cs typeface="Times New Roman" panose="02020603050405020304" pitchFamily="18" charset="0"/>
                  </a:rPr>
                  <a:t>Action discrepancy </a:t>
                </a:r>
                <a:r>
                  <a:rPr lang="en-US" altLang="zh-CN" sz="2800" dirty="0">
                    <a:latin typeface="Times New Roman" panose="02020603050405020304" pitchFamily="18" charset="0"/>
                    <a:cs typeface="Times New Roman" panose="02020603050405020304" pitchFamily="18" charset="0"/>
                  </a:rPr>
                  <a:t>induced by the new policy </a:t>
                </a:r>
                <a14:m>
                  <m:oMath xmlns:m="http://schemas.openxmlformats.org/officeDocument/2006/math">
                    <m:r>
                      <a:rPr lang="zh-CN" altLang="en-US" sz="2800" i="1" smtClean="0">
                        <a:latin typeface="Cambria Math" panose="02040503050406030204" pitchFamily="18" charset="0"/>
                        <a:cs typeface="Times New Roman" panose="02020603050405020304" pitchFamily="18" charset="0"/>
                      </a:rPr>
                      <m:t>𝜋</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𝑌</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𝑋</m:t>
                    </m:r>
                    <m:r>
                      <a:rPr lang="en-US" altLang="zh-CN" sz="2800" b="0" i="1" smtClean="0">
                        <a:solidFill>
                          <a:schemeClr val="tx1"/>
                        </a:solidFill>
                        <a:latin typeface="Cambria Math" panose="02040503050406030204" pitchFamily="18" charset="0"/>
                        <a:cs typeface="Times New Roman" panose="02020603050405020304" pitchFamily="18" charset="0"/>
                      </a:rPr>
                      <m:t>)</m:t>
                    </m:r>
                  </m:oMath>
                </a14:m>
                <a:r>
                  <a:rPr lang="en-US" altLang="zh-CN" sz="2800" dirty="0">
                    <a:solidFill>
                      <a:schemeClr val="tx1"/>
                    </a:solidFill>
                    <a:latin typeface="Times New Roman" panose="02020603050405020304" pitchFamily="18" charset="0"/>
                    <a:cs typeface="Times New Roman" panose="02020603050405020304" pitchFamily="18" charset="0"/>
                  </a:rPr>
                  <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assigned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through</a:t>
                </a:r>
                <a:r>
                  <a:rPr lang="zh-CN" altLang="en-US"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800" i="1" smtClean="0">
                        <a:solidFill>
                          <a:schemeClr val="tx1"/>
                        </a:solidFill>
                        <a:latin typeface="Cambria Math" panose="02040503050406030204" pitchFamily="18" charset="0"/>
                        <a:cs typeface="Times New Roman" panose="02020603050405020304" pitchFamily="18" charset="0"/>
                      </a:rPr>
                      <m:t>𝜋</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𝑌</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𝑋</m:t>
                    </m:r>
                    <m:r>
                      <a:rPr lang="en-US" altLang="zh-CN" sz="2800" i="1">
                        <a:latin typeface="Cambria Math" panose="02040503050406030204" pitchFamily="18" charset="0"/>
                        <a:cs typeface="Times New Roman" panose="02020603050405020304" pitchFamily="18" charset="0"/>
                      </a:rPr>
                      <m:t>)</m:t>
                    </m:r>
                  </m:oMath>
                </a14:m>
                <a:endParaRPr lang="en-US" altLang="zh-CN" sz="28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35280" y="1600200"/>
                <a:ext cx="7185660" cy="4876800"/>
              </a:xfrm>
              <a:blipFill>
                <a:blip r:embed="rId3"/>
                <a:stretch>
                  <a:fillRect l="-1058" t="-129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t>153</a:t>
            </a:fld>
            <a:endParaRPr lang="en-US"/>
          </a:p>
        </p:txBody>
      </p:sp>
      <p:pic>
        <p:nvPicPr>
          <p:cNvPr id="10" name="图片 9"/>
          <p:cNvPicPr>
            <a:picLocks noChangeAspect="1"/>
          </p:cNvPicPr>
          <p:nvPr/>
        </p:nvPicPr>
        <p:blipFill>
          <a:blip r:embed="rId4"/>
          <a:stretch>
            <a:fillRect/>
          </a:stretch>
        </p:blipFill>
        <p:spPr>
          <a:xfrm>
            <a:off x="5543550" y="25577"/>
            <a:ext cx="6531842" cy="600354"/>
          </a:xfrm>
          <a:prstGeom prst="rect">
            <a:avLst/>
          </a:prstGeom>
        </p:spPr>
      </p:pic>
      <p:pic>
        <p:nvPicPr>
          <p:cNvPr id="14" name="图片 13"/>
          <p:cNvPicPr>
            <a:picLocks noChangeAspect="1"/>
          </p:cNvPicPr>
          <p:nvPr/>
        </p:nvPicPr>
        <p:blipFill>
          <a:blip r:embed="rId5"/>
          <a:stretch>
            <a:fillRect/>
          </a:stretch>
        </p:blipFill>
        <p:spPr>
          <a:xfrm>
            <a:off x="7350277" y="1557417"/>
            <a:ext cx="4841723" cy="4295772"/>
          </a:xfrm>
          <a:prstGeom prst="rect">
            <a:avLst/>
          </a:prstGeom>
        </p:spPr>
      </p:pic>
      <mc:AlternateContent xmlns:mc="http://schemas.openxmlformats.org/markup-compatibility/2006" xmlns:a14="http://schemas.microsoft.com/office/drawing/2010/main">
        <mc:Choice Requires="a14">
          <p:sp>
            <p:nvSpPr>
              <p:cNvPr id="19" name="文本框 18"/>
              <p:cNvSpPr txBox="1"/>
              <p:nvPr/>
            </p:nvSpPr>
            <p:spPr>
              <a:xfrm>
                <a:off x="394195" y="6133790"/>
                <a:ext cx="9646359" cy="523220"/>
              </a:xfrm>
              <a:prstGeom prst="rect">
                <a:avLst/>
              </a:prstGeom>
              <a:noFill/>
            </p:spPr>
            <p:txBody>
              <a:bodyPr wrap="none" rtlCol="0">
                <a:spAutoFit/>
              </a:bodyPr>
              <a:lstStyle/>
              <a:p>
                <a:r>
                  <a:rPr lang="en-US" altLang="zh-CN" sz="2800" b="1" dirty="0">
                    <a:solidFill>
                      <a:srgbClr val="FF0000"/>
                    </a:solidFill>
                  </a:rPr>
                  <a:t>Focus on the action group with high value of</a:t>
                </a:r>
                <a14:m>
                  <m:oMath xmlns:m="http://schemas.openxmlformats.org/officeDocument/2006/math">
                    <m:r>
                      <a:rPr lang="en-US" altLang="zh-CN" sz="2800" b="1" i="0" smtClean="0">
                        <a:solidFill>
                          <a:srgbClr val="FF0000"/>
                        </a:solidFill>
                        <a:latin typeface="Cambria Math" panose="02040503050406030204" pitchFamily="18" charset="0"/>
                        <a:cs typeface="Times New Roman" panose="02020603050405020304" pitchFamily="18" charset="0"/>
                      </a:rPr>
                      <m:t> </m:t>
                    </m:r>
                    <m:r>
                      <a:rPr lang="zh-CN" altLang="en-US" sz="2800" b="1" i="1">
                        <a:solidFill>
                          <a:srgbClr val="FF0000"/>
                        </a:solidFill>
                        <a:latin typeface="Cambria Math" panose="02040503050406030204" pitchFamily="18" charset="0"/>
                        <a:cs typeface="Times New Roman" panose="02020603050405020304" pitchFamily="18" charset="0"/>
                      </a:rPr>
                      <m:t>𝝅</m:t>
                    </m:r>
                    <m:r>
                      <a:rPr lang="en-US" altLang="zh-CN" sz="2800" b="1" i="1">
                        <a:solidFill>
                          <a:srgbClr val="FF0000"/>
                        </a:solidFill>
                        <a:latin typeface="Cambria Math" panose="02040503050406030204" pitchFamily="18" charset="0"/>
                        <a:cs typeface="Times New Roman" panose="02020603050405020304" pitchFamily="18" charset="0"/>
                      </a:rPr>
                      <m:t>(</m:t>
                    </m:r>
                    <m:r>
                      <a:rPr lang="en-US" altLang="zh-CN" sz="2800" b="1" i="1">
                        <a:solidFill>
                          <a:srgbClr val="FF0000"/>
                        </a:solidFill>
                        <a:latin typeface="Cambria Math" panose="02040503050406030204" pitchFamily="18" charset="0"/>
                        <a:cs typeface="Times New Roman" panose="02020603050405020304" pitchFamily="18" charset="0"/>
                      </a:rPr>
                      <m:t>𝒀</m:t>
                    </m:r>
                    <m:r>
                      <a:rPr lang="en-US" altLang="zh-CN" sz="2800" b="1" i="1" smtClean="0">
                        <a:solidFill>
                          <a:srgbClr val="FF0000"/>
                        </a:solidFill>
                        <a:latin typeface="Cambria Math" panose="02040503050406030204" pitchFamily="18" charset="0"/>
                        <a:cs typeface="Times New Roman" panose="02020603050405020304" pitchFamily="18" charset="0"/>
                      </a:rPr>
                      <m:t>=</m:t>
                    </m:r>
                    <m:r>
                      <a:rPr lang="en-US" altLang="zh-CN" sz="2800" b="1" i="1" smtClean="0">
                        <a:solidFill>
                          <a:srgbClr val="FF0000"/>
                        </a:solidFill>
                        <a:latin typeface="Cambria Math" panose="02040503050406030204" pitchFamily="18" charset="0"/>
                        <a:cs typeface="Times New Roman" panose="02020603050405020304" pitchFamily="18" charset="0"/>
                      </a:rPr>
                      <m:t>𝒊</m:t>
                    </m:r>
                    <m:r>
                      <a:rPr lang="en-US" altLang="zh-CN" sz="2800" b="1" i="1">
                        <a:solidFill>
                          <a:srgbClr val="FF0000"/>
                        </a:solidFill>
                        <a:latin typeface="Cambria Math" panose="02040503050406030204" pitchFamily="18" charset="0"/>
                        <a:cs typeface="Times New Roman" panose="02020603050405020304" pitchFamily="18" charset="0"/>
                      </a:rPr>
                      <m:t>|</m:t>
                    </m:r>
                    <m:r>
                      <a:rPr lang="en-US" altLang="zh-CN" sz="2800" b="1" i="1">
                        <a:solidFill>
                          <a:srgbClr val="FF0000"/>
                        </a:solidFill>
                        <a:latin typeface="Cambria Math" panose="02040503050406030204" pitchFamily="18" charset="0"/>
                        <a:cs typeface="Times New Roman" panose="02020603050405020304" pitchFamily="18" charset="0"/>
                      </a:rPr>
                      <m:t>𝑿</m:t>
                    </m:r>
                    <m:r>
                      <a:rPr lang="en-US" altLang="zh-CN" sz="2800" b="1" i="1">
                        <a:solidFill>
                          <a:srgbClr val="FF0000"/>
                        </a:solidFill>
                        <a:latin typeface="Cambria Math" panose="02040503050406030204" pitchFamily="18" charset="0"/>
                        <a:cs typeface="Times New Roman" panose="02020603050405020304" pitchFamily="18" charset="0"/>
                      </a:rPr>
                      <m:t>)</m:t>
                    </m:r>
                  </m:oMath>
                </a14:m>
                <a:endParaRPr lang="en-US" altLang="zh-CN" sz="2800"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394195" y="6133790"/>
                <a:ext cx="9646359" cy="523220"/>
              </a:xfrm>
              <a:prstGeom prst="rect">
                <a:avLst/>
              </a:prstGeom>
              <a:blipFill rotWithShape="0">
                <a:blip r:embed="rId6"/>
                <a:stretch>
                  <a:fillRect l="-1327" t="-12791" b="-30233"/>
                </a:stretch>
              </a:blipFill>
            </p:spPr>
            <p:txBody>
              <a:bodyPr/>
              <a:lstStyle/>
              <a:p>
                <a:r>
                  <a:rPr lang="zh-CN" altLang="en-US">
                    <a:noFill/>
                  </a:rPr>
                  <a:t> </a:t>
                </a:r>
              </a:p>
            </p:txBody>
          </p:sp>
        </mc:Fallback>
      </mc:AlternateContent>
      <p:pic>
        <p:nvPicPr>
          <p:cNvPr id="20" name="图片 19"/>
          <p:cNvPicPr>
            <a:picLocks noChangeAspect="1"/>
          </p:cNvPicPr>
          <p:nvPr/>
        </p:nvPicPr>
        <p:blipFill>
          <a:blip r:embed="rId7"/>
          <a:stretch>
            <a:fillRect/>
          </a:stretch>
        </p:blipFill>
        <p:spPr>
          <a:xfrm>
            <a:off x="2362553" y="4379414"/>
            <a:ext cx="4191211" cy="524776"/>
          </a:xfrm>
          <a:prstGeom prst="rect">
            <a:avLst/>
          </a:prstGeom>
        </p:spPr>
      </p:pic>
      <p:grpSp>
        <p:nvGrpSpPr>
          <p:cNvPr id="22" name="组合 21"/>
          <p:cNvGrpSpPr/>
          <p:nvPr/>
        </p:nvGrpSpPr>
        <p:grpSpPr>
          <a:xfrm>
            <a:off x="394195" y="5057142"/>
            <a:ext cx="6410757" cy="1015663"/>
            <a:chOff x="394195" y="5057142"/>
            <a:chExt cx="6410757" cy="1015663"/>
          </a:xfrm>
        </p:grpSpPr>
        <mc:AlternateContent xmlns:mc="http://schemas.openxmlformats.org/markup-compatibility/2006" xmlns:a14="http://schemas.microsoft.com/office/drawing/2010/main">
          <mc:Choice Requires="a14">
            <p:sp>
              <p:nvSpPr>
                <p:cNvPr id="17" name="文本框 16"/>
                <p:cNvSpPr txBox="1"/>
                <p:nvPr/>
              </p:nvSpPr>
              <p:spPr>
                <a:xfrm>
                  <a:off x="2362553" y="5057142"/>
                  <a:ext cx="4442399" cy="1015663"/>
                </a:xfrm>
                <a:prstGeom prst="rect">
                  <a:avLst/>
                </a:prstGeom>
                <a:noFill/>
              </p:spPr>
              <p:txBody>
                <a:bodyPr wrap="square" rtlCol="0">
                  <a:spAutoFit/>
                </a:bodyPr>
                <a:lstStyle/>
                <a:p>
                  <a:r>
                    <a:rPr lang="en-US" altLang="zh-CN" sz="2000" dirty="0"/>
                    <a:t>: No context</a:t>
                  </a:r>
                  <a:r>
                    <a:rPr lang="zh-CN" altLang="en-US" sz="2000" dirty="0"/>
                    <a:t> </a:t>
                  </a:r>
                  <a:r>
                    <a:rPr lang="en-US" altLang="zh-CN" sz="2000" dirty="0"/>
                    <a:t>X will be assigned to Y=k under </a:t>
                  </a:r>
                  <a14:m>
                    <m:oMath xmlns:m="http://schemas.openxmlformats.org/officeDocument/2006/math">
                      <m:r>
                        <a:rPr lang="zh-CN" altLang="en-US" sz="2000" i="1">
                          <a:latin typeface="Cambria Math" panose="02040503050406030204" pitchFamily="18" charset="0"/>
                          <a:cs typeface="Times New Roman" panose="02020603050405020304" pitchFamily="18" charset="0"/>
                        </a:rPr>
                        <m:t>𝜋</m:t>
                      </m:r>
                    </m:oMath>
                  </a14:m>
                  <a:r>
                    <a:rPr lang="en-US" altLang="zh-CN" sz="2000" dirty="0"/>
                    <a:t>, hence distribution shift from action Y=k does not affect results</a:t>
                  </a:r>
                  <a:endParaRPr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362553" y="5057142"/>
                  <a:ext cx="4442399" cy="1015663"/>
                </a:xfrm>
                <a:prstGeom prst="rect">
                  <a:avLst/>
                </a:prstGeom>
                <a:blipFill>
                  <a:blip r:embed="rId8"/>
                  <a:stretch>
                    <a:fillRect l="-1425" t="-2469" r="-2564" b="-9877"/>
                  </a:stretch>
                </a:blipFill>
              </p:spPr>
              <p:txBody>
                <a:bodyPr/>
                <a:lstStyle/>
                <a:p>
                  <a:r>
                    <a:rPr lang="en-US">
                      <a:noFill/>
                    </a:rPr>
                    <a:t> </a:t>
                  </a:r>
                </a:p>
              </p:txBody>
            </p:sp>
          </mc:Fallback>
        </mc:AlternateContent>
        <p:pic>
          <p:nvPicPr>
            <p:cNvPr id="21" name="图片 20"/>
            <p:cNvPicPr>
              <a:picLocks noChangeAspect="1"/>
            </p:cNvPicPr>
            <p:nvPr/>
          </p:nvPicPr>
          <p:blipFill>
            <a:blip r:embed="rId9"/>
            <a:stretch>
              <a:fillRect/>
            </a:stretch>
          </p:blipFill>
          <p:spPr>
            <a:xfrm>
              <a:off x="394195" y="5057142"/>
              <a:ext cx="1968358" cy="398920"/>
            </a:xfrm>
            <a:prstGeom prst="rect">
              <a:avLst/>
            </a:prstGeom>
          </p:spPr>
        </p:pic>
      </p:grpSp>
      <p:grpSp>
        <p:nvGrpSpPr>
          <p:cNvPr id="7" name="组合 6"/>
          <p:cNvGrpSpPr/>
          <p:nvPr/>
        </p:nvGrpSpPr>
        <p:grpSpPr>
          <a:xfrm>
            <a:off x="1114457" y="2727670"/>
            <a:ext cx="5963158" cy="601001"/>
            <a:chOff x="334540" y="2727670"/>
            <a:chExt cx="5963158" cy="601001"/>
          </a:xfrm>
        </p:grpSpPr>
        <p:pic>
          <p:nvPicPr>
            <p:cNvPr id="5" name="图片 4"/>
            <p:cNvPicPr>
              <a:picLocks noChangeAspect="1"/>
            </p:cNvPicPr>
            <p:nvPr/>
          </p:nvPicPr>
          <p:blipFill>
            <a:blip r:embed="rId10"/>
            <a:stretch>
              <a:fillRect/>
            </a:stretch>
          </p:blipFill>
          <p:spPr>
            <a:xfrm>
              <a:off x="2500788" y="2727670"/>
              <a:ext cx="3796910" cy="601001"/>
            </a:xfrm>
            <a:prstGeom prst="rect">
              <a:avLst/>
            </a:prstGeom>
          </p:spPr>
        </p:pic>
        <p:pic>
          <p:nvPicPr>
            <p:cNvPr id="6" name="图片 5"/>
            <p:cNvPicPr>
              <a:picLocks noChangeAspect="1"/>
            </p:cNvPicPr>
            <p:nvPr/>
          </p:nvPicPr>
          <p:blipFill>
            <a:blip r:embed="rId11"/>
            <a:stretch>
              <a:fillRect/>
            </a:stretch>
          </p:blipFill>
          <p:spPr>
            <a:xfrm>
              <a:off x="334540" y="2819956"/>
              <a:ext cx="4495383" cy="445645"/>
            </a:xfrm>
            <a:prstGeom prst="rect">
              <a:avLst/>
            </a:prstGeom>
          </p:spPr>
        </p:pic>
      </p:grpSp>
    </p:spTree>
    <p:extLst>
      <p:ext uri="{BB962C8B-B14F-4D97-AF65-F5344CB8AC3E}">
        <p14:creationId xmlns:p14="http://schemas.microsoft.com/office/powerpoint/2010/main" val="217254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Related Work</a:t>
            </a:r>
          </a:p>
        </p:txBody>
      </p:sp>
      <p:sp>
        <p:nvSpPr>
          <p:cNvPr id="3" name="内容占位符 2"/>
          <p:cNvSpPr>
            <a:spLocks noGrp="1"/>
          </p:cNvSpPr>
          <p:nvPr>
            <p:ph idx="1"/>
          </p:nvPr>
        </p:nvSpPr>
        <p:spPr>
          <a:xfrm>
            <a:off x="609600" y="1600200"/>
            <a:ext cx="10972800" cy="5257800"/>
          </a:xfrm>
        </p:spPr>
        <p:txBody>
          <a:bodyPr>
            <a:normAutofit/>
          </a:bodyPr>
          <a:lstStyle/>
          <a:p>
            <a:r>
              <a:rPr lang="en-US" altLang="zh-CN" sz="3200" dirty="0">
                <a:solidFill>
                  <a:srgbClr val="00B050"/>
                </a:solidFill>
                <a:latin typeface="Times New Roman" panose="02020603050405020304" pitchFamily="18" charset="0"/>
                <a:cs typeface="Times New Roman" panose="02020603050405020304" pitchFamily="18" charset="0"/>
                <a:sym typeface="+mn-ea"/>
              </a:rPr>
              <a:t>Direct method (DM) </a:t>
            </a:r>
            <a:r>
              <a:rPr lang="en-US" altLang="zh-CN" sz="3200" dirty="0">
                <a:latin typeface="Times New Roman" panose="02020603050405020304" pitchFamily="18" charset="0"/>
                <a:cs typeface="Times New Roman" panose="02020603050405020304" pitchFamily="18" charset="0"/>
                <a:sym typeface="+mn-ea"/>
              </a:rPr>
              <a:t>directly estimate the feedback function           by utilizing the logged data to predict the feedbacks of actions chosen by the new policy    .</a:t>
            </a:r>
          </a:p>
          <a:p>
            <a:endParaRPr lang="en-US" altLang="zh-CN" sz="3200" dirty="0">
              <a:latin typeface="Times New Roman" panose="02020603050405020304" pitchFamily="18" charset="0"/>
              <a:cs typeface="Times New Roman" panose="02020603050405020304" pitchFamily="18" charset="0"/>
              <a:sym typeface="+mn-ea"/>
            </a:endParaRPr>
          </a:p>
          <a:p>
            <a:endParaRPr lang="en-US" altLang="zh-CN" sz="3200" dirty="0">
              <a:latin typeface="Times New Roman" panose="02020603050405020304" pitchFamily="18" charset="0"/>
              <a:cs typeface="Times New Roman" panose="02020603050405020304" pitchFamily="18" charset="0"/>
              <a:sym typeface="+mn-ea"/>
            </a:endParaRPr>
          </a:p>
          <a:p>
            <a:r>
              <a:rPr lang="en-US" altLang="zh-CN" sz="3200" dirty="0">
                <a:latin typeface="Times New Roman" panose="02020603050405020304" pitchFamily="18" charset="0"/>
                <a:cs typeface="Times New Roman" panose="02020603050405020304" pitchFamily="18" charset="0"/>
                <a:sym typeface="+mn-ea"/>
              </a:rPr>
              <a:t>Direct method is </a:t>
            </a:r>
            <a:r>
              <a:rPr lang="en-US" altLang="zh-CN" sz="3200" dirty="0">
                <a:solidFill>
                  <a:srgbClr val="00B050"/>
                </a:solidFill>
                <a:latin typeface="Times New Roman" panose="02020603050405020304" pitchFamily="18" charset="0"/>
                <a:cs typeface="Times New Roman" panose="02020603050405020304" pitchFamily="18" charset="0"/>
                <a:sym typeface="+mn-ea"/>
              </a:rPr>
              <a:t>unbiased</a:t>
            </a:r>
            <a:r>
              <a:rPr lang="en-US" altLang="zh-CN" sz="3200" dirty="0">
                <a:latin typeface="Times New Roman" panose="02020603050405020304" pitchFamily="18" charset="0"/>
                <a:cs typeface="Times New Roman" panose="02020603050405020304" pitchFamily="18" charset="0"/>
                <a:sym typeface="+mn-ea"/>
              </a:rPr>
              <a:t> if the feedback model is correct.</a:t>
            </a:r>
          </a:p>
          <a:p>
            <a:endParaRPr lang="en-US" altLang="zh-CN" sz="2800" dirty="0">
              <a:latin typeface="Times New Roman" panose="02020603050405020304" pitchFamily="18" charset="0"/>
              <a:cs typeface="Times New Roman" panose="02020603050405020304" pitchFamily="18" charset="0"/>
              <a:sym typeface="+mn-ea"/>
            </a:endParaRPr>
          </a:p>
          <a:p>
            <a:r>
              <a:rPr lang="en-US" altLang="zh-CN" sz="3200" dirty="0">
                <a:solidFill>
                  <a:srgbClr val="FF0000"/>
                </a:solidFill>
                <a:latin typeface="Times New Roman" panose="02020603050405020304" pitchFamily="18" charset="0"/>
                <a:cs typeface="Times New Roman" panose="02020603050405020304" pitchFamily="18" charset="0"/>
                <a:sym typeface="+mn-ea"/>
              </a:rPr>
              <a:t>But</a:t>
            </a:r>
            <a:r>
              <a:rPr lang="en-US" altLang="zh-CN" sz="3200" dirty="0">
                <a:latin typeface="Times New Roman" panose="02020603050405020304" pitchFamily="18" charset="0"/>
                <a:cs typeface="Times New Roman" panose="02020603050405020304" pitchFamily="18" charset="0"/>
                <a:sym typeface="+mn-ea"/>
              </a:rPr>
              <a:t> we hardly know the real underlying feedback function, and it ignores the distribution shift induced by the past policy.</a:t>
            </a:r>
          </a:p>
          <a:p>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t>154</a:t>
            </a:fld>
            <a:endParaRPr lang="en-US"/>
          </a:p>
        </p:txBody>
      </p:sp>
      <p:pic>
        <p:nvPicPr>
          <p:cNvPr id="5" name="图片 4"/>
          <p:cNvPicPr>
            <a:picLocks noChangeAspect="1"/>
          </p:cNvPicPr>
          <p:nvPr/>
        </p:nvPicPr>
        <p:blipFill>
          <a:blip r:embed="rId3"/>
          <a:srcRect r="3679" b="15189"/>
          <a:stretch>
            <a:fillRect/>
          </a:stretch>
        </p:blipFill>
        <p:spPr>
          <a:xfrm>
            <a:off x="10735967" y="1600200"/>
            <a:ext cx="1192786" cy="541728"/>
          </a:xfrm>
          <a:prstGeom prst="rect">
            <a:avLst/>
          </a:prstGeom>
        </p:spPr>
      </p:pic>
      <p:pic>
        <p:nvPicPr>
          <p:cNvPr id="13" name="图片 12"/>
          <p:cNvPicPr>
            <a:picLocks noChangeAspect="1"/>
          </p:cNvPicPr>
          <p:nvPr/>
        </p:nvPicPr>
        <p:blipFill>
          <a:blip r:embed="rId4"/>
          <a:srcRect r="88099" b="51282"/>
          <a:stretch>
            <a:fillRect/>
          </a:stretch>
        </p:blipFill>
        <p:spPr>
          <a:xfrm>
            <a:off x="5093970" y="2743835"/>
            <a:ext cx="335280" cy="368935"/>
          </a:xfrm>
          <a:prstGeom prst="rect">
            <a:avLst/>
          </a:prstGeom>
        </p:spPr>
      </p:pic>
      <p:pic>
        <p:nvPicPr>
          <p:cNvPr id="8" name="图片 7"/>
          <p:cNvPicPr>
            <a:picLocks noChangeAspect="1"/>
          </p:cNvPicPr>
          <p:nvPr/>
        </p:nvPicPr>
        <p:blipFill>
          <a:blip r:embed="rId5"/>
          <a:stretch>
            <a:fillRect/>
          </a:stretch>
        </p:blipFill>
        <p:spPr>
          <a:xfrm>
            <a:off x="3440430" y="3200400"/>
            <a:ext cx="5532120" cy="1147101"/>
          </a:xfrm>
          <a:prstGeom prst="rect">
            <a:avLst/>
          </a:prstGeom>
        </p:spPr>
      </p:pic>
    </p:spTree>
    <p:extLst>
      <p:ext uri="{BB962C8B-B14F-4D97-AF65-F5344CB8AC3E}">
        <p14:creationId xmlns:p14="http://schemas.microsoft.com/office/powerpoint/2010/main" val="15402959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Related Work</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11209020" cy="5257800"/>
              </a:xfrm>
            </p:spPr>
            <p:txBody>
              <a:bodyPr>
                <a:normAutofit/>
              </a:bodyPr>
              <a:lstStyle/>
              <a:p>
                <a:r>
                  <a:rPr lang="en-US" altLang="zh-CN" sz="3200" dirty="0">
                    <a:solidFill>
                      <a:srgbClr val="00B050"/>
                    </a:solidFill>
                    <a:latin typeface="Times New Roman" panose="02020603050405020304" pitchFamily="18" charset="0"/>
                    <a:cs typeface="Times New Roman" panose="02020603050405020304" pitchFamily="18" charset="0"/>
                  </a:rPr>
                  <a:t>Inverse propensity score (IPS)</a:t>
                </a:r>
                <a:r>
                  <a:rPr lang="en-US" altLang="zh-CN" sz="3200" dirty="0">
                    <a:latin typeface="Times New Roman" panose="02020603050405020304" pitchFamily="18" charset="0"/>
                    <a:cs typeface="Times New Roman" panose="02020603050405020304" pitchFamily="18" charset="0"/>
                  </a:rPr>
                  <a:t> estimator use the propensity score (the probability of the chosen action             ) to reweight sample:</a:t>
                </a:r>
              </a:p>
              <a:p>
                <a:endParaRPr lang="en-US" altLang="zh-CN" sz="3200" dirty="0">
                  <a:latin typeface="Times New Roman" panose="02020603050405020304" pitchFamily="18" charset="0"/>
                  <a:cs typeface="Times New Roman" panose="02020603050405020304" pitchFamily="18" charset="0"/>
                </a:endParaRPr>
              </a:p>
              <a:p>
                <a:pPr marL="0" indent="0">
                  <a:buNone/>
                </a:pPr>
                <a:endParaRPr lang="en-US" altLang="zh-CN" sz="32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IPS is </a:t>
                </a:r>
                <a:r>
                  <a:rPr lang="en-US" altLang="zh-CN" sz="2800" dirty="0">
                    <a:solidFill>
                      <a:srgbClr val="00B050"/>
                    </a:solidFill>
                    <a:latin typeface="Times New Roman" panose="02020603050405020304" pitchFamily="18" charset="0"/>
                    <a:cs typeface="Times New Roman" panose="02020603050405020304" pitchFamily="18" charset="0"/>
                  </a:rPr>
                  <a:t>unbiased</a:t>
                </a:r>
                <a:r>
                  <a:rPr lang="en-US" altLang="zh-CN" sz="2800" dirty="0">
                    <a:latin typeface="Times New Roman" panose="02020603050405020304" pitchFamily="18" charset="0"/>
                    <a:cs typeface="Times New Roman" panose="02020603050405020304" pitchFamily="18" charset="0"/>
                  </a:rPr>
                  <a:t> if propensity score model is correct.</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solidFill>
                      <a:srgbClr val="FF0000"/>
                    </a:solidFill>
                    <a:latin typeface="Times New Roman" panose="02020603050405020304" pitchFamily="18" charset="0"/>
                    <a:cs typeface="Times New Roman" panose="02020603050405020304" pitchFamily="18" charset="0"/>
                  </a:rPr>
                  <a:t>But </a:t>
                </a:r>
                <a:r>
                  <a:rPr lang="en-US" altLang="zh-CN" sz="2800" dirty="0">
                    <a:latin typeface="Times New Roman" panose="02020603050405020304" pitchFamily="18" charset="0"/>
                    <a:cs typeface="Times New Roman" panose="02020603050405020304" pitchFamily="18" charset="0"/>
                  </a:rPr>
                  <a:t>we have no prior knowledge on propensity score model</a:t>
                </a:r>
              </a:p>
              <a:p>
                <a:r>
                  <a:rPr lang="en-US" altLang="zh-CN" sz="2800" dirty="0">
                    <a:latin typeface="Times New Roman" panose="02020603050405020304" pitchFamily="18" charset="0"/>
                    <a:cs typeface="Times New Roman" panose="02020603050405020304" pitchFamily="18" charset="0"/>
                  </a:rPr>
                  <a:t>High variance if propensity score is close to 0 and 1</a:t>
                </a:r>
              </a:p>
              <a:p>
                <a:r>
                  <a:rPr lang="en-US" altLang="zh-CN" sz="2800" dirty="0">
                    <a:latin typeface="Times New Roman" panose="02020603050405020304" pitchFamily="18" charset="0"/>
                    <a:cs typeface="Times New Roman" panose="02020603050405020304" pitchFamily="18" charset="0"/>
                  </a:rPr>
                  <a:t>Ignoring the </a:t>
                </a:r>
                <a:r>
                  <a:rPr lang="en-US" altLang="zh-CN" sz="2800" dirty="0">
                    <a:solidFill>
                      <a:srgbClr val="FF0000"/>
                    </a:solidFill>
                    <a:latin typeface="Times New Roman" panose="02020603050405020304" pitchFamily="18" charset="0"/>
                    <a:cs typeface="Times New Roman" panose="02020603050405020304" pitchFamily="18" charset="0"/>
                  </a:rPr>
                  <a:t>action discrepancy </a:t>
                </a:r>
                <a:r>
                  <a:rPr lang="en-US" altLang="zh-CN" sz="2800" dirty="0">
                    <a:latin typeface="Times New Roman" panose="02020603050405020304" pitchFamily="18" charset="0"/>
                    <a:cs typeface="Times New Roman" panose="02020603050405020304" pitchFamily="18" charset="0"/>
                  </a:rPr>
                  <a:t>induced by new policy </a:t>
                </a:r>
                <a14:m>
                  <m:oMath xmlns:m="http://schemas.openxmlformats.org/officeDocument/2006/math">
                    <m:r>
                      <a:rPr lang="zh-CN" altLang="en-US" sz="2800" i="1" smtClean="0">
                        <a:latin typeface="Cambria Math" panose="02040503050406030204" pitchFamily="18" charset="0"/>
                        <a:cs typeface="Times New Roman" panose="02020603050405020304" pitchFamily="18" charset="0"/>
                      </a:rPr>
                      <m:t>𝜋</m:t>
                    </m:r>
                  </m:oMath>
                </a14:m>
                <a:endParaRPr lang="en-US" altLang="zh-CN" sz="28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11209020" cy="5257800"/>
              </a:xfrm>
              <a:blipFill rotWithShape="0">
                <a:blip r:embed="rId3"/>
                <a:stretch>
                  <a:fillRect l="-924" t="-1624" b="-139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t>155</a:t>
            </a:fld>
            <a:endParaRPr lang="en-US"/>
          </a:p>
        </p:txBody>
      </p:sp>
      <p:pic>
        <p:nvPicPr>
          <p:cNvPr id="9" name="图片 8"/>
          <p:cNvPicPr>
            <a:picLocks noChangeAspect="1"/>
          </p:cNvPicPr>
          <p:nvPr/>
        </p:nvPicPr>
        <p:blipFill>
          <a:blip r:embed="rId4"/>
          <a:stretch>
            <a:fillRect/>
          </a:stretch>
        </p:blipFill>
        <p:spPr>
          <a:xfrm>
            <a:off x="6826250" y="2186691"/>
            <a:ext cx="1228725" cy="447675"/>
          </a:xfrm>
          <a:prstGeom prst="rect">
            <a:avLst/>
          </a:prstGeom>
        </p:spPr>
      </p:pic>
      <p:pic>
        <p:nvPicPr>
          <p:cNvPr id="5" name="图片 4"/>
          <p:cNvPicPr>
            <a:picLocks noChangeAspect="1"/>
          </p:cNvPicPr>
          <p:nvPr/>
        </p:nvPicPr>
        <p:blipFill>
          <a:blip r:embed="rId5"/>
          <a:stretch>
            <a:fillRect/>
          </a:stretch>
        </p:blipFill>
        <p:spPr>
          <a:xfrm>
            <a:off x="3884192" y="2900592"/>
            <a:ext cx="4423616" cy="1138954"/>
          </a:xfrm>
          <a:prstGeom prst="rect">
            <a:avLst/>
          </a:prstGeom>
        </p:spPr>
      </p:pic>
    </p:spTree>
    <p:extLst>
      <p:ext uri="{BB962C8B-B14F-4D97-AF65-F5344CB8AC3E}">
        <p14:creationId xmlns:p14="http://schemas.microsoft.com/office/powerpoint/2010/main" val="1264563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Related Work</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10972800" cy="5097780"/>
              </a:xfrm>
            </p:spPr>
            <p:txBody>
              <a:bodyPr>
                <a:normAutofit/>
              </a:bodyPr>
              <a:lstStyle/>
              <a:p>
                <a:r>
                  <a:rPr lang="en-US" altLang="zh-CN" sz="3200" dirty="0">
                    <a:solidFill>
                      <a:srgbClr val="00B050"/>
                    </a:solidFill>
                    <a:latin typeface="Times New Roman" panose="02020603050405020304" pitchFamily="18" charset="0"/>
                    <a:cs typeface="Times New Roman" panose="02020603050405020304" pitchFamily="18" charset="0"/>
                  </a:rPr>
                  <a:t>Doubly Robust (DR) </a:t>
                </a:r>
                <a:r>
                  <a:rPr lang="en-US" altLang="zh-CN" sz="3200" dirty="0">
                    <a:latin typeface="Times New Roman" panose="02020603050405020304" pitchFamily="18" charset="0"/>
                    <a:cs typeface="Times New Roman" panose="02020603050405020304" pitchFamily="18" charset="0"/>
                  </a:rPr>
                  <a:t>estimator combined IPS estimator and direct method:</a:t>
                </a:r>
              </a:p>
              <a:p>
                <a:endParaRPr lang="en-US"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DR estimator is </a:t>
                </a:r>
                <a:r>
                  <a:rPr lang="en-US" altLang="zh-CN" sz="2800" dirty="0">
                    <a:solidFill>
                      <a:srgbClr val="00B050"/>
                    </a:solidFill>
                    <a:latin typeface="Times New Roman" panose="02020603050405020304" pitchFamily="18" charset="0"/>
                    <a:cs typeface="Times New Roman" panose="02020603050405020304" pitchFamily="18" charset="0"/>
                  </a:rPr>
                  <a:t>unbiased</a:t>
                </a:r>
                <a:r>
                  <a:rPr lang="en-US" altLang="zh-CN" sz="2800" dirty="0">
                    <a:latin typeface="Times New Roman" panose="02020603050405020304" pitchFamily="18" charset="0"/>
                    <a:cs typeface="Times New Roman" panose="02020603050405020304" pitchFamily="18" charset="0"/>
                  </a:rPr>
                  <a:t> if either propensity score model or feedback model is correct</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solidFill>
                      <a:srgbClr val="FF0000"/>
                    </a:solidFill>
                    <a:latin typeface="Times New Roman" panose="02020603050405020304" pitchFamily="18" charset="0"/>
                    <a:cs typeface="Times New Roman" panose="02020603050405020304" pitchFamily="18" charset="0"/>
                  </a:rPr>
                  <a:t>But</a:t>
                </a:r>
                <a:r>
                  <a:rPr lang="en-US" altLang="zh-CN" sz="2800" dirty="0">
                    <a:latin typeface="Times New Roman" panose="02020603050405020304" pitchFamily="18" charset="0"/>
                    <a:cs typeface="Times New Roman" panose="02020603050405020304" pitchFamily="18" charset="0"/>
                  </a:rPr>
                  <a:t> one cannot guarantee the specified model is correct</a:t>
                </a:r>
              </a:p>
              <a:p>
                <a:r>
                  <a:rPr lang="en-US" altLang="zh-CN" sz="2800" dirty="0">
                    <a:latin typeface="Times New Roman" panose="02020603050405020304" pitchFamily="18" charset="0"/>
                    <a:cs typeface="Times New Roman" panose="02020603050405020304" pitchFamily="18" charset="0"/>
                  </a:rPr>
                  <a:t>Moreover, it still ignores the </a:t>
                </a:r>
                <a:r>
                  <a:rPr lang="en-US" altLang="zh-CN" sz="2800" dirty="0">
                    <a:solidFill>
                      <a:srgbClr val="FF0000"/>
                    </a:solidFill>
                    <a:latin typeface="Times New Roman" panose="02020603050405020304" pitchFamily="18" charset="0"/>
                    <a:cs typeface="Times New Roman" panose="02020603050405020304" pitchFamily="18" charset="0"/>
                  </a:rPr>
                  <a:t>action discrepancy </a:t>
                </a:r>
                <a:r>
                  <a:rPr lang="en-US" altLang="zh-CN" sz="2800" dirty="0">
                    <a:latin typeface="Times New Roman" panose="02020603050405020304" pitchFamily="18" charset="0"/>
                    <a:cs typeface="Times New Roman" panose="02020603050405020304" pitchFamily="18" charset="0"/>
                  </a:rPr>
                  <a:t>induced by new policy </a:t>
                </a:r>
                <a14:m>
                  <m:oMath xmlns:m="http://schemas.openxmlformats.org/officeDocument/2006/math">
                    <m:r>
                      <a:rPr lang="zh-CN" altLang="en-US" sz="2800" i="1" smtClean="0">
                        <a:latin typeface="Cambria Math" panose="02040503050406030204" pitchFamily="18" charset="0"/>
                        <a:cs typeface="Times New Roman" panose="02020603050405020304" pitchFamily="18" charset="0"/>
                      </a:rPr>
                      <m:t>𝜋</m:t>
                    </m:r>
                  </m:oMath>
                </a14:m>
                <a:endParaRPr lang="en-US" altLang="zh-CN" sz="28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10972800" cy="5097780"/>
              </a:xfrm>
              <a:blipFill rotWithShape="0">
                <a:blip r:embed="rId3"/>
                <a:stretch>
                  <a:fillRect l="-944" t="-167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t>156</a:t>
            </a:fld>
            <a:endParaRPr lang="en-US"/>
          </a:p>
        </p:txBody>
      </p:sp>
      <p:pic>
        <p:nvPicPr>
          <p:cNvPr id="6" name="图片 5"/>
          <p:cNvPicPr>
            <a:picLocks noChangeAspect="1"/>
          </p:cNvPicPr>
          <p:nvPr/>
        </p:nvPicPr>
        <p:blipFill>
          <a:blip r:embed="rId4"/>
          <a:stretch>
            <a:fillRect/>
          </a:stretch>
        </p:blipFill>
        <p:spPr>
          <a:xfrm>
            <a:off x="2130057" y="2720340"/>
            <a:ext cx="8165002" cy="909955"/>
          </a:xfrm>
          <a:prstGeom prst="rect">
            <a:avLst/>
          </a:prstGeom>
        </p:spPr>
      </p:pic>
    </p:spTree>
    <p:extLst>
      <p:ext uri="{BB962C8B-B14F-4D97-AF65-F5344CB8AC3E}">
        <p14:creationId xmlns:p14="http://schemas.microsoft.com/office/powerpoint/2010/main" val="36673779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on Related Work</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35280" y="1600200"/>
                <a:ext cx="7185660" cy="4876800"/>
              </a:xfrm>
            </p:spPr>
            <p:txBody>
              <a:bodyPr>
                <a:normAutofit/>
              </a:bodyPr>
              <a:lstStyle/>
              <a:p>
                <a:r>
                  <a:rPr lang="en-US" altLang="zh-CN" sz="2800" dirty="0">
                    <a:solidFill>
                      <a:srgbClr val="FF0000"/>
                    </a:solidFill>
                    <a:latin typeface="Times New Roman" panose="02020603050405020304" pitchFamily="18" charset="0"/>
                    <a:cs typeface="Times New Roman" panose="02020603050405020304" pitchFamily="18" charset="0"/>
                  </a:rPr>
                  <a:t>Distribution shift </a:t>
                </a:r>
                <a:r>
                  <a:rPr lang="en-US" altLang="zh-CN" sz="2800" dirty="0">
                    <a:latin typeface="Times New Roman" panose="02020603050405020304" pitchFamily="18" charset="0"/>
                    <a:cs typeface="Times New Roman" panose="02020603050405020304" pitchFamily="18" charset="0"/>
                  </a:rPr>
                  <a:t>induced by the past policy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zh-CN" altLang="en-US" sz="2800" i="1" smtClean="0">
                            <a:latin typeface="Cambria Math" panose="02040503050406030204" pitchFamily="18" charset="0"/>
                            <a:cs typeface="Times New Roman" panose="02020603050405020304" pitchFamily="18" charset="0"/>
                          </a:rPr>
                          <m:t>𝜋</m:t>
                        </m:r>
                      </m:e>
                      <m:sub>
                        <m:r>
                          <a:rPr lang="en-US" altLang="zh-CN" sz="2800" b="0" i="1" smtClean="0">
                            <a:latin typeface="Cambria Math" panose="02040503050406030204" pitchFamily="18" charset="0"/>
                            <a:cs typeface="Times New Roman" panose="02020603050405020304" pitchFamily="18" charset="0"/>
                          </a:rPr>
                          <m:t>0</m:t>
                        </m:r>
                      </m:sub>
                    </m:sSub>
                  </m:oMath>
                </a14:m>
                <a:endParaRPr lang="en-US" altLang="zh-CN" sz="2800" dirty="0">
                  <a:solidFill>
                    <a:srgbClr val="FF0000"/>
                  </a:solidFill>
                  <a:latin typeface="Times New Roman" panose="02020603050405020304" pitchFamily="18" charset="0"/>
                  <a:cs typeface="Times New Roman" panose="02020603050405020304" pitchFamily="18" charset="0"/>
                </a:endParaRPr>
              </a:p>
              <a:p>
                <a:pPr lvl="1"/>
                <a:r>
                  <a:rPr lang="en-US" altLang="zh-CN" sz="2800" dirty="0">
                    <a:latin typeface="Times New Roman" panose="02020603050405020304" pitchFamily="18" charset="0"/>
                    <a:cs typeface="Times New Roman" panose="02020603050405020304" pitchFamily="18" charset="0"/>
                  </a:rPr>
                  <a:t>Y is assigned based on </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zh-CN" altLang="en-US" sz="2800" i="1">
                            <a:latin typeface="Cambria Math" panose="02040503050406030204" pitchFamily="18" charset="0"/>
                            <a:cs typeface="Times New Roman" panose="02020603050405020304" pitchFamily="18" charset="0"/>
                          </a:rPr>
                          <m:t>𝜋</m:t>
                        </m:r>
                      </m:e>
                      <m:sub>
                        <m:r>
                          <a:rPr lang="en-US" altLang="zh-CN" sz="2800" i="1">
                            <a:latin typeface="Cambria Math" panose="02040503050406030204" pitchFamily="18" charset="0"/>
                            <a:cs typeface="Times New Roman" panose="02020603050405020304" pitchFamily="18" charset="0"/>
                          </a:rPr>
                          <m:t>0</m:t>
                        </m:r>
                      </m:sub>
                    </m:sSub>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Y</m:t>
                    </m:r>
                    <m:r>
                      <a:rPr lang="en-US" altLang="zh-CN" sz="2800" b="0" i="0" smtClean="0">
                        <a:latin typeface="Cambria Math" panose="02040503050406030204" pitchFamily="18" charset="0"/>
                        <a:cs typeface="Times New Roman" panose="02020603050405020304" pitchFamily="18" charset="0"/>
                      </a:rPr>
                      <m:t>|</m:t>
                    </m:r>
                    <m:r>
                      <m:rPr>
                        <m:sty m:val="p"/>
                      </m:rPr>
                      <a:rPr lang="en-US" altLang="zh-CN" sz="2800" b="0" i="0" smtClean="0">
                        <a:latin typeface="Cambria Math" panose="02040503050406030204" pitchFamily="18" charset="0"/>
                        <a:cs typeface="Times New Roman" panose="02020603050405020304" pitchFamily="18" charset="0"/>
                      </a:rPr>
                      <m:t>X</m:t>
                    </m:r>
                    <m:r>
                      <a:rPr lang="en-US" altLang="zh-CN" sz="2800" b="0" i="0" smtClean="0">
                        <a:latin typeface="Cambria Math" panose="02040503050406030204" pitchFamily="18" charset="0"/>
                        <a:cs typeface="Times New Roman" panose="02020603050405020304" pitchFamily="18" charset="0"/>
                      </a:rPr>
                      <m:t>)</m:t>
                    </m:r>
                  </m:oMath>
                </a14:m>
                <a:endParaRPr lang="en-US" altLang="zh-CN" sz="2800" dirty="0">
                  <a:latin typeface="Times New Roman" panose="02020603050405020304" pitchFamily="18" charset="0"/>
                  <a:cs typeface="Times New Roman" panose="02020603050405020304" pitchFamily="18" charset="0"/>
                </a:endParaRPr>
              </a:p>
              <a:p>
                <a:pPr lvl="1"/>
                <a:endParaRPr lang="en-US" altLang="zh-CN" sz="28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en-US" altLang="zh-CN" sz="2800" dirty="0">
                    <a:solidFill>
                      <a:srgbClr val="FF0000"/>
                    </a:solidFill>
                    <a:latin typeface="Times New Roman" panose="02020603050405020304" pitchFamily="18" charset="0"/>
                    <a:cs typeface="Times New Roman" panose="02020603050405020304" pitchFamily="18" charset="0"/>
                  </a:rPr>
                  <a:t>Action discrepancy </a:t>
                </a:r>
                <a:r>
                  <a:rPr lang="en-US" altLang="zh-CN" sz="2800" dirty="0">
                    <a:latin typeface="Times New Roman" panose="02020603050405020304" pitchFamily="18" charset="0"/>
                    <a:cs typeface="Times New Roman" panose="02020603050405020304" pitchFamily="18" charset="0"/>
                  </a:rPr>
                  <a:t>induced by the new policy </a:t>
                </a:r>
                <a14:m>
                  <m:oMath xmlns:m="http://schemas.openxmlformats.org/officeDocument/2006/math">
                    <m:r>
                      <a:rPr lang="zh-CN" altLang="en-US" sz="2800" i="1" smtClean="0">
                        <a:latin typeface="Cambria Math" panose="02040503050406030204" pitchFamily="18" charset="0"/>
                        <a:cs typeface="Times New Roman" panose="02020603050405020304" pitchFamily="18" charset="0"/>
                      </a:rPr>
                      <m:t>𝜋</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𝑌</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𝑋</m:t>
                    </m:r>
                    <m:r>
                      <a:rPr lang="en-US" altLang="zh-CN" sz="2800" b="0" i="1" smtClean="0">
                        <a:latin typeface="Cambria Math" panose="02040503050406030204" pitchFamily="18" charset="0"/>
                        <a:cs typeface="Times New Roman" panose="02020603050405020304" pitchFamily="18" charset="0"/>
                      </a:rPr>
                      <m:t>)</m:t>
                    </m:r>
                  </m:oMath>
                </a14:m>
                <a:endParaRPr lang="en-US" altLang="zh-CN" sz="28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35280" y="1600200"/>
                <a:ext cx="7185660" cy="4876800"/>
              </a:xfrm>
              <a:blipFill rotWithShape="0">
                <a:blip r:embed="rId3"/>
                <a:stretch>
                  <a:fillRect l="-1103" t="-137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t>157</a:t>
            </a:fld>
            <a:endParaRPr lang="en-US"/>
          </a:p>
        </p:txBody>
      </p:sp>
      <p:pic>
        <p:nvPicPr>
          <p:cNvPr id="5" name="图片 4"/>
          <p:cNvPicPr>
            <a:picLocks noChangeAspect="1"/>
          </p:cNvPicPr>
          <p:nvPr/>
        </p:nvPicPr>
        <p:blipFill>
          <a:blip r:embed="rId4"/>
          <a:stretch>
            <a:fillRect/>
          </a:stretch>
        </p:blipFill>
        <p:spPr>
          <a:xfrm>
            <a:off x="2500789" y="2742279"/>
            <a:ext cx="3796910" cy="601001"/>
          </a:xfrm>
          <a:prstGeom prst="rect">
            <a:avLst/>
          </a:prstGeom>
        </p:spPr>
      </p:pic>
      <mc:AlternateContent xmlns:mc="http://schemas.openxmlformats.org/markup-compatibility/2006" xmlns:a14="http://schemas.microsoft.com/office/drawing/2010/main">
        <mc:Choice Requires="a14">
          <p:sp>
            <p:nvSpPr>
              <p:cNvPr id="19" name="文本框 18"/>
              <p:cNvSpPr txBox="1"/>
              <p:nvPr/>
            </p:nvSpPr>
            <p:spPr>
              <a:xfrm>
                <a:off x="335280" y="6143087"/>
                <a:ext cx="7048148" cy="461665"/>
              </a:xfrm>
              <a:prstGeom prst="rect">
                <a:avLst/>
              </a:prstGeom>
              <a:noFill/>
            </p:spPr>
            <p:txBody>
              <a:bodyPr wrap="none" rtlCol="0">
                <a:spAutoFit/>
              </a:bodyPr>
              <a:lstStyle/>
              <a:p>
                <a:r>
                  <a:rPr lang="en-US" altLang="zh-CN" sz="2400" b="1" dirty="0">
                    <a:solidFill>
                      <a:srgbClr val="FF0000"/>
                    </a:solidFill>
                  </a:rPr>
                  <a:t>Focus on the action group with high </a:t>
                </a:r>
                <a14:m>
                  <m:oMath xmlns:m="http://schemas.openxmlformats.org/officeDocument/2006/math">
                    <m:r>
                      <a:rPr lang="zh-CN" altLang="en-US" sz="2400" b="1" i="1">
                        <a:solidFill>
                          <a:srgbClr val="FF0000"/>
                        </a:solidFill>
                        <a:latin typeface="Cambria Math" panose="02040503050406030204" pitchFamily="18" charset="0"/>
                        <a:cs typeface="Times New Roman" panose="02020603050405020304" pitchFamily="18" charset="0"/>
                      </a:rPr>
                      <m:t>𝝅</m:t>
                    </m:r>
                    <m:r>
                      <a:rPr lang="en-US" altLang="zh-CN" sz="2400" b="1" i="1">
                        <a:solidFill>
                          <a:srgbClr val="FF0000"/>
                        </a:solidFill>
                        <a:latin typeface="Cambria Math" panose="02040503050406030204" pitchFamily="18" charset="0"/>
                        <a:cs typeface="Times New Roman" panose="02020603050405020304" pitchFamily="18" charset="0"/>
                      </a:rPr>
                      <m:t>(</m:t>
                    </m:r>
                    <m:r>
                      <a:rPr lang="en-US" altLang="zh-CN" sz="2400" b="1" i="1">
                        <a:solidFill>
                          <a:srgbClr val="FF0000"/>
                        </a:solidFill>
                        <a:latin typeface="Cambria Math" panose="02040503050406030204" pitchFamily="18" charset="0"/>
                        <a:cs typeface="Times New Roman" panose="02020603050405020304" pitchFamily="18" charset="0"/>
                      </a:rPr>
                      <m:t>𝒀</m:t>
                    </m:r>
                    <m:r>
                      <a:rPr lang="en-US" altLang="zh-CN" sz="2400" b="1" i="1" smtClean="0">
                        <a:solidFill>
                          <a:srgbClr val="FF0000"/>
                        </a:solidFill>
                        <a:latin typeface="Cambria Math" panose="02040503050406030204" pitchFamily="18" charset="0"/>
                        <a:cs typeface="Times New Roman" panose="02020603050405020304" pitchFamily="18" charset="0"/>
                      </a:rPr>
                      <m:t>=</m:t>
                    </m:r>
                    <m:r>
                      <a:rPr lang="en-US" altLang="zh-CN" sz="2400" b="1" i="1" smtClean="0">
                        <a:solidFill>
                          <a:srgbClr val="FF0000"/>
                        </a:solidFill>
                        <a:latin typeface="Cambria Math" panose="02040503050406030204" pitchFamily="18" charset="0"/>
                        <a:cs typeface="Times New Roman" panose="02020603050405020304" pitchFamily="18" charset="0"/>
                      </a:rPr>
                      <m:t>𝒊</m:t>
                    </m:r>
                    <m:r>
                      <a:rPr lang="en-US" altLang="zh-CN" sz="2400" b="1" i="1">
                        <a:solidFill>
                          <a:srgbClr val="FF0000"/>
                        </a:solidFill>
                        <a:latin typeface="Cambria Math" panose="02040503050406030204" pitchFamily="18" charset="0"/>
                        <a:cs typeface="Times New Roman" panose="02020603050405020304" pitchFamily="18" charset="0"/>
                      </a:rPr>
                      <m:t>|</m:t>
                    </m:r>
                    <m:r>
                      <a:rPr lang="en-US" altLang="zh-CN" sz="2400" b="1" i="1">
                        <a:solidFill>
                          <a:srgbClr val="FF0000"/>
                        </a:solidFill>
                        <a:latin typeface="Cambria Math" panose="02040503050406030204" pitchFamily="18" charset="0"/>
                        <a:cs typeface="Times New Roman" panose="02020603050405020304" pitchFamily="18" charset="0"/>
                      </a:rPr>
                      <m:t>𝑿</m:t>
                    </m:r>
                    <m:r>
                      <a:rPr lang="en-US" altLang="zh-CN" sz="2400" b="1" i="1">
                        <a:solidFill>
                          <a:srgbClr val="FF0000"/>
                        </a:solidFill>
                        <a:latin typeface="Cambria Math" panose="02040503050406030204" pitchFamily="18" charset="0"/>
                        <a:cs typeface="Times New Roman" panose="02020603050405020304" pitchFamily="18" charset="0"/>
                      </a:rPr>
                      <m:t>)</m:t>
                    </m:r>
                  </m:oMath>
                </a14:m>
                <a:endParaRPr lang="en-US" altLang="zh-CN" sz="2400"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335280" y="6143087"/>
                <a:ext cx="7048148" cy="461665"/>
              </a:xfrm>
              <a:prstGeom prst="rect">
                <a:avLst/>
              </a:prstGeom>
              <a:blipFill rotWithShape="0">
                <a:blip r:embed="rId5"/>
                <a:stretch>
                  <a:fillRect l="-1298" t="-10667" b="-30667"/>
                </a:stretch>
              </a:blipFill>
            </p:spPr>
            <p:txBody>
              <a:bodyPr/>
              <a:lstStyle/>
              <a:p>
                <a:r>
                  <a:rPr lang="zh-CN" altLang="en-US">
                    <a:noFill/>
                  </a:rPr>
                  <a:t> </a:t>
                </a:r>
              </a:p>
            </p:txBody>
          </p:sp>
        </mc:Fallback>
      </mc:AlternateContent>
      <p:pic>
        <p:nvPicPr>
          <p:cNvPr id="20" name="图片 19"/>
          <p:cNvPicPr>
            <a:picLocks noChangeAspect="1"/>
          </p:cNvPicPr>
          <p:nvPr/>
        </p:nvPicPr>
        <p:blipFill>
          <a:blip r:embed="rId6"/>
          <a:stretch>
            <a:fillRect/>
          </a:stretch>
        </p:blipFill>
        <p:spPr>
          <a:xfrm>
            <a:off x="2303638" y="4263209"/>
            <a:ext cx="4191211" cy="524776"/>
          </a:xfrm>
          <a:prstGeom prst="rect">
            <a:avLst/>
          </a:prstGeom>
        </p:spPr>
      </p:pic>
      <p:grpSp>
        <p:nvGrpSpPr>
          <p:cNvPr id="22" name="组合 21"/>
          <p:cNvGrpSpPr/>
          <p:nvPr/>
        </p:nvGrpSpPr>
        <p:grpSpPr>
          <a:xfrm>
            <a:off x="394195" y="5057142"/>
            <a:ext cx="6410757" cy="1015663"/>
            <a:chOff x="394195" y="5057142"/>
            <a:chExt cx="6410757" cy="1015663"/>
          </a:xfrm>
        </p:grpSpPr>
        <mc:AlternateContent xmlns:mc="http://schemas.openxmlformats.org/markup-compatibility/2006" xmlns:a14="http://schemas.microsoft.com/office/drawing/2010/main">
          <mc:Choice Requires="a14">
            <p:sp>
              <p:nvSpPr>
                <p:cNvPr id="17" name="文本框 16"/>
                <p:cNvSpPr txBox="1"/>
                <p:nvPr/>
              </p:nvSpPr>
              <p:spPr>
                <a:xfrm>
                  <a:off x="2362553" y="5057142"/>
                  <a:ext cx="4442399" cy="1015663"/>
                </a:xfrm>
                <a:prstGeom prst="rect">
                  <a:avLst/>
                </a:prstGeom>
                <a:noFill/>
              </p:spPr>
              <p:txBody>
                <a:bodyPr wrap="square" rtlCol="0">
                  <a:spAutoFit/>
                </a:bodyPr>
                <a:lstStyle/>
                <a:p>
                  <a:r>
                    <a:rPr lang="en-US" altLang="zh-CN" sz="2000" dirty="0"/>
                    <a:t>: No X will be assigned with Y=k under </a:t>
                  </a:r>
                  <a14:m>
                    <m:oMath xmlns:m="http://schemas.openxmlformats.org/officeDocument/2006/math">
                      <m:r>
                        <a:rPr lang="zh-CN" altLang="en-US" sz="2000" i="1">
                          <a:latin typeface="Cambria Math" panose="02040503050406030204" pitchFamily="18" charset="0"/>
                          <a:cs typeface="Times New Roman" panose="02020603050405020304" pitchFamily="18" charset="0"/>
                        </a:rPr>
                        <m:t>𝜋</m:t>
                      </m:r>
                    </m:oMath>
                  </a14:m>
                  <a:r>
                    <a:rPr lang="en-US" altLang="zh-CN" sz="2000" dirty="0"/>
                    <a:t>, hence distribution shift from action Y=k does not affect results</a:t>
                  </a:r>
                  <a:endParaRPr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362553" y="5057142"/>
                  <a:ext cx="4442399" cy="1015663"/>
                </a:xfrm>
                <a:prstGeom prst="rect">
                  <a:avLst/>
                </a:prstGeom>
                <a:blipFill rotWithShape="0">
                  <a:blip r:embed="rId7"/>
                  <a:stretch>
                    <a:fillRect l="-1511" t="-3012" b="-10843"/>
                  </a:stretch>
                </a:blipFill>
              </p:spPr>
              <p:txBody>
                <a:bodyPr/>
                <a:lstStyle/>
                <a:p>
                  <a:r>
                    <a:rPr lang="zh-CN" altLang="en-US">
                      <a:noFill/>
                    </a:rPr>
                    <a:t> </a:t>
                  </a:r>
                </a:p>
              </p:txBody>
            </p:sp>
          </mc:Fallback>
        </mc:AlternateContent>
        <p:pic>
          <p:nvPicPr>
            <p:cNvPr id="21" name="图片 20"/>
            <p:cNvPicPr>
              <a:picLocks noChangeAspect="1"/>
            </p:cNvPicPr>
            <p:nvPr/>
          </p:nvPicPr>
          <p:blipFill>
            <a:blip r:embed="rId8"/>
            <a:stretch>
              <a:fillRect/>
            </a:stretch>
          </p:blipFill>
          <p:spPr>
            <a:xfrm>
              <a:off x="394195" y="5057142"/>
              <a:ext cx="1968358" cy="398920"/>
            </a:xfrm>
            <a:prstGeom prst="rect">
              <a:avLst/>
            </a:prstGeom>
          </p:spPr>
        </p:pic>
      </p:grpSp>
      <p:sp>
        <p:nvSpPr>
          <p:cNvPr id="6" name="矩形 5"/>
          <p:cNvSpPr/>
          <p:nvPr/>
        </p:nvSpPr>
        <p:spPr>
          <a:xfrm>
            <a:off x="394194" y="1557417"/>
            <a:ext cx="7298195" cy="1785863"/>
          </a:xfrm>
          <a:prstGeom prst="rect">
            <a:avLst/>
          </a:prstGeom>
          <a:noFill/>
          <a:ln w="57150">
            <a:solidFill>
              <a:srgbClr val="171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236056" y="2127182"/>
            <a:ext cx="3125856" cy="646331"/>
          </a:xfrm>
          <a:prstGeom prst="rect">
            <a:avLst/>
          </a:prstGeom>
          <a:noFill/>
        </p:spPr>
        <p:txBody>
          <a:bodyPr wrap="none" rtlCol="0">
            <a:spAutoFit/>
          </a:bodyPr>
          <a:lstStyle/>
          <a:p>
            <a:r>
              <a:rPr lang="en-US" altLang="zh-CN" sz="3600" b="1" dirty="0">
                <a:solidFill>
                  <a:srgbClr val="1717FB"/>
                </a:solidFill>
              </a:rPr>
              <a:t>Related Work</a:t>
            </a:r>
            <a:endParaRPr lang="zh-CN" altLang="en-US" sz="3600" b="1" dirty="0">
              <a:solidFill>
                <a:srgbClr val="1717FB"/>
              </a:solidFill>
            </a:endParaRPr>
          </a:p>
        </p:txBody>
      </p:sp>
      <p:sp>
        <p:nvSpPr>
          <p:cNvPr id="15" name="矩形 14"/>
          <p:cNvSpPr/>
          <p:nvPr/>
        </p:nvSpPr>
        <p:spPr>
          <a:xfrm>
            <a:off x="394194" y="3430874"/>
            <a:ext cx="7298195" cy="32899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749758" y="3940043"/>
            <a:ext cx="4442242" cy="646331"/>
          </a:xfrm>
          <a:prstGeom prst="rect">
            <a:avLst/>
          </a:prstGeom>
          <a:noFill/>
        </p:spPr>
        <p:txBody>
          <a:bodyPr wrap="none" rtlCol="0">
            <a:spAutoFit/>
          </a:bodyPr>
          <a:lstStyle/>
          <a:p>
            <a:r>
              <a:rPr lang="en-US" altLang="zh-CN" sz="3600" b="1" dirty="0">
                <a:solidFill>
                  <a:srgbClr val="00B050"/>
                </a:solidFill>
              </a:rPr>
              <a:t>Remain Challenges</a:t>
            </a:r>
            <a:endParaRPr lang="zh-CN" altLang="en-US" sz="3600" b="1" dirty="0">
              <a:solidFill>
                <a:srgbClr val="00B050"/>
              </a:solidFill>
            </a:endParaRPr>
          </a:p>
        </p:txBody>
      </p:sp>
      <p:sp>
        <p:nvSpPr>
          <p:cNvPr id="8" name="TextBox 7">
            <a:extLst>
              <a:ext uri="{FF2B5EF4-FFF2-40B4-BE49-F238E27FC236}">
                <a16:creationId xmlns:a16="http://schemas.microsoft.com/office/drawing/2014/main" id="{8F56DB95-DDDC-4947-867F-915E8A5FED2A}"/>
              </a:ext>
            </a:extLst>
          </p:cNvPr>
          <p:cNvSpPr txBox="1"/>
          <p:nvPr/>
        </p:nvSpPr>
        <p:spPr>
          <a:xfrm>
            <a:off x="7865174" y="5456062"/>
            <a:ext cx="4211409" cy="584775"/>
          </a:xfrm>
          <a:prstGeom prst="rect">
            <a:avLst/>
          </a:prstGeom>
          <a:noFill/>
        </p:spPr>
        <p:txBody>
          <a:bodyPr wrap="none" rtlCol="0">
            <a:spAutoFit/>
          </a:bodyPr>
          <a:lstStyle/>
          <a:p>
            <a:r>
              <a:rPr lang="en-US" altLang="zh-CN" sz="3200" b="1" dirty="0">
                <a:solidFill>
                  <a:srgbClr val="00B050"/>
                </a:solidFill>
              </a:rPr>
              <a:t>Models</a:t>
            </a:r>
            <a:r>
              <a:rPr lang="zh-CN" altLang="en-US" sz="3200" b="1" dirty="0">
                <a:solidFill>
                  <a:srgbClr val="00B050"/>
                </a:solidFill>
              </a:rPr>
              <a:t> </a:t>
            </a:r>
            <a:r>
              <a:rPr lang="en-US" sz="3200" b="1" dirty="0">
                <a:solidFill>
                  <a:srgbClr val="00B050"/>
                </a:solidFill>
              </a:rPr>
              <a:t>dependency </a:t>
            </a:r>
            <a:endParaRPr lang="en-US" sz="4400" b="1" dirty="0">
              <a:solidFill>
                <a:srgbClr val="00B050"/>
              </a:solidFill>
            </a:endParaRPr>
          </a:p>
        </p:txBody>
      </p:sp>
    </p:spTree>
    <p:extLst>
      <p:ext uri="{BB962C8B-B14F-4D97-AF65-F5344CB8AC3E}">
        <p14:creationId xmlns:p14="http://schemas.microsoft.com/office/powerpoint/2010/main" val="14409214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Context Balancing</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800" dirty="0">
                    <a:solidFill>
                      <a:srgbClr val="00B050"/>
                    </a:solidFill>
                    <a:latin typeface="Times New Roman" panose="02020603050405020304" pitchFamily="18" charset="0"/>
                    <a:cs typeface="Times New Roman" panose="02020603050405020304" pitchFamily="18" charset="0"/>
                    <a:sym typeface="+mn-ea"/>
                  </a:rPr>
                  <a:t>Context Balancing</a:t>
                </a:r>
                <a:r>
                  <a:rPr lang="en-US" altLang="zh-CN" sz="2800" dirty="0">
                    <a:latin typeface="Times New Roman" panose="02020603050405020304" pitchFamily="18" charset="0"/>
                    <a:cs typeface="Times New Roman" panose="02020603050405020304" pitchFamily="18" charset="0"/>
                    <a:sym typeface="+mn-ea"/>
                  </a:rPr>
                  <a:t>: a non-parametric method based on </a:t>
                </a:r>
                <a:r>
                  <a:rPr lang="en-US" altLang="zh-CN" sz="2800" dirty="0">
                    <a:solidFill>
                      <a:srgbClr val="00B0F0"/>
                    </a:solidFill>
                    <a:latin typeface="Times New Roman" panose="02020603050405020304" pitchFamily="18" charset="0"/>
                    <a:cs typeface="Times New Roman" panose="02020603050405020304" pitchFamily="18" charset="0"/>
                    <a:sym typeface="+mn-ea"/>
                  </a:rPr>
                  <a:t>directly covariate balancing</a:t>
                </a:r>
                <a:r>
                  <a:rPr lang="en-US" altLang="zh-CN" sz="2800" dirty="0">
                    <a:latin typeface="Times New Roman" panose="02020603050405020304" pitchFamily="18" charset="0"/>
                    <a:cs typeface="Times New Roman" panose="02020603050405020304" pitchFamily="18" charset="0"/>
                    <a:sym typeface="+mn-ea"/>
                  </a:rPr>
                  <a:t> to correct the distribution shift induced by the past policy</a:t>
                </a:r>
              </a:p>
              <a:p>
                <a:r>
                  <a:rPr lang="en-US" altLang="zh-CN" sz="2800" dirty="0">
                    <a:latin typeface="Times New Roman" panose="02020603050405020304" pitchFamily="18" charset="0"/>
                    <a:cs typeface="Times New Roman" panose="02020603050405020304" pitchFamily="18" charset="0"/>
                    <a:sym typeface="+mn-ea"/>
                  </a:rPr>
                  <a:t>Learning sample weights W in each action group </a:t>
                </a:r>
                <a14:m>
                  <m:oMath xmlns:m="http://schemas.openxmlformats.org/officeDocument/2006/math">
                    <m:r>
                      <a:rPr lang="en-US" altLang="zh-CN" sz="2800" i="1">
                        <a:latin typeface="Cambria Math" panose="02040503050406030204" pitchFamily="18" charset="0"/>
                        <a:cs typeface="Times New Roman" panose="02020603050405020304" pitchFamily="18" charset="0"/>
                        <a:sym typeface="+mn-ea"/>
                      </a:rPr>
                      <m:t>𝑘</m:t>
                    </m:r>
                  </m:oMath>
                </a14:m>
                <a:r>
                  <a:rPr lang="en-US" altLang="zh-CN" sz="2800" dirty="0">
                    <a:latin typeface="Times New Roman" panose="02020603050405020304" pitchFamily="18" charset="0"/>
                    <a:cs typeface="Times New Roman" panose="02020603050405020304" pitchFamily="18" charset="0"/>
                    <a:sym typeface="+mn-ea"/>
                  </a:rPr>
                  <a:t> as follows:</a:t>
                </a:r>
                <a:endParaRPr lang="en-US" altLang="zh-CN" sz="3200" dirty="0">
                  <a:latin typeface="Times New Roman" panose="02020603050405020304" pitchFamily="18" charset="0"/>
                  <a:cs typeface="Times New Roman" panose="02020603050405020304" pitchFamily="18" charset="0"/>
                  <a:sym typeface="+mn-ea"/>
                </a:endParaRPr>
              </a:p>
              <a:p>
                <a:endParaRPr lang="en-US" altLang="zh-CN" sz="2800" dirty="0">
                  <a:latin typeface="Times New Roman" panose="02020603050405020304" pitchFamily="18" charset="0"/>
                  <a:cs typeface="Times New Roman" panose="02020603050405020304" pitchFamily="18" charset="0"/>
                  <a:sym typeface="+mn-ea"/>
                </a:endParaRPr>
              </a:p>
              <a:p>
                <a:endParaRPr lang="en-US" altLang="zh-CN" sz="2800" dirty="0">
                  <a:latin typeface="Times New Roman" panose="02020603050405020304" pitchFamily="18" charset="0"/>
                  <a:cs typeface="Times New Roman" panose="02020603050405020304" pitchFamily="18" charset="0"/>
                  <a:sym typeface="+mn-ea"/>
                </a:endParaRPr>
              </a:p>
              <a:p>
                <a:endParaRPr lang="en-US" altLang="zh-CN" sz="2800" dirty="0">
                  <a:latin typeface="Times New Roman" panose="02020603050405020304" pitchFamily="18" charset="0"/>
                  <a:cs typeface="Times New Roman" panose="02020603050405020304" pitchFamily="18" charset="0"/>
                  <a:sym typeface="+mn-ea"/>
                </a:endParaRPr>
              </a:p>
              <a:p>
                <a:endParaRPr lang="en-US" altLang="zh-CN" sz="2800" dirty="0">
                  <a:latin typeface="Times New Roman" panose="02020603050405020304" pitchFamily="18" charset="0"/>
                  <a:cs typeface="Times New Roman" panose="02020603050405020304" pitchFamily="18" charset="0"/>
                  <a:sym typeface="+mn-ea"/>
                </a:endParaRPr>
              </a:p>
              <a:p>
                <a:r>
                  <a:rPr lang="en-US" altLang="zh-CN" sz="2800" dirty="0">
                    <a:latin typeface="Times New Roman" panose="02020603050405020304" pitchFamily="18" charset="0"/>
                    <a:cs typeface="Times New Roman" panose="02020603050405020304" pitchFamily="18" charset="0"/>
                    <a:sym typeface="+mn-ea"/>
                  </a:rPr>
                  <a:t>With sample weights                                             , CB estimator is</a:t>
                </a:r>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10" t="-129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t>158</a:t>
            </a:fld>
            <a:endParaRPr lang="en-US"/>
          </a:p>
        </p:txBody>
      </p:sp>
      <p:grpSp>
        <p:nvGrpSpPr>
          <p:cNvPr id="36" name="组合 35"/>
          <p:cNvGrpSpPr/>
          <p:nvPr/>
        </p:nvGrpSpPr>
        <p:grpSpPr>
          <a:xfrm>
            <a:off x="1461462" y="3127375"/>
            <a:ext cx="9577380" cy="1830048"/>
            <a:chOff x="158442" y="4951106"/>
            <a:chExt cx="9577380" cy="1830048"/>
          </a:xfrm>
        </p:grpSpPr>
        <p:pic>
          <p:nvPicPr>
            <p:cNvPr id="6" name="图片 5"/>
            <p:cNvPicPr>
              <a:picLocks noChangeAspect="1"/>
            </p:cNvPicPr>
            <p:nvPr/>
          </p:nvPicPr>
          <p:blipFill>
            <a:blip r:embed="rId4"/>
            <a:stretch>
              <a:fillRect/>
            </a:stretch>
          </p:blipFill>
          <p:spPr>
            <a:xfrm>
              <a:off x="967106" y="4969500"/>
              <a:ext cx="4832985" cy="866775"/>
            </a:xfrm>
            <a:prstGeom prst="rect">
              <a:avLst/>
            </a:prstGeom>
          </p:spPr>
        </p:pic>
        <p:grpSp>
          <p:nvGrpSpPr>
            <p:cNvPr id="15" name="组 20"/>
            <p:cNvGrpSpPr/>
            <p:nvPr/>
          </p:nvGrpSpPr>
          <p:grpSpPr>
            <a:xfrm>
              <a:off x="2828607" y="5133347"/>
              <a:ext cx="3869055" cy="1490350"/>
              <a:chOff x="1128709" y="3353644"/>
              <a:chExt cx="3248087" cy="1312713"/>
            </a:xfrm>
          </p:grpSpPr>
          <p:sp>
            <p:nvSpPr>
              <p:cNvPr id="16" name="圆角矩形 15"/>
              <p:cNvSpPr/>
              <p:nvPr/>
            </p:nvSpPr>
            <p:spPr>
              <a:xfrm>
                <a:off x="1727098" y="3353644"/>
                <a:ext cx="327314" cy="374740"/>
              </a:xfrm>
              <a:prstGeom prst="roundRect">
                <a:avLst>
                  <a:gd name="adj" fmla="val 50000"/>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7" name="直线连接符 9"/>
              <p:cNvCxnSpPr>
                <a:stCxn id="16" idx="2"/>
                <a:endCxn id="18" idx="0"/>
              </p:cNvCxnSpPr>
              <p:nvPr/>
            </p:nvCxnSpPr>
            <p:spPr>
              <a:xfrm>
                <a:off x="1890755" y="3728384"/>
                <a:ext cx="861998" cy="432354"/>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128709" y="4160738"/>
                <a:ext cx="3248087" cy="505619"/>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sz="2000" i="1" dirty="0">
                  <a:solidFill>
                    <a:schemeClr val="tx1"/>
                  </a:solidFill>
                  <a:latin typeface="微软雅黑" panose="020B0503020204020204" charset="-122"/>
                  <a:ea typeface="微软雅黑" panose="020B0503020204020204" charset="-122"/>
                  <a:cs typeface="微软雅黑" panose="020B0503020204020204" charset="-122"/>
                </a:endParaRPr>
              </a:p>
            </p:txBody>
          </p:sp>
        </p:grpSp>
        <p:pic>
          <p:nvPicPr>
            <p:cNvPr id="8" name="图片 7"/>
            <p:cNvPicPr>
              <a:picLocks noChangeAspect="1"/>
            </p:cNvPicPr>
            <p:nvPr/>
          </p:nvPicPr>
          <p:blipFill>
            <a:blip r:embed="rId5"/>
            <a:stretch>
              <a:fillRect/>
            </a:stretch>
          </p:blipFill>
          <p:spPr>
            <a:xfrm>
              <a:off x="2862896" y="6153156"/>
              <a:ext cx="3800475" cy="361950"/>
            </a:xfrm>
            <a:prstGeom prst="rect">
              <a:avLst/>
            </a:prstGeom>
          </p:spPr>
        </p:pic>
        <p:grpSp>
          <p:nvGrpSpPr>
            <p:cNvPr id="9" name="组 20"/>
            <p:cNvGrpSpPr/>
            <p:nvPr/>
          </p:nvGrpSpPr>
          <p:grpSpPr>
            <a:xfrm>
              <a:off x="158442" y="4951106"/>
              <a:ext cx="3852218" cy="1830048"/>
              <a:chOff x="-830902" y="2521389"/>
              <a:chExt cx="3233952" cy="1611922"/>
            </a:xfrm>
          </p:grpSpPr>
          <p:sp>
            <p:nvSpPr>
              <p:cNvPr id="10" name="圆角矩形 9"/>
              <p:cNvSpPr/>
              <p:nvPr/>
            </p:nvSpPr>
            <p:spPr>
              <a:xfrm>
                <a:off x="1535188" y="2521389"/>
                <a:ext cx="867862" cy="669498"/>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1" name="直线连接符 9"/>
              <p:cNvCxnSpPr>
                <a:stCxn id="10" idx="1"/>
                <a:endCxn id="12" idx="0"/>
              </p:cNvCxnSpPr>
              <p:nvPr/>
            </p:nvCxnSpPr>
            <p:spPr>
              <a:xfrm flipH="1">
                <a:off x="249129" y="2856139"/>
                <a:ext cx="1286059" cy="551184"/>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830902" y="3407322"/>
                <a:ext cx="2160061" cy="725989"/>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sz="2000" dirty="0">
                    <a:solidFill>
                      <a:schemeClr val="tx1"/>
                    </a:solidFill>
                    <a:latin typeface="微软雅黑" panose="020B0503020204020204" charset="-122"/>
                    <a:ea typeface="微软雅黑" panose="020B0503020204020204" charset="-122"/>
                    <a:cs typeface="微软雅黑" panose="020B0503020204020204" charset="-122"/>
                  </a:rPr>
                  <a:t>The distribution on the population</a:t>
                </a:r>
                <a:endParaRPr kumimoji="1" lang="en-US" sz="2000" i="1" dirty="0">
                  <a:solidFill>
                    <a:schemeClr val="tx1"/>
                  </a:solidFill>
                  <a:latin typeface="微软雅黑" panose="020B0503020204020204" charset="-122"/>
                  <a:ea typeface="微软雅黑" panose="020B0503020204020204" charset="-122"/>
                  <a:cs typeface="微软雅黑" panose="020B0503020204020204" charset="-122"/>
                </a:endParaRPr>
              </a:p>
            </p:txBody>
          </p:sp>
        </p:grpSp>
        <p:grpSp>
          <p:nvGrpSpPr>
            <p:cNvPr id="13" name="组 20"/>
            <p:cNvGrpSpPr/>
            <p:nvPr/>
          </p:nvGrpSpPr>
          <p:grpSpPr>
            <a:xfrm>
              <a:off x="4246883" y="5050797"/>
              <a:ext cx="5488939" cy="1651636"/>
              <a:chOff x="747823" y="3868213"/>
              <a:chExt cx="4607986" cy="1454776"/>
            </a:xfrm>
          </p:grpSpPr>
          <p:sp>
            <p:nvSpPr>
              <p:cNvPr id="14" name="圆角矩形 13"/>
              <p:cNvSpPr/>
              <p:nvPr/>
            </p:nvSpPr>
            <p:spPr>
              <a:xfrm>
                <a:off x="747823" y="3868213"/>
                <a:ext cx="1105618" cy="596228"/>
              </a:xfrm>
              <a:prstGeom prst="roundRect">
                <a:avLst/>
              </a:prstGeom>
              <a:noFill/>
              <a:ln>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9" name="直线连接符 9"/>
              <p:cNvCxnSpPr>
                <a:stCxn id="14" idx="3"/>
                <a:endCxn id="20" idx="1"/>
              </p:cNvCxnSpPr>
              <p:nvPr/>
            </p:nvCxnSpPr>
            <p:spPr>
              <a:xfrm>
                <a:off x="1853441" y="4166327"/>
                <a:ext cx="1496369" cy="806252"/>
              </a:xfrm>
              <a:prstGeom prst="line">
                <a:avLst/>
              </a:prstGeom>
              <a:ln>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349810" y="4622169"/>
                <a:ext cx="2005999" cy="700820"/>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sz="2000" dirty="0">
                    <a:solidFill>
                      <a:schemeClr val="tx1"/>
                    </a:solidFill>
                    <a:latin typeface="微软雅黑" panose="020B0503020204020204" charset="-122"/>
                    <a:ea typeface="微软雅黑" panose="020B0503020204020204" charset="-122"/>
                    <a:cs typeface="微软雅黑" panose="020B0503020204020204" charset="-122"/>
                  </a:rPr>
                  <a:t>The corrected distribution</a:t>
                </a:r>
                <a:endParaRPr kumimoji="1" lang="en-US" sz="2000" i="1" dirty="0">
                  <a:solidFill>
                    <a:schemeClr val="tx1"/>
                  </a:solidFill>
                  <a:latin typeface="微软雅黑" panose="020B0503020204020204" charset="-122"/>
                  <a:ea typeface="微软雅黑" panose="020B0503020204020204" charset="-122"/>
                  <a:cs typeface="微软雅黑" panose="020B0503020204020204" charset="-122"/>
                </a:endParaRPr>
              </a:p>
            </p:txBody>
          </p:sp>
        </p:grpSp>
      </p:grpSp>
      <p:pic>
        <p:nvPicPr>
          <p:cNvPr id="21" name="图片 20"/>
          <p:cNvPicPr>
            <a:picLocks noChangeAspect="1"/>
          </p:cNvPicPr>
          <p:nvPr/>
        </p:nvPicPr>
        <p:blipFill>
          <a:blip r:embed="rId6"/>
          <a:srcRect t="16327"/>
          <a:stretch>
            <a:fillRect/>
          </a:stretch>
        </p:blipFill>
        <p:spPr>
          <a:xfrm>
            <a:off x="3922236" y="5207592"/>
            <a:ext cx="3892550" cy="415925"/>
          </a:xfrm>
          <a:prstGeom prst="rect">
            <a:avLst/>
          </a:prstGeom>
        </p:spPr>
      </p:pic>
      <p:pic>
        <p:nvPicPr>
          <p:cNvPr id="35" name="图片 34"/>
          <p:cNvPicPr>
            <a:picLocks noChangeAspect="1"/>
          </p:cNvPicPr>
          <p:nvPr/>
        </p:nvPicPr>
        <p:blipFill>
          <a:blip r:embed="rId7"/>
          <a:stretch>
            <a:fillRect/>
          </a:stretch>
        </p:blipFill>
        <p:spPr>
          <a:xfrm>
            <a:off x="1507712" y="5707000"/>
            <a:ext cx="3683159" cy="983382"/>
          </a:xfrm>
          <a:prstGeom prst="rect">
            <a:avLst/>
          </a:prstGeom>
        </p:spPr>
      </p:pic>
      <p:sp>
        <p:nvSpPr>
          <p:cNvPr id="5" name="TextBox 4">
            <a:extLst>
              <a:ext uri="{FF2B5EF4-FFF2-40B4-BE49-F238E27FC236}">
                <a16:creationId xmlns:a16="http://schemas.microsoft.com/office/drawing/2014/main" id="{626A295D-4EAF-DF45-94EE-8F6A243E9C05}"/>
              </a:ext>
            </a:extLst>
          </p:cNvPr>
          <p:cNvSpPr txBox="1"/>
          <p:nvPr/>
        </p:nvSpPr>
        <p:spPr>
          <a:xfrm>
            <a:off x="6316215" y="5682438"/>
            <a:ext cx="5266185" cy="954107"/>
          </a:xfrm>
          <a:prstGeom prst="rect">
            <a:avLst/>
          </a:prstGeom>
          <a:noFill/>
        </p:spPr>
        <p:txBody>
          <a:bodyPr wrap="none" rtlCol="0">
            <a:spAutoFit/>
          </a:bodyPr>
          <a:lstStyle/>
          <a:p>
            <a:r>
              <a:rPr lang="en-US" altLang="zh-CN" sz="2800" dirty="0">
                <a:solidFill>
                  <a:srgbClr val="FF0000"/>
                </a:solidFill>
              </a:rPr>
              <a:t>Remove the model dependency</a:t>
            </a:r>
          </a:p>
          <a:p>
            <a:r>
              <a:rPr lang="en-US" altLang="zh-CN" sz="2800" dirty="0">
                <a:solidFill>
                  <a:srgbClr val="FF0000"/>
                </a:solidFill>
              </a:rPr>
              <a:t>But ignore</a:t>
            </a:r>
            <a:r>
              <a:rPr lang="zh-CN" altLang="en-US" sz="2800" dirty="0">
                <a:solidFill>
                  <a:srgbClr val="FF0000"/>
                </a:solidFill>
              </a:rPr>
              <a:t> </a:t>
            </a:r>
            <a:r>
              <a:rPr lang="en-US" altLang="zh-CN" sz="2800" dirty="0">
                <a:solidFill>
                  <a:srgbClr val="FF0000"/>
                </a:solidFill>
              </a:rPr>
              <a:t>action</a:t>
            </a:r>
            <a:r>
              <a:rPr lang="zh-CN" altLang="en-US" sz="2800" dirty="0">
                <a:solidFill>
                  <a:srgbClr val="FF0000"/>
                </a:solidFill>
              </a:rPr>
              <a:t> </a:t>
            </a:r>
            <a:r>
              <a:rPr lang="en-US" altLang="zh-CN" sz="2800" dirty="0">
                <a:solidFill>
                  <a:srgbClr val="FF0000"/>
                </a:solidFill>
              </a:rPr>
              <a:t>discrepancy</a:t>
            </a:r>
            <a:endParaRPr lang="en-US" sz="2800" dirty="0">
              <a:solidFill>
                <a:srgbClr val="FF0000"/>
              </a:solidFill>
            </a:endParaRPr>
          </a:p>
        </p:txBody>
      </p:sp>
    </p:spTree>
    <p:extLst>
      <p:ext uri="{BB962C8B-B14F-4D97-AF65-F5344CB8AC3E}">
        <p14:creationId xmlns:p14="http://schemas.microsoft.com/office/powerpoint/2010/main" val="38609434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stretch>
            <a:fillRect/>
          </a:stretch>
        </p:blipFill>
        <p:spPr>
          <a:xfrm>
            <a:off x="1543050" y="4924699"/>
            <a:ext cx="9103042" cy="1117341"/>
          </a:xfrm>
          <a:prstGeom prst="rect">
            <a:avLst/>
          </a:prstGeom>
        </p:spPr>
      </p:pic>
      <p:sp>
        <p:nvSpPr>
          <p:cNvPr id="2" name="标题 1"/>
          <p:cNvSpPr>
            <a:spLocks noGrp="1"/>
          </p:cNvSpPr>
          <p:nvPr>
            <p:ph type="title"/>
          </p:nvPr>
        </p:nvSpPr>
        <p:spPr/>
        <p:txBody>
          <a:bodyPr>
            <a:normAutofit/>
          </a:bodyPr>
          <a:lstStyle/>
          <a:p>
            <a:r>
              <a:rPr lang="en-US" altLang="zh-CN" dirty="0">
                <a:cs typeface="+mj-lt"/>
                <a:sym typeface="+mn-ea"/>
              </a:rPr>
              <a:t>Focused Context Balancing (FCB) estimator</a:t>
            </a:r>
            <a:endParaRPr lang="zh-CN" altLang="en-US" dirty="0"/>
          </a:p>
        </p:txBody>
      </p:sp>
      <p:sp>
        <p:nvSpPr>
          <p:cNvPr id="3" name="内容占位符 2"/>
          <p:cNvSpPr>
            <a:spLocks noGrp="1"/>
          </p:cNvSpPr>
          <p:nvPr>
            <p:ph idx="1"/>
          </p:nvPr>
        </p:nvSpPr>
        <p:spPr/>
        <p:txBody>
          <a:bodyPr/>
          <a:lstStyle/>
          <a:p>
            <a:r>
              <a:rPr lang="en-US" altLang="zh-CN" sz="3200" dirty="0">
                <a:solidFill>
                  <a:srgbClr val="00B050"/>
                </a:solidFill>
                <a:latin typeface="Times New Roman" panose="02020603050405020304" pitchFamily="18" charset="0"/>
                <a:cs typeface="Times New Roman" panose="02020603050405020304" pitchFamily="18" charset="0"/>
                <a:sym typeface="+mn-ea"/>
              </a:rPr>
              <a:t>Context Balancing</a:t>
            </a:r>
            <a:r>
              <a:rPr lang="en-US" altLang="zh-CN" sz="3200" dirty="0">
                <a:latin typeface="Times New Roman" panose="02020603050405020304" pitchFamily="18" charset="0"/>
                <a:cs typeface="Times New Roman" panose="02020603050405020304" pitchFamily="18" charset="0"/>
                <a:sym typeface="+mn-ea"/>
              </a:rPr>
              <a:t>: learning sample weights by directly variables balancing</a:t>
            </a:r>
          </a:p>
          <a:p>
            <a:endParaRPr lang="en-US" altLang="zh-CN" dirty="0"/>
          </a:p>
          <a:p>
            <a:pPr marL="0" indent="0">
              <a:buNone/>
            </a:pPr>
            <a:endParaRPr lang="en-US" altLang="zh-CN" sz="1800" dirty="0"/>
          </a:p>
          <a:p>
            <a:pPr marL="0" indent="0">
              <a:buNone/>
            </a:pPr>
            <a:endParaRPr lang="en-US" altLang="zh-CN" sz="1800" dirty="0"/>
          </a:p>
          <a:p>
            <a:r>
              <a:rPr lang="en-US" altLang="zh-CN" sz="3200" dirty="0">
                <a:solidFill>
                  <a:srgbClr val="FF0000"/>
                </a:solidFill>
                <a:latin typeface="Times New Roman" panose="02020603050405020304" pitchFamily="18" charset="0"/>
                <a:cs typeface="Times New Roman" panose="02020603050405020304" pitchFamily="18" charset="0"/>
              </a:rPr>
              <a:t>Focused Context Balancing</a:t>
            </a:r>
            <a:r>
              <a:rPr lang="en-US" altLang="zh-CN" sz="3200" dirty="0">
                <a:latin typeface="Times New Roman" panose="02020603050405020304" pitchFamily="18" charset="0"/>
                <a:cs typeface="Times New Roman" panose="02020603050405020304" pitchFamily="18" charset="0"/>
              </a:rPr>
              <a:t>: focusing on the action group with high probability when learning sample weights:</a:t>
            </a:r>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t>159</a:t>
            </a:fld>
            <a:endParaRPr lang="en-US"/>
          </a:p>
        </p:txBody>
      </p:sp>
      <p:pic>
        <p:nvPicPr>
          <p:cNvPr id="6" name="图片 5"/>
          <p:cNvPicPr>
            <a:picLocks noChangeAspect="1"/>
          </p:cNvPicPr>
          <p:nvPr/>
        </p:nvPicPr>
        <p:blipFill>
          <a:blip r:embed="rId4"/>
          <a:stretch>
            <a:fillRect/>
          </a:stretch>
        </p:blipFill>
        <p:spPr>
          <a:xfrm>
            <a:off x="3394710" y="2717021"/>
            <a:ext cx="5120640" cy="940723"/>
          </a:xfrm>
          <a:prstGeom prst="rect">
            <a:avLst/>
          </a:prstGeom>
        </p:spPr>
      </p:pic>
      <p:sp>
        <p:nvSpPr>
          <p:cNvPr id="11" name="矩形 10"/>
          <p:cNvSpPr/>
          <p:nvPr/>
        </p:nvSpPr>
        <p:spPr>
          <a:xfrm>
            <a:off x="4789170" y="5283344"/>
            <a:ext cx="1634490" cy="400050"/>
          </a:xfrm>
          <a:prstGeom prst="rect">
            <a:avLst/>
          </a:prstGeom>
          <a:noFill/>
          <a:ln w="19050">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176260" y="5283344"/>
            <a:ext cx="1634490" cy="400050"/>
          </a:xfrm>
          <a:prstGeom prst="rect">
            <a:avLst/>
          </a:prstGeom>
          <a:noFill/>
          <a:ln w="19050">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5955030" y="6146362"/>
            <a:ext cx="2852002" cy="548118"/>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sz="2000" dirty="0">
                <a:solidFill>
                  <a:schemeClr val="tx1"/>
                </a:solidFill>
                <a:latin typeface="微软雅黑" panose="020B0503020204020204" charset="-122"/>
                <a:ea typeface="微软雅黑" panose="020B0503020204020204" charset="-122"/>
                <a:cs typeface="微软雅黑" panose="020B0503020204020204" charset="-122"/>
              </a:rPr>
              <a:t>Focused Component</a:t>
            </a:r>
            <a:endParaRPr kumimoji="1" lang="en-US" sz="2000" i="1" dirty="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35" name="直接连接符 34"/>
          <p:cNvCxnSpPr/>
          <p:nvPr/>
        </p:nvCxnSpPr>
        <p:spPr>
          <a:xfrm>
            <a:off x="5612130" y="5683394"/>
            <a:ext cx="1645920" cy="462968"/>
          </a:xfrm>
          <a:prstGeom prst="line">
            <a:avLst/>
          </a:prstGeom>
          <a:ln w="38100">
            <a:solidFill>
              <a:srgbClr val="FF323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7303770" y="5683394"/>
            <a:ext cx="1668780" cy="462968"/>
          </a:xfrm>
          <a:prstGeom prst="line">
            <a:avLst/>
          </a:prstGeom>
          <a:ln w="38100">
            <a:solidFill>
              <a:srgbClr val="FF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215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source of these problems: Correlation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16</a:t>
            </a:fld>
            <a:endParaRPr lang="en-US"/>
          </a:p>
        </p:txBody>
      </p:sp>
      <p:sp>
        <p:nvSpPr>
          <p:cNvPr id="62" name="椭圆 61"/>
          <p:cNvSpPr/>
          <p:nvPr/>
        </p:nvSpPr>
        <p:spPr>
          <a:xfrm>
            <a:off x="2361483" y="4157532"/>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63" name="椭圆 62"/>
          <p:cNvSpPr/>
          <p:nvPr/>
        </p:nvSpPr>
        <p:spPr>
          <a:xfrm>
            <a:off x="1715097" y="5352451"/>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64" name="椭圆 63"/>
          <p:cNvSpPr/>
          <p:nvPr/>
        </p:nvSpPr>
        <p:spPr>
          <a:xfrm>
            <a:off x="3007869" y="5352451"/>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65" name="直线箭头连接符 8"/>
          <p:cNvCxnSpPr>
            <a:stCxn id="63" idx="6"/>
            <a:endCxn id="64" idx="2"/>
          </p:cNvCxnSpPr>
          <p:nvPr/>
        </p:nvCxnSpPr>
        <p:spPr>
          <a:xfrm>
            <a:off x="2361483" y="5683527"/>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10"/>
          <p:cNvCxnSpPr>
            <a:endCxn id="64" idx="0"/>
          </p:cNvCxnSpPr>
          <p:nvPr/>
        </p:nvCxnSpPr>
        <p:spPr>
          <a:xfrm>
            <a:off x="2846272" y="4761711"/>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13"/>
          <p:cNvCxnSpPr>
            <a:endCxn id="63" idx="0"/>
          </p:cNvCxnSpPr>
          <p:nvPr/>
        </p:nvCxnSpPr>
        <p:spPr>
          <a:xfrm flipH="1">
            <a:off x="2038290" y="4790084"/>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1318778" y="2407504"/>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69" name="椭圆 68"/>
          <p:cNvSpPr/>
          <p:nvPr/>
        </p:nvSpPr>
        <p:spPr>
          <a:xfrm>
            <a:off x="1965164" y="2407503"/>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70" name="椭圆 69"/>
          <p:cNvSpPr/>
          <p:nvPr/>
        </p:nvSpPr>
        <p:spPr>
          <a:xfrm>
            <a:off x="3264680" y="2407502"/>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71" name="直线箭头连接符 25"/>
          <p:cNvCxnSpPr/>
          <p:nvPr/>
        </p:nvCxnSpPr>
        <p:spPr>
          <a:xfrm>
            <a:off x="2611550" y="2738577"/>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858667" y="1883113"/>
            <a:ext cx="3722918" cy="400110"/>
          </a:xfrm>
          <a:prstGeom prst="rect">
            <a:avLst/>
          </a:prstGeom>
          <a:noFill/>
        </p:spPr>
        <p:txBody>
          <a:bodyPr wrap="square" rtlCol="0">
            <a:spAutoFit/>
          </a:bodyPr>
          <a:lstStyle/>
          <a:p>
            <a:pPr algn="ctr"/>
            <a:r>
              <a:rPr kumimoji="1" lang="en-US" altLang="zh-CN" sz="2000" b="1" dirty="0">
                <a:latin typeface="+mj-lt"/>
                <a:ea typeface="黑体" panose="02010609060101010101" pitchFamily="49" charset="-122"/>
              </a:rPr>
              <a:t>Correlation Framework</a:t>
            </a:r>
            <a:endParaRPr kumimoji="1" lang="zh-CN" altLang="en-US" sz="2000" b="1" dirty="0">
              <a:latin typeface="+mj-lt"/>
              <a:ea typeface="黑体" panose="02010609060101010101" pitchFamily="49" charset="-122"/>
            </a:endParaRPr>
          </a:p>
        </p:txBody>
      </p:sp>
      <p:sp>
        <p:nvSpPr>
          <p:cNvPr id="73" name="下箭头 72"/>
          <p:cNvSpPr/>
          <p:nvPr/>
        </p:nvSpPr>
        <p:spPr>
          <a:xfrm>
            <a:off x="2523079" y="3271271"/>
            <a:ext cx="360040" cy="3121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pic>
        <p:nvPicPr>
          <p:cNvPr id="74" name="Picture 2" descr="Image result for algorithmic bi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8406" y="2944783"/>
            <a:ext cx="3458325" cy="1945308"/>
          </a:xfrm>
          <a:prstGeom prst="rect">
            <a:avLst/>
          </a:prstGeom>
          <a:noFill/>
          <a:extLst>
            <a:ext uri="{909E8E84-426E-40DD-AFC4-6F175D3DCCD1}">
              <a14:hiddenFill xmlns:a14="http://schemas.microsoft.com/office/drawing/2010/main">
                <a:solidFill>
                  <a:srgbClr val="FFFFFF"/>
                </a:solidFill>
              </a14:hiddenFill>
            </a:ext>
          </a:extLst>
        </p:spPr>
      </p:pic>
      <p:sp>
        <p:nvSpPr>
          <p:cNvPr id="75" name="文本框 74"/>
          <p:cNvSpPr txBox="1"/>
          <p:nvPr/>
        </p:nvSpPr>
        <p:spPr>
          <a:xfrm>
            <a:off x="4492015" y="3161809"/>
            <a:ext cx="1977365" cy="12464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25000"/>
              </a:lnSpc>
            </a:pPr>
            <a:r>
              <a:rPr kumimoji="1" lang="en-US" altLang="zh-CN" sz="2000" b="1" dirty="0">
                <a:ea typeface="黑体" panose="02010609060101010101" pitchFamily="49" charset="-122"/>
              </a:rPr>
              <a:t>T</a:t>
            </a:r>
            <a:r>
              <a:rPr kumimoji="1" lang="zh-CN" altLang="en-US" sz="2000" b="1" dirty="0">
                <a:ea typeface="黑体" panose="02010609060101010101" pitchFamily="49" charset="-122"/>
              </a:rPr>
              <a:t>：</a:t>
            </a:r>
            <a:r>
              <a:rPr kumimoji="1" lang="en-US" altLang="zh-CN" sz="2000" b="1" dirty="0">
                <a:ea typeface="黑体" panose="02010609060101010101" pitchFamily="49" charset="-122"/>
              </a:rPr>
              <a:t>skin color</a:t>
            </a:r>
          </a:p>
          <a:p>
            <a:pPr>
              <a:lnSpc>
                <a:spcPct val="125000"/>
              </a:lnSpc>
            </a:pPr>
            <a:r>
              <a:rPr kumimoji="1" lang="en-US" altLang="zh-CN" sz="2000" b="1" dirty="0">
                <a:ea typeface="黑体" panose="02010609060101010101" pitchFamily="49" charset="-122"/>
              </a:rPr>
              <a:t>X</a:t>
            </a:r>
            <a:r>
              <a:rPr kumimoji="1" lang="zh-CN" altLang="en-US" sz="2000" b="1" dirty="0">
                <a:ea typeface="黑体" panose="02010609060101010101" pitchFamily="49" charset="-122"/>
              </a:rPr>
              <a:t>：</a:t>
            </a:r>
            <a:r>
              <a:rPr kumimoji="1" lang="en-US" altLang="zh-CN" sz="2000" b="1" dirty="0">
                <a:ea typeface="黑体" panose="02010609060101010101" pitchFamily="49" charset="-122"/>
              </a:rPr>
              <a:t>income</a:t>
            </a:r>
          </a:p>
          <a:p>
            <a:pPr>
              <a:lnSpc>
                <a:spcPct val="125000"/>
              </a:lnSpc>
            </a:pPr>
            <a:r>
              <a:rPr kumimoji="1" lang="en-US" altLang="zh-CN" sz="2000" b="1" dirty="0">
                <a:ea typeface="黑体" panose="02010609060101010101" pitchFamily="49" charset="-122"/>
              </a:rPr>
              <a:t>Y</a:t>
            </a:r>
            <a:r>
              <a:rPr kumimoji="1" lang="zh-CN" altLang="en-US" sz="2000" b="1" dirty="0">
                <a:ea typeface="黑体" panose="02010609060101010101" pitchFamily="49" charset="-122"/>
              </a:rPr>
              <a:t>：</a:t>
            </a:r>
            <a:r>
              <a:rPr kumimoji="1" lang="en-US" altLang="zh-CN" sz="2000" b="1" dirty="0">
                <a:ea typeface="黑体" panose="02010609060101010101" pitchFamily="49" charset="-122"/>
              </a:rPr>
              <a:t>crime rate</a:t>
            </a:r>
            <a:endParaRPr kumimoji="1" lang="zh-CN" altLang="en-US" sz="2000" b="1" dirty="0">
              <a:ea typeface="黑体" panose="02010609060101010101" pitchFamily="49" charset="-122"/>
            </a:endParaRPr>
          </a:p>
        </p:txBody>
      </p:sp>
      <p:sp>
        <p:nvSpPr>
          <p:cNvPr id="76" name="文本框 75"/>
          <p:cNvSpPr txBox="1"/>
          <p:nvPr/>
        </p:nvSpPr>
        <p:spPr>
          <a:xfrm>
            <a:off x="6469380" y="2023181"/>
            <a:ext cx="5434599" cy="861774"/>
          </a:xfrm>
          <a:prstGeom prst="rect">
            <a:avLst/>
          </a:prstGeom>
          <a:noFill/>
        </p:spPr>
        <p:txBody>
          <a:bodyPr wrap="square" rtlCol="0">
            <a:spAutoFit/>
          </a:bodyPr>
          <a:lstStyle/>
          <a:p>
            <a:pPr algn="ctr">
              <a:lnSpc>
                <a:spcPct val="125000"/>
              </a:lnSpc>
            </a:pPr>
            <a:r>
              <a:rPr kumimoji="1" lang="en-US" altLang="zh-CN" sz="2000" b="1" dirty="0">
                <a:ea typeface="黑体" panose="02010609060101010101" pitchFamily="49" charset="-122"/>
              </a:rPr>
              <a:t>income—crime rate: Strong correlation</a:t>
            </a:r>
          </a:p>
          <a:p>
            <a:pPr algn="ctr">
              <a:lnSpc>
                <a:spcPct val="125000"/>
              </a:lnSpc>
            </a:pPr>
            <a:r>
              <a:rPr kumimoji="1" lang="en-US" altLang="zh-CN" sz="2000" b="1" dirty="0">
                <a:solidFill>
                  <a:srgbClr val="C00000"/>
                </a:solidFill>
                <a:ea typeface="黑体" panose="02010609060101010101" pitchFamily="49" charset="-122"/>
              </a:rPr>
              <a:t>skin color—crime rate: Strong correlation</a:t>
            </a:r>
          </a:p>
        </p:txBody>
      </p:sp>
      <p:sp>
        <p:nvSpPr>
          <p:cNvPr id="77" name="文本框 76"/>
          <p:cNvSpPr txBox="1"/>
          <p:nvPr/>
        </p:nvSpPr>
        <p:spPr>
          <a:xfrm>
            <a:off x="6446520" y="5108373"/>
            <a:ext cx="5457459" cy="861774"/>
          </a:xfrm>
          <a:prstGeom prst="rect">
            <a:avLst/>
          </a:prstGeom>
          <a:noFill/>
        </p:spPr>
        <p:txBody>
          <a:bodyPr wrap="square" rtlCol="0">
            <a:spAutoFit/>
          </a:bodyPr>
          <a:lstStyle/>
          <a:p>
            <a:pPr algn="ctr">
              <a:lnSpc>
                <a:spcPct val="125000"/>
              </a:lnSpc>
            </a:pPr>
            <a:r>
              <a:rPr kumimoji="1" lang="en-US" altLang="zh-CN" sz="2000" b="1" dirty="0">
                <a:ea typeface="黑体" panose="02010609060101010101" pitchFamily="49" charset="-122"/>
              </a:rPr>
              <a:t>income—crime rate: Strong causation</a:t>
            </a:r>
          </a:p>
          <a:p>
            <a:pPr algn="ctr">
              <a:lnSpc>
                <a:spcPct val="125000"/>
              </a:lnSpc>
            </a:pPr>
            <a:r>
              <a:rPr kumimoji="1" lang="en-US" altLang="zh-CN" sz="2000" b="1" dirty="0">
                <a:solidFill>
                  <a:srgbClr val="C00000"/>
                </a:solidFill>
                <a:ea typeface="黑体" panose="02010609060101010101" pitchFamily="49" charset="-122"/>
              </a:rPr>
              <a:t>skin color—crime rate: Weak causation</a:t>
            </a:r>
          </a:p>
        </p:txBody>
      </p:sp>
      <p:sp>
        <p:nvSpPr>
          <p:cNvPr id="78" name="文本框 77"/>
          <p:cNvSpPr txBox="1"/>
          <p:nvPr/>
        </p:nvSpPr>
        <p:spPr>
          <a:xfrm>
            <a:off x="913688" y="3717382"/>
            <a:ext cx="3722918" cy="400110"/>
          </a:xfrm>
          <a:prstGeom prst="rect">
            <a:avLst/>
          </a:prstGeom>
          <a:noFill/>
        </p:spPr>
        <p:txBody>
          <a:bodyPr wrap="square" rtlCol="0">
            <a:spAutoFit/>
          </a:bodyPr>
          <a:lstStyle/>
          <a:p>
            <a:pPr algn="ctr"/>
            <a:r>
              <a:rPr kumimoji="1" lang="en-US" altLang="zh-CN" sz="2000" b="1" dirty="0">
                <a:latin typeface="+mj-lt"/>
                <a:ea typeface="黑体" panose="02010609060101010101" pitchFamily="49" charset="-122"/>
              </a:rPr>
              <a:t>Causal Framework</a:t>
            </a:r>
            <a:endParaRPr kumimoji="1" lang="zh-CN" altLang="en-US" sz="2000" b="1" dirty="0">
              <a:latin typeface="+mj-lt"/>
              <a:ea typeface="黑体" panose="02010609060101010101" pitchFamily="49" charset="-122"/>
            </a:endParaRPr>
          </a:p>
        </p:txBody>
      </p:sp>
    </p:spTree>
    <p:extLst>
      <p:ext uri="{BB962C8B-B14F-4D97-AF65-F5344CB8AC3E}">
        <p14:creationId xmlns:p14="http://schemas.microsoft.com/office/powerpoint/2010/main" val="22765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73" grpId="0" animBg="1"/>
      <p:bldP spid="77" grpId="0"/>
      <p:bldP spid="7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cs typeface="+mj-lt"/>
                <a:sym typeface="+mn-ea"/>
              </a:rPr>
              <a:t>Theoretical Analysis</a:t>
            </a:r>
            <a:endParaRPr lang="en-US" dirty="0"/>
          </a:p>
        </p:txBody>
      </p:sp>
      <p:sp>
        <p:nvSpPr>
          <p:cNvPr id="3" name="内容占位符 2"/>
          <p:cNvSpPr>
            <a:spLocks noGrp="1"/>
          </p:cNvSpPr>
          <p:nvPr>
            <p:ph idx="1"/>
          </p:nvPr>
        </p:nvSpPr>
        <p:spPr/>
        <p:txBody>
          <a:bodyPr/>
          <a:lstStyle/>
          <a:p>
            <a:r>
              <a:rPr lang="en-US" altLang="zh-CN" sz="2800" dirty="0">
                <a:latin typeface="Times New Roman" panose="02020603050405020304" pitchFamily="18" charset="0"/>
                <a:cs typeface="Times New Roman" panose="02020603050405020304" pitchFamily="18" charset="0"/>
                <a:sym typeface="+mn-ea"/>
              </a:rPr>
              <a:t>Taylor's expansion of feedback function on the context:</a:t>
            </a:r>
          </a:p>
          <a:p>
            <a:pPr marL="0" indent="0" fontAlgn="auto">
              <a:lnSpc>
                <a:spcPts val="3360"/>
              </a:lnSpc>
              <a:spcBef>
                <a:spcPts val="0"/>
              </a:spcBef>
              <a:buNone/>
            </a:pPr>
            <a:r>
              <a:rPr lang="en-US" altLang="zh-CN" sz="2800" dirty="0">
                <a:latin typeface="Times New Roman" panose="02020603050405020304" pitchFamily="18" charset="0"/>
                <a:cs typeface="Times New Roman" panose="02020603050405020304" pitchFamily="18" charset="0"/>
                <a:sym typeface="+mn-ea"/>
              </a:rPr>
              <a:t>                                 where </a:t>
            </a:r>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t>160</a:t>
            </a:fld>
            <a:endParaRPr lang="en-US"/>
          </a:p>
        </p:txBody>
      </p:sp>
      <p:pic>
        <p:nvPicPr>
          <p:cNvPr id="8" name="图片 7"/>
          <p:cNvPicPr>
            <a:picLocks noChangeAspect="1"/>
          </p:cNvPicPr>
          <p:nvPr/>
        </p:nvPicPr>
        <p:blipFill>
          <a:blip r:embed="rId3"/>
          <a:stretch>
            <a:fillRect/>
          </a:stretch>
        </p:blipFill>
        <p:spPr>
          <a:xfrm>
            <a:off x="826135" y="2139315"/>
            <a:ext cx="2667000" cy="381000"/>
          </a:xfrm>
          <a:prstGeom prst="rect">
            <a:avLst/>
          </a:prstGeom>
        </p:spPr>
      </p:pic>
      <p:pic>
        <p:nvPicPr>
          <p:cNvPr id="5" name="图片 4"/>
          <p:cNvPicPr>
            <a:picLocks noChangeAspect="1"/>
          </p:cNvPicPr>
          <p:nvPr/>
        </p:nvPicPr>
        <p:blipFill>
          <a:blip r:embed="rId4"/>
          <a:stretch>
            <a:fillRect/>
          </a:stretch>
        </p:blipFill>
        <p:spPr>
          <a:xfrm>
            <a:off x="4610735" y="2117090"/>
            <a:ext cx="4158000" cy="396000"/>
          </a:xfrm>
          <a:prstGeom prst="rect">
            <a:avLst/>
          </a:prstGeom>
        </p:spPr>
      </p:pic>
      <p:pic>
        <p:nvPicPr>
          <p:cNvPr id="6" name="内容占位符 4"/>
          <p:cNvPicPr>
            <a:picLocks noChangeAspect="1"/>
          </p:cNvPicPr>
          <p:nvPr/>
        </p:nvPicPr>
        <p:blipFill>
          <a:blip r:embed="rId5"/>
          <a:stretch>
            <a:fillRect/>
          </a:stretch>
        </p:blipFill>
        <p:spPr>
          <a:xfrm>
            <a:off x="609600" y="2549525"/>
            <a:ext cx="6452870" cy="2258060"/>
          </a:xfrm>
          <a:prstGeom prst="rect">
            <a:avLst/>
          </a:prstGeom>
        </p:spPr>
      </p:pic>
      <p:sp>
        <p:nvSpPr>
          <p:cNvPr id="7" name="圆角矩形 6"/>
          <p:cNvSpPr/>
          <p:nvPr/>
        </p:nvSpPr>
        <p:spPr>
          <a:xfrm>
            <a:off x="1405116" y="4437669"/>
            <a:ext cx="1430161" cy="389592"/>
          </a:xfrm>
          <a:prstGeom prst="roundRect">
            <a:avLst/>
          </a:prstGeom>
          <a:noFill/>
          <a:ln w="38100">
            <a:solidFill>
              <a:srgbClr val="00B05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9" name="图片 8"/>
          <p:cNvPicPr>
            <a:picLocks noChangeAspect="1"/>
          </p:cNvPicPr>
          <p:nvPr/>
        </p:nvPicPr>
        <p:blipFill>
          <a:blip r:embed="rId6"/>
          <a:stretch>
            <a:fillRect/>
          </a:stretch>
        </p:blipFill>
        <p:spPr>
          <a:xfrm>
            <a:off x="1791970" y="4980305"/>
            <a:ext cx="5872480" cy="390525"/>
          </a:xfrm>
          <a:prstGeom prst="rect">
            <a:avLst/>
          </a:prstGeom>
        </p:spPr>
      </p:pic>
      <p:pic>
        <p:nvPicPr>
          <p:cNvPr id="11" name="图片 10"/>
          <p:cNvPicPr>
            <a:picLocks noChangeAspect="1"/>
          </p:cNvPicPr>
          <p:nvPr/>
        </p:nvPicPr>
        <p:blipFill>
          <a:blip r:embed="rId7"/>
          <a:srcRect b="11746"/>
          <a:stretch>
            <a:fillRect/>
          </a:stretch>
        </p:blipFill>
        <p:spPr>
          <a:xfrm>
            <a:off x="1049655" y="4942840"/>
            <a:ext cx="695960" cy="387350"/>
          </a:xfrm>
          <a:prstGeom prst="rect">
            <a:avLst/>
          </a:prstGeom>
        </p:spPr>
      </p:pic>
      <p:sp>
        <p:nvSpPr>
          <p:cNvPr id="13" name="圆角矩形 12"/>
          <p:cNvSpPr/>
          <p:nvPr/>
        </p:nvSpPr>
        <p:spPr>
          <a:xfrm>
            <a:off x="5015865" y="4965058"/>
            <a:ext cx="2645410" cy="425450"/>
          </a:xfrm>
          <a:prstGeom prst="roundRect">
            <a:avLst/>
          </a:prstGeom>
          <a:noFill/>
          <a:ln>
            <a:solidFill>
              <a:srgbClr val="1717FB"/>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5" name="直线连接符 9"/>
          <p:cNvCxnSpPr>
            <a:stCxn id="13" idx="2"/>
          </p:cNvCxnSpPr>
          <p:nvPr/>
        </p:nvCxnSpPr>
        <p:spPr>
          <a:xfrm>
            <a:off x="6338570" y="5390508"/>
            <a:ext cx="1610994" cy="411692"/>
          </a:xfrm>
          <a:prstGeom prst="line">
            <a:avLst/>
          </a:prstGeom>
          <a:ln>
            <a:solidFill>
              <a:srgbClr val="1717FB"/>
            </a:solidFill>
            <a:prstDash val="dashDot"/>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7983638" y="5683561"/>
            <a:ext cx="2389722" cy="1015364"/>
          </a:xfrm>
          <a:prstGeom prst="roundRect">
            <a:avLst/>
          </a:prstGeom>
          <a:ln w="39116">
            <a:solidFill>
              <a:srgbClr val="1717F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sz="2000" dirty="0">
                <a:solidFill>
                  <a:schemeClr val="tx1"/>
                </a:solidFill>
                <a:latin typeface="微软雅黑" panose="020B0503020204020204" charset="-122"/>
                <a:ea typeface="微软雅黑" panose="020B0503020204020204" charset="-122"/>
                <a:cs typeface="微软雅黑" panose="020B0503020204020204" charset="-122"/>
              </a:rPr>
              <a:t>The target distribution</a:t>
            </a:r>
            <a:endParaRPr kumimoji="1" lang="en-US" sz="2000" i="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8" name="圆角矩形 17"/>
          <p:cNvSpPr/>
          <p:nvPr/>
        </p:nvSpPr>
        <p:spPr>
          <a:xfrm>
            <a:off x="1713865" y="4970148"/>
            <a:ext cx="3013711" cy="425450"/>
          </a:xfrm>
          <a:prstGeom prst="roundRect">
            <a:avLst/>
          </a:prstGeom>
          <a:noFill/>
          <a:ln>
            <a:solidFill>
              <a:srgbClr val="1717FB"/>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9" name="直线连接符 9"/>
          <p:cNvCxnSpPr>
            <a:stCxn id="18" idx="2"/>
            <a:endCxn id="20" idx="1"/>
          </p:cNvCxnSpPr>
          <p:nvPr/>
        </p:nvCxnSpPr>
        <p:spPr>
          <a:xfrm flipH="1">
            <a:off x="676802" y="5395598"/>
            <a:ext cx="2543919" cy="751793"/>
          </a:xfrm>
          <a:prstGeom prst="line">
            <a:avLst/>
          </a:prstGeom>
          <a:ln>
            <a:solidFill>
              <a:srgbClr val="1717FB"/>
            </a:solidFill>
            <a:prstDash val="dashDot"/>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676802" y="5639709"/>
            <a:ext cx="2158476" cy="1015364"/>
          </a:xfrm>
          <a:prstGeom prst="roundRect">
            <a:avLst/>
          </a:prstGeom>
          <a:ln w="39116">
            <a:solidFill>
              <a:srgbClr val="1717F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sz="2000" dirty="0">
                <a:solidFill>
                  <a:schemeClr val="tx1"/>
                </a:solidFill>
                <a:latin typeface="微软雅黑" panose="020B0503020204020204" charset="-122"/>
                <a:ea typeface="微软雅黑" panose="020B0503020204020204" charset="-122"/>
                <a:cs typeface="微软雅黑" panose="020B0503020204020204" charset="-122"/>
              </a:rPr>
              <a:t>The adjusted distribution</a:t>
            </a:r>
            <a:endParaRPr kumimoji="1" lang="en-US" sz="2000" i="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5869306" y="4974901"/>
            <a:ext cx="1411604" cy="400050"/>
          </a:xfrm>
          <a:prstGeom prst="rect">
            <a:avLst/>
          </a:prstGeom>
          <a:noFill/>
          <a:ln w="19050">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973180" y="4967913"/>
            <a:ext cx="1411604" cy="400050"/>
          </a:xfrm>
          <a:prstGeom prst="rect">
            <a:avLst/>
          </a:prstGeom>
          <a:noFill/>
          <a:ln w="19050">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3723106" y="5980273"/>
            <a:ext cx="2852002" cy="548118"/>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sz="2000" dirty="0">
                <a:solidFill>
                  <a:schemeClr val="tx1"/>
                </a:solidFill>
                <a:latin typeface="微软雅黑" panose="020B0503020204020204" charset="-122"/>
                <a:ea typeface="微软雅黑" panose="020B0503020204020204" charset="-122"/>
                <a:cs typeface="微软雅黑" panose="020B0503020204020204" charset="-122"/>
              </a:rPr>
              <a:t>Focused Component</a:t>
            </a:r>
            <a:endParaRPr kumimoji="1" lang="en-US" sz="2000" i="1" dirty="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33" name="直接连接符 32"/>
          <p:cNvCxnSpPr>
            <a:endCxn id="31" idx="0"/>
          </p:cNvCxnSpPr>
          <p:nvPr/>
        </p:nvCxnSpPr>
        <p:spPr>
          <a:xfrm>
            <a:off x="3719931" y="5392743"/>
            <a:ext cx="1429176" cy="587530"/>
          </a:xfrm>
          <a:prstGeom prst="line">
            <a:avLst/>
          </a:prstGeom>
          <a:ln w="38100">
            <a:solidFill>
              <a:srgbClr val="FF323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1" idx="0"/>
          </p:cNvCxnSpPr>
          <p:nvPr/>
        </p:nvCxnSpPr>
        <p:spPr>
          <a:xfrm flipH="1">
            <a:off x="5149107" y="5406564"/>
            <a:ext cx="1417266" cy="573709"/>
          </a:xfrm>
          <a:prstGeom prst="line">
            <a:avLst/>
          </a:prstGeom>
          <a:ln w="38100">
            <a:solidFill>
              <a:srgbClr val="FF3232"/>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7371080" y="3787159"/>
            <a:ext cx="4602542" cy="707886"/>
          </a:xfrm>
          <a:prstGeom prst="rect">
            <a:avLst/>
          </a:prstGeom>
          <a:noFill/>
        </p:spPr>
        <p:txBody>
          <a:bodyPr wrap="none" rtlCol="0">
            <a:spAutoFit/>
          </a:bodyPr>
          <a:lstStyle/>
          <a:p>
            <a:r>
              <a:rPr lang="en-US" altLang="zh-CN" sz="2000" dirty="0">
                <a:solidFill>
                  <a:srgbClr val="1717FB"/>
                </a:solidFill>
              </a:rPr>
              <a:t>Distribution shift induced by past policy</a:t>
            </a:r>
          </a:p>
          <a:p>
            <a:r>
              <a:rPr lang="en-US" altLang="zh-CN" sz="2000" dirty="0">
                <a:solidFill>
                  <a:srgbClr val="FF3232"/>
                </a:solidFill>
              </a:rPr>
              <a:t>Action discrepancy from new policy</a:t>
            </a:r>
            <a:endParaRPr lang="zh-CN" altLang="en-US" sz="2000" dirty="0">
              <a:solidFill>
                <a:srgbClr val="FF3232"/>
              </a:solidFill>
            </a:endParaRPr>
          </a:p>
        </p:txBody>
      </p:sp>
    </p:spTree>
    <p:extLst>
      <p:ext uri="{BB962C8B-B14F-4D97-AF65-F5344CB8AC3E}">
        <p14:creationId xmlns:p14="http://schemas.microsoft.com/office/powerpoint/2010/main" val="306990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8" grpId="0" animBg="1"/>
      <p:bldP spid="20" grpId="0" animBg="1"/>
      <p:bldP spid="25" grpId="0" animBg="1"/>
      <p:bldP spid="26" grpId="0" animBg="1"/>
      <p:bldP spid="31"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12B6-7A17-F54A-AC97-AEB5E7EC77FD}"/>
              </a:ext>
            </a:extLst>
          </p:cNvPr>
          <p:cNvSpPr>
            <a:spLocks noGrp="1"/>
          </p:cNvSpPr>
          <p:nvPr>
            <p:ph type="title"/>
          </p:nvPr>
        </p:nvSpPr>
        <p:spPr/>
        <p:txBody>
          <a:bodyPr/>
          <a:lstStyle/>
          <a:p>
            <a:r>
              <a:rPr lang="en-US" altLang="zh-CN" dirty="0">
                <a:cs typeface="+mj-lt"/>
                <a:sym typeface="+mn-ea"/>
              </a:rPr>
              <a:t>Focused Context Balancing algorithm</a:t>
            </a:r>
            <a:endParaRPr lang="en-US" dirty="0"/>
          </a:p>
        </p:txBody>
      </p:sp>
      <p:sp>
        <p:nvSpPr>
          <p:cNvPr id="3" name="Content Placeholder 2">
            <a:extLst>
              <a:ext uri="{FF2B5EF4-FFF2-40B4-BE49-F238E27FC236}">
                <a16:creationId xmlns:a16="http://schemas.microsoft.com/office/drawing/2014/main" id="{97C65905-7B01-8E43-922C-C45624C9B396}"/>
              </a:ext>
            </a:extLst>
          </p:cNvPr>
          <p:cNvSpPr>
            <a:spLocks noGrp="1"/>
          </p:cNvSpPr>
          <p:nvPr>
            <p:ph idx="1"/>
          </p:nvPr>
        </p:nvSpPr>
        <p:spPr/>
        <p:txBody>
          <a:bodyPr>
            <a:normAutofit/>
          </a:bodyPr>
          <a:lstStyle/>
          <a:p>
            <a:r>
              <a:rPr lang="en-US" sz="3200" dirty="0"/>
              <a:t>Objective</a:t>
            </a:r>
            <a:r>
              <a:rPr lang="zh-CN" altLang="en-US" sz="3200" dirty="0"/>
              <a:t> </a:t>
            </a:r>
            <a:r>
              <a:rPr lang="en-US" altLang="zh-CN" sz="3200" dirty="0"/>
              <a:t>Function:</a:t>
            </a:r>
          </a:p>
          <a:p>
            <a:endParaRPr lang="en-US" sz="3200" dirty="0"/>
          </a:p>
          <a:p>
            <a:endParaRPr lang="en-US" sz="3200" dirty="0"/>
          </a:p>
          <a:p>
            <a:endParaRPr lang="en-US" sz="3200" dirty="0"/>
          </a:p>
          <a:p>
            <a:endParaRPr lang="en-US" sz="3200" dirty="0"/>
          </a:p>
          <a:p>
            <a:endParaRPr lang="en-US" sz="1200" dirty="0"/>
          </a:p>
          <a:p>
            <a:r>
              <a:rPr lang="en-US" altLang="zh-CN" sz="3200" dirty="0"/>
              <a:t>Policy</a:t>
            </a:r>
            <a:r>
              <a:rPr lang="zh-CN" altLang="en-US" sz="3200" dirty="0"/>
              <a:t> </a:t>
            </a:r>
            <a:r>
              <a:rPr lang="en-US" altLang="zh-CN" sz="3200" dirty="0"/>
              <a:t>Evaluation:</a:t>
            </a:r>
            <a:endParaRPr lang="en-US" sz="3200" dirty="0"/>
          </a:p>
        </p:txBody>
      </p:sp>
      <p:sp>
        <p:nvSpPr>
          <p:cNvPr id="4" name="Slide Number Placeholder 3">
            <a:extLst>
              <a:ext uri="{FF2B5EF4-FFF2-40B4-BE49-F238E27FC236}">
                <a16:creationId xmlns:a16="http://schemas.microsoft.com/office/drawing/2014/main" id="{52C99B7C-1305-874A-8D9C-7DE5CB00A91C}"/>
              </a:ext>
            </a:extLst>
          </p:cNvPr>
          <p:cNvSpPr>
            <a:spLocks noGrp="1"/>
          </p:cNvSpPr>
          <p:nvPr>
            <p:ph type="sldNum" sz="quarter" idx="12"/>
          </p:nvPr>
        </p:nvSpPr>
        <p:spPr/>
        <p:txBody>
          <a:bodyPr/>
          <a:lstStyle/>
          <a:p>
            <a:fld id="{0CFEC368-1D7A-4F81-ABF6-AE0E36BAF64C}" type="slidenum">
              <a:rPr lang="en-US" smtClean="0"/>
              <a:pPr/>
              <a:t>161</a:t>
            </a:fld>
            <a:endParaRPr lang="en-US"/>
          </a:p>
        </p:txBody>
      </p:sp>
      <p:pic>
        <p:nvPicPr>
          <p:cNvPr id="5" name="Picture 4">
            <a:extLst>
              <a:ext uri="{FF2B5EF4-FFF2-40B4-BE49-F238E27FC236}">
                <a16:creationId xmlns:a16="http://schemas.microsoft.com/office/drawing/2014/main" id="{820634BD-4E66-E64B-B0BA-48A170652BBA}"/>
              </a:ext>
            </a:extLst>
          </p:cNvPr>
          <p:cNvPicPr>
            <a:picLocks noChangeAspect="1"/>
          </p:cNvPicPr>
          <p:nvPr/>
        </p:nvPicPr>
        <p:blipFill>
          <a:blip r:embed="rId2"/>
          <a:stretch>
            <a:fillRect/>
          </a:stretch>
        </p:blipFill>
        <p:spPr>
          <a:xfrm>
            <a:off x="2018581" y="2251207"/>
            <a:ext cx="8432080" cy="2310609"/>
          </a:xfrm>
          <a:prstGeom prst="rect">
            <a:avLst/>
          </a:prstGeom>
        </p:spPr>
      </p:pic>
      <p:pic>
        <p:nvPicPr>
          <p:cNvPr id="6" name="Picture 5">
            <a:extLst>
              <a:ext uri="{FF2B5EF4-FFF2-40B4-BE49-F238E27FC236}">
                <a16:creationId xmlns:a16="http://schemas.microsoft.com/office/drawing/2014/main" id="{2B0E9D74-D3DD-D34A-B156-28BCAA6FF3CB}"/>
              </a:ext>
            </a:extLst>
          </p:cNvPr>
          <p:cNvPicPr>
            <a:picLocks noChangeAspect="1"/>
          </p:cNvPicPr>
          <p:nvPr/>
        </p:nvPicPr>
        <p:blipFill>
          <a:blip r:embed="rId3"/>
          <a:stretch>
            <a:fillRect/>
          </a:stretch>
        </p:blipFill>
        <p:spPr>
          <a:xfrm>
            <a:off x="3987800" y="5418862"/>
            <a:ext cx="4216400" cy="1193800"/>
          </a:xfrm>
          <a:prstGeom prst="rect">
            <a:avLst/>
          </a:prstGeom>
        </p:spPr>
      </p:pic>
      <p:sp>
        <p:nvSpPr>
          <p:cNvPr id="7" name="矩形 6"/>
          <p:cNvSpPr/>
          <p:nvPr/>
        </p:nvSpPr>
        <p:spPr>
          <a:xfrm>
            <a:off x="7698106" y="2656610"/>
            <a:ext cx="1722620" cy="400050"/>
          </a:xfrm>
          <a:prstGeom prst="rect">
            <a:avLst/>
          </a:prstGeom>
          <a:noFill/>
          <a:ln w="19050">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394944" y="2656610"/>
            <a:ext cx="1750317" cy="400050"/>
          </a:xfrm>
          <a:prstGeom prst="rect">
            <a:avLst/>
          </a:prstGeom>
          <a:noFill/>
          <a:ln w="19050">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5352198" y="1524000"/>
            <a:ext cx="2852002" cy="548118"/>
          </a:xfrm>
          <a:prstGeom prst="roundRect">
            <a:avLst/>
          </a:prstGeom>
          <a:ln w="39116">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sz="2000" dirty="0">
                <a:solidFill>
                  <a:schemeClr val="tx1"/>
                </a:solidFill>
                <a:latin typeface="微软雅黑" panose="020B0503020204020204" charset="-122"/>
                <a:ea typeface="微软雅黑" panose="020B0503020204020204" charset="-122"/>
                <a:cs typeface="微软雅黑" panose="020B0503020204020204" charset="-122"/>
              </a:rPr>
              <a:t>Focused Component</a:t>
            </a:r>
            <a:endParaRPr kumimoji="1" lang="en-US" sz="2000" i="1" dirty="0">
              <a:solidFill>
                <a:schemeClr val="tx1"/>
              </a:solidFill>
              <a:latin typeface="微软雅黑" panose="020B0503020204020204" charset="-122"/>
              <a:ea typeface="微软雅黑" panose="020B0503020204020204" charset="-122"/>
              <a:cs typeface="微软雅黑" panose="020B0503020204020204" charset="-122"/>
            </a:endParaRPr>
          </a:p>
        </p:txBody>
      </p:sp>
      <p:cxnSp>
        <p:nvCxnSpPr>
          <p:cNvPr id="10" name="直接连接符 9"/>
          <p:cNvCxnSpPr>
            <a:endCxn id="9" idx="2"/>
          </p:cNvCxnSpPr>
          <p:nvPr/>
        </p:nvCxnSpPr>
        <p:spPr>
          <a:xfrm flipV="1">
            <a:off x="5173579" y="2072118"/>
            <a:ext cx="1604620" cy="584493"/>
          </a:xfrm>
          <a:prstGeom prst="line">
            <a:avLst/>
          </a:prstGeom>
          <a:ln w="38100">
            <a:solidFill>
              <a:srgbClr val="FF323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9" idx="2"/>
          </p:cNvCxnSpPr>
          <p:nvPr/>
        </p:nvCxnSpPr>
        <p:spPr>
          <a:xfrm flipH="1" flipV="1">
            <a:off x="6778199" y="2072118"/>
            <a:ext cx="1781217" cy="584493"/>
          </a:xfrm>
          <a:prstGeom prst="line">
            <a:avLst/>
          </a:prstGeom>
          <a:ln w="38100">
            <a:solidFill>
              <a:srgbClr val="FF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76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a:t>
            </a: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Baselines:</a:t>
            </a:r>
          </a:p>
          <a:p>
            <a:pPr lvl="1"/>
            <a:r>
              <a:rPr lang="en-US" altLang="zh-CN" dirty="0">
                <a:latin typeface="Times New Roman" panose="02020603050405020304" pitchFamily="18" charset="0"/>
                <a:cs typeface="Times New Roman" panose="02020603050405020304" pitchFamily="18" charset="0"/>
              </a:rPr>
              <a:t>Direct Method: regressing on an estimated feedback function to evaluate the effect of new policy.</a:t>
            </a:r>
          </a:p>
          <a:p>
            <a:pPr lvl="1"/>
            <a:r>
              <a:rPr lang="en-US" altLang="zh-CN" dirty="0">
                <a:latin typeface="Times New Roman" panose="02020603050405020304" pitchFamily="18" charset="0"/>
                <a:cs typeface="Times New Roman" panose="02020603050405020304" pitchFamily="18" charset="0"/>
              </a:rPr>
              <a:t>R-IPS: </a:t>
            </a:r>
            <a:r>
              <a:rPr lang="en-US" altLang="zh-CN" dirty="0">
                <a:latin typeface="Times New Roman" panose="02020603050405020304" pitchFamily="18" charset="0"/>
                <a:cs typeface="Times New Roman" panose="02020603050405020304" pitchFamily="18" charset="0"/>
                <a:sym typeface="+mn-ea"/>
              </a:rPr>
              <a:t>IPS estimator + roughly estimated propensity score not associated with context</a:t>
            </a:r>
            <a:r>
              <a:rPr lang="en-US" altLang="zh-CN" dirty="0">
                <a:latin typeface="Times New Roman" panose="02020603050405020304" pitchFamily="18" charset="0"/>
                <a:cs typeface="Times New Roman" panose="02020603050405020304" pitchFamily="18" charset="0"/>
              </a:rPr>
              <a:t>.</a:t>
            </a:r>
          </a:p>
          <a:p>
            <a:pPr lvl="1"/>
            <a:r>
              <a:rPr lang="en-US" altLang="zh-CN" dirty="0">
                <a:latin typeface="Times New Roman" panose="02020603050405020304" pitchFamily="18" charset="0"/>
                <a:cs typeface="Times New Roman" panose="02020603050405020304" pitchFamily="18" charset="0"/>
              </a:rPr>
              <a:t>E-IPS: IPS estimator with estimated propensity score</a:t>
            </a:r>
          </a:p>
          <a:p>
            <a:pPr lvl="1"/>
            <a:r>
              <a:rPr lang="en-US" altLang="zh-CN" dirty="0">
                <a:latin typeface="Times New Roman" panose="02020603050405020304" pitchFamily="18" charset="0"/>
                <a:cs typeface="Times New Roman" panose="02020603050405020304" pitchFamily="18" charset="0"/>
              </a:rPr>
              <a:t>T-IPS: IPS estimator with the true propensity score</a:t>
            </a:r>
          </a:p>
          <a:p>
            <a:pPr lvl="1"/>
            <a:r>
              <a:rPr lang="en-US" altLang="zh-CN" dirty="0">
                <a:latin typeface="Times New Roman" panose="02020603050405020304" pitchFamily="18" charset="0"/>
                <a:cs typeface="Times New Roman" panose="02020603050405020304" pitchFamily="18" charset="0"/>
              </a:rPr>
              <a:t>SN-IPS: I</a:t>
            </a:r>
            <a:r>
              <a:rPr lang="en-US" altLang="zh-CN" dirty="0">
                <a:latin typeface="Times New Roman" panose="02020603050405020304" pitchFamily="18" charset="0"/>
                <a:cs typeface="Times New Roman" panose="02020603050405020304" pitchFamily="18" charset="0"/>
                <a:sym typeface="+mn-ea"/>
              </a:rPr>
              <a:t>PS estimator with estimated propensity score + Normalized sample weights</a:t>
            </a:r>
          </a:p>
          <a:p>
            <a:pPr lvl="1"/>
            <a:r>
              <a:rPr lang="en-US" altLang="zh-CN" dirty="0">
                <a:latin typeface="Times New Roman" panose="02020603050405020304" pitchFamily="18" charset="0"/>
                <a:cs typeface="Times New Roman" panose="02020603050405020304" pitchFamily="18" charset="0"/>
              </a:rPr>
              <a:t>Doubly Robust: IPS estimator </a:t>
            </a:r>
            <a:r>
              <a:rPr lang="en-US" altLang="zh-CN" dirty="0">
                <a:latin typeface="Times New Roman" panose="02020603050405020304" pitchFamily="18" charset="0"/>
                <a:cs typeface="Times New Roman" panose="02020603050405020304" pitchFamily="18" charset="0"/>
                <a:sym typeface="+mn-ea"/>
              </a:rPr>
              <a:t>with estimated propensity score + Direct Method</a:t>
            </a:r>
          </a:p>
          <a:p>
            <a:pPr lvl="1"/>
            <a:r>
              <a:rPr lang="en-US" altLang="zh-CN" dirty="0">
                <a:latin typeface="Times New Roman" panose="02020603050405020304" pitchFamily="18" charset="0"/>
                <a:cs typeface="Times New Roman" panose="02020603050405020304" pitchFamily="18" charset="0"/>
              </a:rPr>
              <a:t>CB: c</a:t>
            </a:r>
            <a:r>
              <a:rPr lang="en-US" altLang="zh-CN" dirty="0">
                <a:latin typeface="Times New Roman" panose="02020603050405020304" pitchFamily="18" charset="0"/>
                <a:cs typeface="Times New Roman" panose="02020603050405020304" pitchFamily="18" charset="0"/>
                <a:sym typeface="+mn-ea"/>
              </a:rPr>
              <a:t>ovariate balancing</a:t>
            </a:r>
            <a:r>
              <a:rPr lang="en-US" altLang="zh-CN" dirty="0">
                <a:latin typeface="Times New Roman" panose="02020603050405020304" pitchFamily="18" charset="0"/>
                <a:cs typeface="Times New Roman" panose="02020603050405020304" pitchFamily="18" charset="0"/>
              </a:rPr>
              <a:t> to learn sample weights + ignoring distribution shift induced by new policy.</a:t>
            </a:r>
          </a:p>
          <a:p>
            <a:pPr marL="0" lvl="1" indent="-190500" fontAlgn="auto">
              <a:spcBef>
                <a:spcPts val="0"/>
              </a:spcBef>
            </a:pPr>
            <a:r>
              <a:rPr lang="en-US" altLang="zh-CN" sz="2400" dirty="0">
                <a:latin typeface="Times New Roman" panose="02020603050405020304" pitchFamily="18" charset="0"/>
                <a:cs typeface="Times New Roman" panose="02020603050405020304" pitchFamily="18" charset="0"/>
                <a:sym typeface="+mn-ea"/>
              </a:rPr>
              <a:t>Evaluation Metric:</a:t>
            </a:r>
            <a:endParaRPr lang="en-US" altLang="zh-CN"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t>162</a:t>
            </a:fld>
            <a:endParaRPr lang="en-US"/>
          </a:p>
        </p:txBody>
      </p:sp>
      <p:pic>
        <p:nvPicPr>
          <p:cNvPr id="5" name="图片 4"/>
          <p:cNvPicPr>
            <a:picLocks noChangeAspect="1"/>
          </p:cNvPicPr>
          <p:nvPr/>
        </p:nvPicPr>
        <p:blipFill>
          <a:blip r:embed="rId3"/>
          <a:stretch>
            <a:fillRect/>
          </a:stretch>
        </p:blipFill>
        <p:spPr>
          <a:xfrm>
            <a:off x="3831590" y="4972685"/>
            <a:ext cx="4196080" cy="1669415"/>
          </a:xfrm>
          <a:prstGeom prst="rect">
            <a:avLst/>
          </a:prstGeom>
        </p:spPr>
      </p:pic>
    </p:spTree>
    <p:extLst>
      <p:ext uri="{BB962C8B-B14F-4D97-AF65-F5344CB8AC3E}">
        <p14:creationId xmlns:p14="http://schemas.microsoft.com/office/powerpoint/2010/main" val="8422967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 - Simulations</a:t>
            </a: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sym typeface="+mn-ea"/>
              </a:rPr>
              <a:t>Dataset</a:t>
            </a:r>
            <a:endParaRPr lang="en-US" altLang="zh-CN" dirty="0"/>
          </a:p>
          <a:p>
            <a:pPr lvl="1"/>
            <a:r>
              <a:rPr lang="en-US" altLang="zh-CN" dirty="0">
                <a:solidFill>
                  <a:srgbClr val="00B050"/>
                </a:solidFill>
                <a:latin typeface="Times New Roman" panose="02020603050405020304" pitchFamily="18" charset="0"/>
                <a:cs typeface="Times New Roman" panose="02020603050405020304" pitchFamily="18" charset="0"/>
              </a:rPr>
              <a:t>Sample size</a:t>
            </a:r>
            <a:r>
              <a:rPr lang="en-US" altLang="zh-CN" dirty="0">
                <a:latin typeface="Times New Roman" panose="02020603050405020304" pitchFamily="18" charset="0"/>
                <a:cs typeface="Times New Roman" panose="02020603050405020304" pitchFamily="18" charset="0"/>
              </a:rPr>
              <a:t>:</a:t>
            </a:r>
            <a:endParaRPr lang="en-US" altLang="zh-CN" dirty="0"/>
          </a:p>
          <a:p>
            <a:pPr lvl="1"/>
            <a:r>
              <a:rPr lang="en-US" altLang="zh-CN" dirty="0">
                <a:solidFill>
                  <a:srgbClr val="00B050"/>
                </a:solidFill>
                <a:latin typeface="Times New Roman" panose="02020603050405020304" pitchFamily="18" charset="0"/>
                <a:cs typeface="Times New Roman" panose="02020603050405020304" pitchFamily="18" charset="0"/>
              </a:rPr>
              <a:t>Context dimension:</a:t>
            </a:r>
            <a:endParaRPr lang="en-US" altLang="zh-CN" dirty="0"/>
          </a:p>
          <a:p>
            <a:pPr lvl="1"/>
            <a:r>
              <a:rPr lang="en-US" altLang="zh-CN" dirty="0">
                <a:latin typeface="Times New Roman" panose="02020603050405020304" pitchFamily="18" charset="0"/>
                <a:cs typeface="Times New Roman" panose="02020603050405020304" pitchFamily="18" charset="0"/>
                <a:sym typeface="+mn-ea"/>
              </a:rPr>
              <a:t>Observed context:</a:t>
            </a:r>
            <a:r>
              <a:rPr lang="en-US" altLang="zh-CN" dirty="0">
                <a:latin typeface="Times New Roman" panose="02020603050405020304" pitchFamily="18" charset="0"/>
                <a:cs typeface="Times New Roman" panose="02020603050405020304" pitchFamily="18" charset="0"/>
              </a:rPr>
              <a:t>          </a:t>
            </a:r>
          </a:p>
          <a:p>
            <a:pPr lvl="1"/>
            <a:r>
              <a:rPr lang="en-US" altLang="zh-CN" dirty="0">
                <a:latin typeface="Times New Roman" panose="02020603050405020304" pitchFamily="18" charset="0"/>
                <a:cs typeface="Times New Roman" panose="02020603050405020304" pitchFamily="18" charset="0"/>
              </a:rPr>
              <a:t>Policy to be evaluated: from </a:t>
            </a:r>
            <a:r>
              <a:rPr lang="en-US" altLang="zh-CN" dirty="0">
                <a:solidFill>
                  <a:srgbClr val="FF0000"/>
                </a:solidFill>
                <a:latin typeface="Times New Roman" panose="02020603050405020304" pitchFamily="18" charset="0"/>
                <a:cs typeface="Times New Roman" panose="02020603050405020304" pitchFamily="18" charset="0"/>
              </a:rPr>
              <a:t>sigmoid</a:t>
            </a:r>
            <a:r>
              <a:rPr lang="en-US" altLang="zh-CN" dirty="0">
                <a:latin typeface="Times New Roman" panose="02020603050405020304" pitchFamily="18" charset="0"/>
                <a:cs typeface="Times New Roman" panose="02020603050405020304" pitchFamily="18" charset="0"/>
              </a:rPr>
              <a:t> function</a:t>
            </a: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Logged policy: from </a:t>
            </a:r>
            <a:r>
              <a:rPr lang="en-US" altLang="zh-CN" dirty="0">
                <a:solidFill>
                  <a:srgbClr val="FF0000"/>
                </a:solidFill>
                <a:latin typeface="Times New Roman" panose="02020603050405020304" pitchFamily="18" charset="0"/>
                <a:cs typeface="Times New Roman" panose="02020603050405020304" pitchFamily="18" charset="0"/>
              </a:rPr>
              <a:t>inverse proportional</a:t>
            </a:r>
            <a:r>
              <a:rPr lang="en-US" altLang="zh-CN" dirty="0">
                <a:latin typeface="Times New Roman" panose="02020603050405020304" pitchFamily="18" charset="0"/>
                <a:cs typeface="Times New Roman" panose="02020603050405020304" pitchFamily="18" charset="0"/>
              </a:rPr>
              <a:t> function, </a:t>
            </a:r>
            <a:r>
              <a:rPr lang="en-US" altLang="zh-CN" dirty="0">
                <a:solidFill>
                  <a:srgbClr val="FF0000"/>
                </a:solidFill>
                <a:latin typeface="Times New Roman" panose="02020603050405020304" pitchFamily="18" charset="0"/>
                <a:cs typeface="Times New Roman" panose="02020603050405020304" pitchFamily="18" charset="0"/>
              </a:rPr>
              <a:t>constant</a:t>
            </a:r>
            <a:r>
              <a:rPr lang="en-US" altLang="zh-CN" dirty="0">
                <a:latin typeface="Times New Roman" panose="02020603050405020304" pitchFamily="18" charset="0"/>
                <a:cs typeface="Times New Roman" panose="02020603050405020304" pitchFamily="18" charset="0"/>
              </a:rPr>
              <a:t> function and </a:t>
            </a:r>
            <a:r>
              <a:rPr lang="en-US" altLang="zh-CN" dirty="0">
                <a:solidFill>
                  <a:srgbClr val="FF0000"/>
                </a:solidFill>
                <a:latin typeface="Times New Roman" panose="02020603050405020304" pitchFamily="18" charset="0"/>
                <a:cs typeface="Times New Roman" panose="02020603050405020304" pitchFamily="18" charset="0"/>
              </a:rPr>
              <a:t>linear</a:t>
            </a:r>
            <a:r>
              <a:rPr lang="en-US" altLang="zh-CN" dirty="0">
                <a:latin typeface="Times New Roman" panose="02020603050405020304" pitchFamily="18" charset="0"/>
                <a:cs typeface="Times New Roman" panose="02020603050405020304" pitchFamily="18" charset="0"/>
              </a:rPr>
              <a:t> function</a:t>
            </a: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Feedback function: from </a:t>
            </a:r>
            <a:r>
              <a:rPr lang="en-US" altLang="zh-CN" dirty="0">
                <a:solidFill>
                  <a:srgbClr val="FF0000"/>
                </a:solidFill>
                <a:latin typeface="Times New Roman" panose="02020603050405020304" pitchFamily="18" charset="0"/>
                <a:cs typeface="Times New Roman" panose="02020603050405020304" pitchFamily="18" charset="0"/>
              </a:rPr>
              <a:t>linear</a:t>
            </a:r>
            <a:r>
              <a:rPr lang="en-US" altLang="zh-CN" dirty="0">
                <a:latin typeface="Times New Roman" panose="02020603050405020304" pitchFamily="18" charset="0"/>
                <a:cs typeface="Times New Roman" panose="02020603050405020304" pitchFamily="18" charset="0"/>
              </a:rPr>
              <a:t> and</a:t>
            </a:r>
            <a:r>
              <a:rPr lang="en-US" altLang="zh-CN" dirty="0">
                <a:solidFill>
                  <a:srgbClr val="FF0000"/>
                </a:solidFill>
                <a:latin typeface="Times New Roman" panose="02020603050405020304" pitchFamily="18" charset="0"/>
                <a:cs typeface="Times New Roman" panose="02020603050405020304" pitchFamily="18" charset="0"/>
              </a:rPr>
              <a:t> non-linear</a:t>
            </a:r>
            <a:r>
              <a:rPr lang="en-US" altLang="zh-CN" dirty="0">
                <a:latin typeface="Times New Roman" panose="02020603050405020304" pitchFamily="18" charset="0"/>
                <a:cs typeface="Times New Roman" panose="02020603050405020304" pitchFamily="18" charset="0"/>
              </a:rPr>
              <a:t> function</a:t>
            </a:r>
          </a:p>
        </p:txBody>
      </p:sp>
      <p:sp>
        <p:nvSpPr>
          <p:cNvPr id="4" name="灯片编号占位符 3"/>
          <p:cNvSpPr>
            <a:spLocks noGrp="1"/>
          </p:cNvSpPr>
          <p:nvPr>
            <p:ph type="sldNum" sz="quarter" idx="12"/>
          </p:nvPr>
        </p:nvSpPr>
        <p:spPr/>
        <p:txBody>
          <a:bodyPr/>
          <a:lstStyle/>
          <a:p>
            <a:fld id="{0CFEC368-1D7A-4F81-ABF6-AE0E36BAF64C}" type="slidenum">
              <a:rPr lang="en-US" smtClean="0"/>
              <a:t>163</a:t>
            </a:fld>
            <a:endParaRPr lang="en-US"/>
          </a:p>
        </p:txBody>
      </p:sp>
      <p:pic>
        <p:nvPicPr>
          <p:cNvPr id="5" name="图片 4"/>
          <p:cNvPicPr>
            <a:picLocks noChangeAspect="1"/>
          </p:cNvPicPr>
          <p:nvPr/>
        </p:nvPicPr>
        <p:blipFill>
          <a:blip r:embed="rId3"/>
          <a:stretch>
            <a:fillRect/>
          </a:stretch>
        </p:blipFill>
        <p:spPr>
          <a:xfrm>
            <a:off x="3070225" y="2781935"/>
            <a:ext cx="2131376" cy="360000"/>
          </a:xfrm>
          <a:prstGeom prst="rect">
            <a:avLst/>
          </a:prstGeom>
        </p:spPr>
      </p:pic>
      <p:pic>
        <p:nvPicPr>
          <p:cNvPr id="6" name="图片 5"/>
          <p:cNvPicPr>
            <a:picLocks noChangeAspect="1"/>
          </p:cNvPicPr>
          <p:nvPr/>
        </p:nvPicPr>
        <p:blipFill>
          <a:blip r:embed="rId4"/>
          <a:srcRect b="16830"/>
          <a:stretch>
            <a:fillRect/>
          </a:stretch>
        </p:blipFill>
        <p:spPr>
          <a:xfrm>
            <a:off x="5299710" y="2777490"/>
            <a:ext cx="3289773" cy="417600"/>
          </a:xfrm>
          <a:prstGeom prst="rect">
            <a:avLst/>
          </a:prstGeom>
        </p:spPr>
      </p:pic>
      <p:pic>
        <p:nvPicPr>
          <p:cNvPr id="7" name="图片 6"/>
          <p:cNvPicPr>
            <a:picLocks noChangeAspect="1"/>
          </p:cNvPicPr>
          <p:nvPr/>
        </p:nvPicPr>
        <p:blipFill>
          <a:blip r:embed="rId5"/>
          <a:stretch>
            <a:fillRect/>
          </a:stretch>
        </p:blipFill>
        <p:spPr>
          <a:xfrm>
            <a:off x="2473960" y="2054860"/>
            <a:ext cx="2353714" cy="360000"/>
          </a:xfrm>
          <a:prstGeom prst="rect">
            <a:avLst/>
          </a:prstGeom>
        </p:spPr>
      </p:pic>
      <p:pic>
        <p:nvPicPr>
          <p:cNvPr id="8" name="图片 7"/>
          <p:cNvPicPr>
            <a:picLocks noChangeAspect="1"/>
          </p:cNvPicPr>
          <p:nvPr/>
        </p:nvPicPr>
        <p:blipFill>
          <a:blip r:embed="rId6"/>
          <a:stretch>
            <a:fillRect/>
          </a:stretch>
        </p:blipFill>
        <p:spPr>
          <a:xfrm>
            <a:off x="3232150" y="2421890"/>
            <a:ext cx="1495045" cy="360000"/>
          </a:xfrm>
          <a:prstGeom prst="rect">
            <a:avLst/>
          </a:prstGeom>
        </p:spPr>
      </p:pic>
      <p:pic>
        <p:nvPicPr>
          <p:cNvPr id="9" name="图片 8"/>
          <p:cNvPicPr>
            <a:picLocks noChangeAspect="1"/>
          </p:cNvPicPr>
          <p:nvPr/>
        </p:nvPicPr>
        <p:blipFill>
          <a:blip r:embed="rId7"/>
          <a:srcRect b="7726"/>
          <a:stretch>
            <a:fillRect/>
          </a:stretch>
        </p:blipFill>
        <p:spPr>
          <a:xfrm>
            <a:off x="1032510" y="4203700"/>
            <a:ext cx="4498340" cy="1061720"/>
          </a:xfrm>
          <a:prstGeom prst="rect">
            <a:avLst/>
          </a:prstGeom>
        </p:spPr>
      </p:pic>
      <p:pic>
        <p:nvPicPr>
          <p:cNvPr id="10" name="图片 9"/>
          <p:cNvPicPr>
            <a:picLocks noChangeAspect="1"/>
          </p:cNvPicPr>
          <p:nvPr/>
        </p:nvPicPr>
        <p:blipFill>
          <a:blip r:embed="rId8"/>
          <a:srcRect t="12195"/>
          <a:stretch>
            <a:fillRect/>
          </a:stretch>
        </p:blipFill>
        <p:spPr>
          <a:xfrm>
            <a:off x="1122045" y="3472180"/>
            <a:ext cx="3604895" cy="473075"/>
          </a:xfrm>
          <a:prstGeom prst="rect">
            <a:avLst/>
          </a:prstGeom>
        </p:spPr>
      </p:pic>
      <p:pic>
        <p:nvPicPr>
          <p:cNvPr id="11" name="图片 10"/>
          <p:cNvPicPr>
            <a:picLocks noChangeAspect="1"/>
          </p:cNvPicPr>
          <p:nvPr/>
        </p:nvPicPr>
        <p:blipFill>
          <a:blip r:embed="rId9"/>
          <a:srcRect t="6744"/>
          <a:stretch>
            <a:fillRect/>
          </a:stretch>
        </p:blipFill>
        <p:spPr>
          <a:xfrm>
            <a:off x="1032510" y="5663565"/>
            <a:ext cx="5150485" cy="1220470"/>
          </a:xfrm>
          <a:prstGeom prst="rect">
            <a:avLst/>
          </a:prstGeom>
        </p:spPr>
      </p:pic>
    </p:spTree>
    <p:extLst>
      <p:ext uri="{BB962C8B-B14F-4D97-AF65-F5344CB8AC3E}">
        <p14:creationId xmlns:p14="http://schemas.microsoft.com/office/powerpoint/2010/main" val="23613854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Experiments on Synthetic Data</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t>164</a:t>
            </a:fld>
            <a:endParaRPr lang="en-US"/>
          </a:p>
        </p:txBody>
      </p:sp>
      <p:sp>
        <p:nvSpPr>
          <p:cNvPr id="6" name="内容占位符 5"/>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Part of simulation results:</a:t>
            </a:r>
          </a:p>
        </p:txBody>
      </p:sp>
      <p:pic>
        <p:nvPicPr>
          <p:cNvPr id="7" name="内容占位符 4"/>
          <p:cNvPicPr>
            <a:picLocks noChangeAspect="1"/>
          </p:cNvPicPr>
          <p:nvPr/>
        </p:nvPicPr>
        <p:blipFill>
          <a:blip r:embed="rId3"/>
          <a:stretch>
            <a:fillRect/>
          </a:stretch>
        </p:blipFill>
        <p:spPr>
          <a:xfrm>
            <a:off x="173150" y="2217420"/>
            <a:ext cx="11896862" cy="2823210"/>
          </a:xfrm>
          <a:prstGeom prst="rect">
            <a:avLst/>
          </a:prstGeom>
        </p:spPr>
      </p:pic>
      <p:sp>
        <p:nvSpPr>
          <p:cNvPr id="13" name="圆角矩形 12"/>
          <p:cNvSpPr/>
          <p:nvPr/>
        </p:nvSpPr>
        <p:spPr>
          <a:xfrm>
            <a:off x="830979" y="3417246"/>
            <a:ext cx="11064239" cy="320040"/>
          </a:xfrm>
          <a:prstGeom prst="roundRect">
            <a:avLst/>
          </a:prstGeom>
          <a:noFill/>
          <a:ln w="3810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461418" y="5474970"/>
            <a:ext cx="11269163" cy="112776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rgbClr val="FF3232"/>
                </a:solidFill>
              </a:rPr>
              <a:t>Estimated</a:t>
            </a:r>
            <a:r>
              <a:rPr kumimoji="1" lang="zh-CN" altLang="en-US" sz="2800" b="1" dirty="0">
                <a:solidFill>
                  <a:srgbClr val="FF3232"/>
                </a:solidFill>
              </a:rPr>
              <a:t> </a:t>
            </a:r>
            <a:r>
              <a:rPr kumimoji="1" lang="en-US" altLang="zh-CN" sz="2800" b="1" dirty="0">
                <a:solidFill>
                  <a:srgbClr val="FF3232"/>
                </a:solidFill>
              </a:rPr>
              <a:t>propensity</a:t>
            </a:r>
            <a:r>
              <a:rPr kumimoji="1" lang="zh-CN" altLang="en-US" sz="2800" b="1" dirty="0">
                <a:solidFill>
                  <a:srgbClr val="FF3232"/>
                </a:solidFill>
              </a:rPr>
              <a:t> </a:t>
            </a:r>
            <a:r>
              <a:rPr kumimoji="1" lang="en-US" altLang="zh-CN" sz="2800" b="1" dirty="0">
                <a:solidFill>
                  <a:srgbClr val="FF3232"/>
                </a:solidFill>
              </a:rPr>
              <a:t>score</a:t>
            </a:r>
            <a:r>
              <a:rPr kumimoji="1" lang="zh-CN" altLang="en-US" sz="2800" b="1" dirty="0">
                <a:solidFill>
                  <a:srgbClr val="FF3232"/>
                </a:solidFill>
              </a:rPr>
              <a:t> </a:t>
            </a:r>
            <a:r>
              <a:rPr kumimoji="1" lang="en-US" altLang="zh-CN" sz="2800" b="1" dirty="0">
                <a:solidFill>
                  <a:schemeClr val="tx1"/>
                </a:solidFill>
              </a:rPr>
              <a:t>is</a:t>
            </a:r>
            <a:r>
              <a:rPr kumimoji="1" lang="zh-CN" altLang="en-US" sz="2800" b="1" dirty="0">
                <a:solidFill>
                  <a:schemeClr val="tx1"/>
                </a:solidFill>
              </a:rPr>
              <a:t> </a:t>
            </a:r>
            <a:r>
              <a:rPr kumimoji="1" lang="en-US" altLang="zh-CN" sz="2800" b="1" dirty="0">
                <a:solidFill>
                  <a:schemeClr val="tx1"/>
                </a:solidFill>
              </a:rPr>
              <a:t>better</a:t>
            </a:r>
            <a:r>
              <a:rPr kumimoji="1" lang="zh-CN" altLang="en-US" sz="2800" b="1" dirty="0">
                <a:solidFill>
                  <a:schemeClr val="tx1"/>
                </a:solidFill>
              </a:rPr>
              <a:t> </a:t>
            </a:r>
            <a:r>
              <a:rPr kumimoji="1" lang="en-US" altLang="zh-CN" sz="2800" b="1" dirty="0">
                <a:solidFill>
                  <a:schemeClr val="tx1"/>
                </a:solidFill>
              </a:rPr>
              <a:t>than</a:t>
            </a:r>
            <a:r>
              <a:rPr kumimoji="1" lang="zh-CN" altLang="en-US" sz="2800" b="1" dirty="0">
                <a:solidFill>
                  <a:schemeClr val="tx1"/>
                </a:solidFill>
              </a:rPr>
              <a:t> </a:t>
            </a:r>
            <a:r>
              <a:rPr kumimoji="1" lang="en-US" altLang="zh-CN" sz="2800" b="1" dirty="0">
                <a:solidFill>
                  <a:srgbClr val="00B050"/>
                </a:solidFill>
              </a:rPr>
              <a:t>true</a:t>
            </a:r>
            <a:r>
              <a:rPr kumimoji="1" lang="zh-CN" altLang="en-US" sz="2800" b="1" dirty="0">
                <a:solidFill>
                  <a:srgbClr val="00B050"/>
                </a:solidFill>
              </a:rPr>
              <a:t> </a:t>
            </a:r>
            <a:r>
              <a:rPr kumimoji="1" lang="en-US" altLang="zh-CN" sz="2800" b="1" dirty="0">
                <a:solidFill>
                  <a:srgbClr val="00B050"/>
                </a:solidFill>
              </a:rPr>
              <a:t>propensity</a:t>
            </a:r>
            <a:r>
              <a:rPr kumimoji="1" lang="zh-CN" altLang="en-US" sz="2800" b="1" dirty="0">
                <a:solidFill>
                  <a:srgbClr val="00B050"/>
                </a:solidFill>
              </a:rPr>
              <a:t> </a:t>
            </a:r>
            <a:r>
              <a:rPr kumimoji="1" lang="en-US" altLang="zh-CN" sz="2800" b="1" dirty="0">
                <a:solidFill>
                  <a:srgbClr val="00B050"/>
                </a:solidFill>
              </a:rPr>
              <a:t>score</a:t>
            </a:r>
            <a:r>
              <a:rPr kumimoji="1" lang="en-US" altLang="zh-CN" sz="2800" b="1" dirty="0">
                <a:solidFill>
                  <a:schemeClr val="tx1"/>
                </a:solidFill>
              </a:rPr>
              <a:t>.</a:t>
            </a:r>
          </a:p>
          <a:p>
            <a:pPr algn="ctr"/>
            <a:r>
              <a:rPr kumimoji="1" lang="en-US" altLang="zh-CN" sz="2800" b="1" dirty="0">
                <a:solidFill>
                  <a:schemeClr val="tx1"/>
                </a:solidFill>
              </a:rPr>
              <a:t>True</a:t>
            </a:r>
            <a:r>
              <a:rPr kumimoji="1" lang="zh-CN" altLang="en-US" sz="2800" b="1" dirty="0">
                <a:solidFill>
                  <a:schemeClr val="tx1"/>
                </a:solidFill>
              </a:rPr>
              <a:t> </a:t>
            </a:r>
            <a:r>
              <a:rPr kumimoji="1" lang="en-US" altLang="zh-CN" sz="2800" b="1" dirty="0">
                <a:solidFill>
                  <a:schemeClr val="tx1"/>
                </a:solidFill>
              </a:rPr>
              <a:t>propensity</a:t>
            </a:r>
            <a:r>
              <a:rPr kumimoji="1" lang="zh-CN" altLang="en-US" sz="2800" b="1" dirty="0">
                <a:solidFill>
                  <a:schemeClr val="tx1"/>
                </a:solidFill>
              </a:rPr>
              <a:t> </a:t>
            </a:r>
            <a:r>
              <a:rPr kumimoji="1" lang="en-US" altLang="zh-CN" sz="2800" b="1" dirty="0">
                <a:solidFill>
                  <a:schemeClr val="tx1"/>
                </a:solidFill>
              </a:rPr>
              <a:t>score</a:t>
            </a:r>
            <a:r>
              <a:rPr kumimoji="1" lang="zh-CN" altLang="en-US" sz="2800" b="1" dirty="0">
                <a:solidFill>
                  <a:schemeClr val="tx1"/>
                </a:solidFill>
              </a:rPr>
              <a:t> </a:t>
            </a:r>
            <a:r>
              <a:rPr kumimoji="1" lang="en-US" altLang="zh-CN" sz="2800" b="1" dirty="0">
                <a:solidFill>
                  <a:schemeClr val="tx1"/>
                </a:solidFill>
              </a:rPr>
              <a:t>is</a:t>
            </a:r>
            <a:r>
              <a:rPr kumimoji="1" lang="zh-CN" altLang="en-US" sz="2800" b="1" dirty="0">
                <a:solidFill>
                  <a:schemeClr val="tx1"/>
                </a:solidFill>
              </a:rPr>
              <a:t> </a:t>
            </a:r>
            <a:r>
              <a:rPr kumimoji="1" lang="en-US" altLang="zh-CN" sz="2800" b="1" dirty="0">
                <a:solidFill>
                  <a:schemeClr val="tx1"/>
                </a:solidFill>
              </a:rPr>
              <a:t>closer</a:t>
            </a:r>
            <a:r>
              <a:rPr kumimoji="1" lang="zh-CN" altLang="en-US" sz="2800" b="1" dirty="0">
                <a:solidFill>
                  <a:schemeClr val="tx1"/>
                </a:solidFill>
              </a:rPr>
              <a:t> </a:t>
            </a:r>
            <a:r>
              <a:rPr kumimoji="1" lang="en-US" altLang="zh-CN" sz="2800" b="1" dirty="0">
                <a:solidFill>
                  <a:schemeClr val="tx1"/>
                </a:solidFill>
              </a:rPr>
              <a:t>to</a:t>
            </a:r>
            <a:r>
              <a:rPr kumimoji="1" lang="zh-CN" altLang="en-US" sz="2800" b="1" dirty="0">
                <a:solidFill>
                  <a:schemeClr val="tx1"/>
                </a:solidFill>
              </a:rPr>
              <a:t> </a:t>
            </a:r>
            <a:r>
              <a:rPr kumimoji="1" lang="en-US" altLang="zh-CN" sz="2800" b="1" dirty="0">
                <a:solidFill>
                  <a:schemeClr val="tx1"/>
                </a:solidFill>
              </a:rPr>
              <a:t>0</a:t>
            </a:r>
            <a:r>
              <a:rPr kumimoji="1" lang="zh-CN" altLang="en-US" sz="2800" b="1" dirty="0">
                <a:solidFill>
                  <a:schemeClr val="tx1"/>
                </a:solidFill>
              </a:rPr>
              <a:t> </a:t>
            </a:r>
            <a:r>
              <a:rPr kumimoji="1" lang="en-US" altLang="zh-CN" sz="2800" b="1" dirty="0">
                <a:solidFill>
                  <a:schemeClr val="tx1"/>
                </a:solidFill>
              </a:rPr>
              <a:t>or</a:t>
            </a:r>
            <a:r>
              <a:rPr kumimoji="1" lang="zh-CN" altLang="en-US" sz="2800" b="1" dirty="0">
                <a:solidFill>
                  <a:schemeClr val="tx1"/>
                </a:solidFill>
              </a:rPr>
              <a:t> </a:t>
            </a:r>
            <a:r>
              <a:rPr kumimoji="1" lang="en-US" altLang="zh-CN" sz="2800" b="1" dirty="0">
                <a:solidFill>
                  <a:schemeClr val="tx1"/>
                </a:solidFill>
              </a:rPr>
              <a:t>1,</a:t>
            </a:r>
            <a:r>
              <a:rPr kumimoji="1" lang="zh-CN" altLang="en-US" sz="2800" b="1" dirty="0">
                <a:solidFill>
                  <a:schemeClr val="tx1"/>
                </a:solidFill>
              </a:rPr>
              <a:t> </a:t>
            </a:r>
            <a:r>
              <a:rPr kumimoji="1" lang="en-US" altLang="zh-CN" sz="2800" b="1" dirty="0">
                <a:solidFill>
                  <a:schemeClr val="tx1"/>
                </a:solidFill>
              </a:rPr>
              <a:t>leading</a:t>
            </a:r>
            <a:r>
              <a:rPr kumimoji="1" lang="zh-CN" altLang="en-US" sz="2800" b="1" dirty="0">
                <a:solidFill>
                  <a:schemeClr val="tx1"/>
                </a:solidFill>
              </a:rPr>
              <a:t> </a:t>
            </a:r>
            <a:r>
              <a:rPr kumimoji="1" lang="en-US" altLang="zh-CN" sz="2800" b="1" dirty="0">
                <a:solidFill>
                  <a:schemeClr val="tx1"/>
                </a:solidFill>
              </a:rPr>
              <a:t>to</a:t>
            </a:r>
            <a:r>
              <a:rPr kumimoji="1" lang="zh-CN" altLang="en-US" sz="2800" b="1" dirty="0">
                <a:solidFill>
                  <a:schemeClr val="tx1"/>
                </a:solidFill>
              </a:rPr>
              <a:t> </a:t>
            </a:r>
            <a:r>
              <a:rPr kumimoji="1" lang="en-US" altLang="zh-CN" sz="2800" b="1" dirty="0">
                <a:solidFill>
                  <a:schemeClr val="tx1"/>
                </a:solidFill>
              </a:rPr>
              <a:t>high</a:t>
            </a:r>
            <a:r>
              <a:rPr kumimoji="1" lang="zh-CN" altLang="en-US" sz="2800" b="1" dirty="0">
                <a:solidFill>
                  <a:schemeClr val="tx1"/>
                </a:solidFill>
              </a:rPr>
              <a:t> </a:t>
            </a:r>
            <a:r>
              <a:rPr kumimoji="1" lang="en-US" altLang="zh-CN" sz="2800" b="1" dirty="0">
                <a:solidFill>
                  <a:schemeClr val="tx1"/>
                </a:solidFill>
              </a:rPr>
              <a:t>variance.</a:t>
            </a:r>
          </a:p>
        </p:txBody>
      </p:sp>
      <p:sp>
        <p:nvSpPr>
          <p:cNvPr id="9" name="圆角矩形 12">
            <a:extLst>
              <a:ext uri="{FF2B5EF4-FFF2-40B4-BE49-F238E27FC236}">
                <a16:creationId xmlns:a16="http://schemas.microsoft.com/office/drawing/2014/main" id="{087254D0-6B8F-2646-A8E0-CBDE841769D9}"/>
              </a:ext>
            </a:extLst>
          </p:cNvPr>
          <p:cNvSpPr/>
          <p:nvPr/>
        </p:nvSpPr>
        <p:spPr>
          <a:xfrm>
            <a:off x="830979" y="3726035"/>
            <a:ext cx="11064239" cy="320040"/>
          </a:xfrm>
          <a:prstGeom prst="roundRect">
            <a:avLst/>
          </a:prstGeom>
          <a:noFill/>
          <a:ln w="38100">
            <a:solidFill>
              <a:srgbClr val="00B05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solidFill>
                <a:srgbClr val="FF3232"/>
              </a:solidFill>
            </a:endParaRPr>
          </a:p>
        </p:txBody>
      </p:sp>
    </p:spTree>
    <p:extLst>
      <p:ext uri="{BB962C8B-B14F-4D97-AF65-F5344CB8AC3E}">
        <p14:creationId xmlns:p14="http://schemas.microsoft.com/office/powerpoint/2010/main" val="42092620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Experiments on Synthetic Data</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t>165</a:t>
            </a:fld>
            <a:endParaRPr lang="en-US"/>
          </a:p>
        </p:txBody>
      </p:sp>
      <p:sp>
        <p:nvSpPr>
          <p:cNvPr id="6" name="内容占位符 5"/>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Part of simulation results:</a:t>
            </a:r>
          </a:p>
        </p:txBody>
      </p:sp>
      <p:pic>
        <p:nvPicPr>
          <p:cNvPr id="7" name="内容占位符 4"/>
          <p:cNvPicPr>
            <a:picLocks noChangeAspect="1"/>
          </p:cNvPicPr>
          <p:nvPr/>
        </p:nvPicPr>
        <p:blipFill>
          <a:blip r:embed="rId3"/>
          <a:stretch>
            <a:fillRect/>
          </a:stretch>
        </p:blipFill>
        <p:spPr>
          <a:xfrm>
            <a:off x="173150" y="2217420"/>
            <a:ext cx="11896862" cy="2823210"/>
          </a:xfrm>
          <a:prstGeom prst="rect">
            <a:avLst/>
          </a:prstGeom>
        </p:spPr>
      </p:pic>
      <p:sp>
        <p:nvSpPr>
          <p:cNvPr id="13" name="圆角矩形 12"/>
          <p:cNvSpPr/>
          <p:nvPr/>
        </p:nvSpPr>
        <p:spPr>
          <a:xfrm>
            <a:off x="845820" y="4469130"/>
            <a:ext cx="11064239" cy="320040"/>
          </a:xfrm>
          <a:prstGeom prst="roundRect">
            <a:avLst/>
          </a:prstGeom>
          <a:noFill/>
          <a:ln w="38100">
            <a:solidFill>
              <a:srgbClr val="00B05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640896" y="5436870"/>
            <a:ext cx="10961370" cy="112776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tx1"/>
                </a:solidFill>
              </a:rPr>
              <a:t>CB estimator performs not very well.</a:t>
            </a:r>
          </a:p>
          <a:p>
            <a:pPr algn="ctr"/>
            <a:r>
              <a:rPr kumimoji="1" lang="en-US" altLang="zh-CN" sz="2800" b="1" dirty="0">
                <a:solidFill>
                  <a:schemeClr val="tx1"/>
                </a:solidFill>
              </a:rPr>
              <a:t>Because it ignores the action discrepancy from the new policy</a:t>
            </a:r>
            <a:endParaRPr kumimoji="1" lang="zh-CN" altLang="en-US" sz="2800" b="1" dirty="0">
              <a:solidFill>
                <a:schemeClr val="tx1"/>
              </a:solidFill>
            </a:endParaRPr>
          </a:p>
        </p:txBody>
      </p:sp>
    </p:spTree>
    <p:extLst>
      <p:ext uri="{BB962C8B-B14F-4D97-AF65-F5344CB8AC3E}">
        <p14:creationId xmlns:p14="http://schemas.microsoft.com/office/powerpoint/2010/main" val="15464775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Experiments on Synthetic Data</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t>166</a:t>
            </a:fld>
            <a:endParaRPr lang="en-US"/>
          </a:p>
        </p:txBody>
      </p:sp>
      <p:sp>
        <p:nvSpPr>
          <p:cNvPr id="6" name="内容占位符 5"/>
          <p:cNvSpPr>
            <a:spLocks noGrp="1"/>
          </p:cNvSpPr>
          <p:nvPr>
            <p:ph idx="1"/>
          </p:nvPr>
        </p:nvSpPr>
        <p:spPr/>
        <p:txBody>
          <a:bodyPr/>
          <a:lstStyle/>
          <a:p>
            <a:r>
              <a:rPr lang="en-US" altLang="zh-CN">
                <a:latin typeface="Times New Roman" panose="02020603050405020304" pitchFamily="18" charset="0"/>
                <a:cs typeface="Times New Roman" panose="02020603050405020304" pitchFamily="18" charset="0"/>
              </a:rPr>
              <a:t>Part of simulation results:</a:t>
            </a:r>
          </a:p>
        </p:txBody>
      </p:sp>
      <p:pic>
        <p:nvPicPr>
          <p:cNvPr id="8" name="内容占位符 4"/>
          <p:cNvPicPr>
            <a:picLocks noChangeAspect="1"/>
          </p:cNvPicPr>
          <p:nvPr/>
        </p:nvPicPr>
        <p:blipFill>
          <a:blip r:embed="rId2"/>
          <a:stretch>
            <a:fillRect/>
          </a:stretch>
        </p:blipFill>
        <p:spPr>
          <a:xfrm>
            <a:off x="173150" y="2217420"/>
            <a:ext cx="11896862" cy="2823210"/>
          </a:xfrm>
          <a:prstGeom prst="rect">
            <a:avLst/>
          </a:prstGeom>
        </p:spPr>
      </p:pic>
      <p:sp>
        <p:nvSpPr>
          <p:cNvPr id="9" name="圆角矩形 8"/>
          <p:cNvSpPr/>
          <p:nvPr/>
        </p:nvSpPr>
        <p:spPr>
          <a:xfrm>
            <a:off x="845820" y="4732020"/>
            <a:ext cx="11064239" cy="320040"/>
          </a:xfrm>
          <a:prstGeom prst="roundRect">
            <a:avLst/>
          </a:prstGeom>
          <a:noFill/>
          <a:ln w="38100">
            <a:solidFill>
              <a:srgbClr val="FF323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 name="矩形 2"/>
          <p:cNvSpPr/>
          <p:nvPr/>
        </p:nvSpPr>
        <p:spPr>
          <a:xfrm>
            <a:off x="535066" y="5425440"/>
            <a:ext cx="11173030" cy="1127760"/>
          </a:xfrm>
          <a:prstGeom prst="rect">
            <a:avLst/>
          </a:prstGeom>
          <a:solidFill>
            <a:schemeClr val="bg1"/>
          </a:solid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tx1"/>
                </a:solidFill>
              </a:rPr>
              <a:t>With considering the action discrepancy, Our FCB estimator can</a:t>
            </a:r>
            <a:r>
              <a:rPr kumimoji="1" lang="zh-CN" altLang="en-US" sz="2800" b="1" dirty="0">
                <a:solidFill>
                  <a:schemeClr val="tx1"/>
                </a:solidFill>
              </a:rPr>
              <a:t> </a:t>
            </a:r>
            <a:r>
              <a:rPr kumimoji="1" lang="en-US" altLang="zh-CN" sz="2800" b="1" dirty="0">
                <a:solidFill>
                  <a:schemeClr val="tx1"/>
                </a:solidFill>
              </a:rPr>
              <a:t>consistently improve</a:t>
            </a:r>
            <a:r>
              <a:rPr kumimoji="1" lang="zh-CN" altLang="en-US" sz="2800" b="1" dirty="0">
                <a:solidFill>
                  <a:schemeClr val="tx1"/>
                </a:solidFill>
              </a:rPr>
              <a:t> </a:t>
            </a:r>
            <a:r>
              <a:rPr kumimoji="1" lang="en-US" altLang="zh-CN" sz="2800" b="1" dirty="0">
                <a:solidFill>
                  <a:schemeClr val="tx1"/>
                </a:solidFill>
              </a:rPr>
              <a:t>the</a:t>
            </a:r>
            <a:r>
              <a:rPr kumimoji="1" lang="zh-CN" altLang="en-US" sz="2800" b="1" dirty="0">
                <a:solidFill>
                  <a:schemeClr val="tx1"/>
                </a:solidFill>
              </a:rPr>
              <a:t> </a:t>
            </a:r>
            <a:r>
              <a:rPr kumimoji="1" lang="en-US" altLang="zh-CN" sz="2800" b="1" dirty="0">
                <a:solidFill>
                  <a:schemeClr val="tx1"/>
                </a:solidFill>
              </a:rPr>
              <a:t>performance</a:t>
            </a:r>
            <a:r>
              <a:rPr kumimoji="1" lang="zh-CN" altLang="en-US" sz="2800" b="1" dirty="0">
                <a:solidFill>
                  <a:schemeClr val="tx1"/>
                </a:solidFill>
              </a:rPr>
              <a:t> </a:t>
            </a:r>
            <a:r>
              <a:rPr kumimoji="1" lang="en-US" altLang="zh-CN" sz="2800" b="1" dirty="0">
                <a:solidFill>
                  <a:schemeClr val="tx1"/>
                </a:solidFill>
              </a:rPr>
              <a:t>of</a:t>
            </a:r>
            <a:r>
              <a:rPr kumimoji="1" lang="zh-CN" altLang="en-US" sz="2800" b="1" dirty="0">
                <a:solidFill>
                  <a:schemeClr val="tx1"/>
                </a:solidFill>
              </a:rPr>
              <a:t> </a:t>
            </a:r>
            <a:r>
              <a:rPr kumimoji="1" lang="en-US" altLang="zh-CN" sz="2800" b="1" dirty="0">
                <a:solidFill>
                  <a:schemeClr val="tx1"/>
                </a:solidFill>
              </a:rPr>
              <a:t>policy</a:t>
            </a:r>
            <a:r>
              <a:rPr kumimoji="1" lang="zh-CN" altLang="en-US" sz="2800" b="1" dirty="0">
                <a:solidFill>
                  <a:schemeClr val="tx1"/>
                </a:solidFill>
              </a:rPr>
              <a:t> </a:t>
            </a:r>
            <a:r>
              <a:rPr kumimoji="1" lang="en-US" altLang="zh-CN" sz="2800" b="1" dirty="0">
                <a:solidFill>
                  <a:schemeClr val="tx1"/>
                </a:solidFill>
              </a:rPr>
              <a:t>evaluation.</a:t>
            </a:r>
            <a:endParaRPr kumimoji="1" lang="zh-CN" altLang="en-US" sz="2800" b="1" dirty="0">
              <a:solidFill>
                <a:schemeClr val="tx1"/>
              </a:solidFill>
            </a:endParaRPr>
          </a:p>
        </p:txBody>
      </p:sp>
    </p:spTree>
    <p:extLst>
      <p:ext uri="{BB962C8B-B14F-4D97-AF65-F5344CB8AC3E}">
        <p14:creationId xmlns:p14="http://schemas.microsoft.com/office/powerpoint/2010/main" val="4682096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 - Classifier evaluation</a:t>
            </a:r>
          </a:p>
        </p:txBody>
      </p:sp>
      <p:sp>
        <p:nvSpPr>
          <p:cNvPr id="3" name="内容占位符 2"/>
          <p:cNvSpPr>
            <a:spLocks noGrp="1"/>
          </p:cNvSpPr>
          <p:nvPr>
            <p:ph idx="1"/>
          </p:nvPr>
        </p:nvSpPr>
        <p:spPr>
          <a:xfrm>
            <a:off x="609599" y="1600200"/>
            <a:ext cx="11376991" cy="4876800"/>
          </a:xfrm>
        </p:spPr>
        <p:txBody>
          <a:bodyPr>
            <a:normAutofit/>
          </a:bodyPr>
          <a:lstStyle/>
          <a:p>
            <a:r>
              <a:rPr lang="en-US" altLang="zh-CN" sz="2800" dirty="0">
                <a:latin typeface="Times New Roman" panose="02020603050405020304" pitchFamily="18" charset="0"/>
                <a:cs typeface="Times New Roman" panose="02020603050405020304" pitchFamily="18" charset="0"/>
              </a:rPr>
              <a:t>A classifier can be defined as a </a:t>
            </a:r>
            <a:r>
              <a:rPr lang="en-US" altLang="zh-CN" sz="2800" dirty="0">
                <a:solidFill>
                  <a:srgbClr val="00B050"/>
                </a:solidFill>
                <a:latin typeface="Times New Roman" panose="02020603050405020304" pitchFamily="18" charset="0"/>
                <a:cs typeface="Times New Roman" panose="02020603050405020304" pitchFamily="18" charset="0"/>
              </a:rPr>
              <a:t>policy</a:t>
            </a:r>
            <a:r>
              <a:rPr lang="en-US" altLang="zh-CN" sz="2800" dirty="0">
                <a:latin typeface="Times New Roman" panose="02020603050405020304" pitchFamily="18" charset="0"/>
                <a:cs typeface="Times New Roman" panose="02020603050405020304" pitchFamily="18" charset="0"/>
              </a:rPr>
              <a:t> based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given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dataset</a:t>
            </a:r>
            <a:endParaRPr lang="en-US" altLang="zh-CN" dirty="0">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Features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samples~ </a:t>
            </a:r>
            <a:r>
              <a:rPr lang="en-US" altLang="zh-CN" sz="2400" dirty="0">
                <a:solidFill>
                  <a:srgbClr val="00B050"/>
                </a:solidFill>
                <a:latin typeface="Times New Roman" panose="02020603050405020304" pitchFamily="18" charset="0"/>
                <a:cs typeface="Times New Roman" panose="02020603050405020304" pitchFamily="18" charset="0"/>
              </a:rPr>
              <a:t>context</a:t>
            </a:r>
            <a:r>
              <a:rPr lang="en-US" altLang="zh-CN" sz="2400" dirty="0">
                <a:latin typeface="Times New Roman" panose="02020603050405020304" pitchFamily="18" charset="0"/>
                <a:cs typeface="Times New Roman" panose="02020603050405020304" pitchFamily="18" charset="0"/>
              </a:rPr>
              <a:t>  </a:t>
            </a:r>
          </a:p>
          <a:p>
            <a:pPr lvl="1"/>
            <a:r>
              <a:rPr lang="en-US" altLang="zh-CN" sz="2400" dirty="0">
                <a:latin typeface="Times New Roman" panose="02020603050405020304" pitchFamily="18" charset="0"/>
                <a:cs typeface="Times New Roman" panose="02020603050405020304" pitchFamily="18" charset="0"/>
              </a:rPr>
              <a:t>Predicted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label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samples ~ </a:t>
            </a:r>
            <a:r>
              <a:rPr lang="en-US" altLang="zh-CN" sz="2400" dirty="0">
                <a:solidFill>
                  <a:srgbClr val="00B050"/>
                </a:solidFill>
                <a:latin typeface="Times New Roman" panose="02020603050405020304" pitchFamily="18" charset="0"/>
                <a:cs typeface="Times New Roman" panose="02020603050405020304" pitchFamily="18" charset="0"/>
              </a:rPr>
              <a:t>action</a:t>
            </a:r>
            <a:r>
              <a:rPr lang="zh-CN" altLang="en-US" sz="2400" dirty="0">
                <a:solidFill>
                  <a:srgbClr val="00B05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predicted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classifier</a:t>
            </a:r>
          </a:p>
          <a:p>
            <a:pPr lvl="1"/>
            <a:r>
              <a:rPr lang="en-US" altLang="zh-CN" sz="2400" dirty="0">
                <a:solidFill>
                  <a:srgbClr val="00B050"/>
                </a:solidFill>
                <a:latin typeface="Times New Roman" panose="02020603050405020304" pitchFamily="18" charset="0"/>
                <a:cs typeface="Times New Roman" panose="02020603050405020304" pitchFamily="18" charset="0"/>
              </a:rPr>
              <a:t>Feedback function</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mn-ea"/>
              </a:rPr>
              <a:t>(      (     is the true label)</a:t>
            </a:r>
            <a:endParaRPr lang="en-US" altLang="zh-CN" sz="2400" dirty="0">
              <a:latin typeface="Times New Roman" panose="02020603050405020304" pitchFamily="18" charset="0"/>
              <a:cs typeface="Times New Roman" panose="02020603050405020304" pitchFamily="18" charset="0"/>
            </a:endParaRPr>
          </a:p>
          <a:p>
            <a:pPr lvl="1"/>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solidFill>
                  <a:srgbClr val="00B050"/>
                </a:solidFill>
                <a:latin typeface="Times New Roman" panose="02020603050405020304" pitchFamily="18" charset="0"/>
                <a:cs typeface="Times New Roman" panose="02020603050405020304" pitchFamily="18" charset="0"/>
              </a:rPr>
              <a:t>policy</a:t>
            </a:r>
            <a:r>
              <a:rPr lang="zh-CN" altLang="en-US" sz="2400" dirty="0">
                <a:solidFill>
                  <a:srgbClr val="00B050"/>
                </a:solidFill>
                <a:latin typeface="Times New Roman" panose="02020603050405020304" pitchFamily="18" charset="0"/>
                <a:cs typeface="Times New Roman" panose="02020603050405020304" pitchFamily="18" charset="0"/>
              </a:rPr>
              <a:t> </a:t>
            </a:r>
            <a:r>
              <a:rPr lang="en-US" altLang="zh-CN" sz="2400" dirty="0">
                <a:solidFill>
                  <a:srgbClr val="00B050"/>
                </a:solidFill>
                <a:latin typeface="Times New Roman" panose="02020603050405020304" pitchFamily="18" charset="0"/>
                <a:cs typeface="Times New Roman" panose="02020603050405020304" pitchFamily="18" charset="0"/>
              </a:rPr>
              <a:t>evaluation</a:t>
            </a:r>
            <a:r>
              <a:rPr lang="zh-CN" altLang="en-US" sz="2400" dirty="0">
                <a:solidFill>
                  <a:srgbClr val="00B05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is equivalent to the evaluation of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solidFill>
                  <a:srgbClr val="00B050"/>
                </a:solidFill>
                <a:latin typeface="Times New Roman" panose="02020603050405020304" pitchFamily="18" charset="0"/>
                <a:cs typeface="Times New Roman" panose="02020603050405020304" pitchFamily="18" charset="0"/>
              </a:rPr>
              <a:t>classifier accuracy </a:t>
            </a:r>
            <a:endParaRPr lang="en-US" altLang="zh-CN" sz="24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Datasets: several multiclass classification bench-mark from UCI-repository.</a:t>
            </a:r>
          </a:p>
          <a:p>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new</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policy to be evaluated</a:t>
            </a:r>
          </a:p>
          <a:p>
            <a:pPr lvl="1"/>
            <a:r>
              <a:rPr lang="en-US" altLang="zh-CN" sz="2400" dirty="0">
                <a:solidFill>
                  <a:srgbClr val="FF0000"/>
                </a:solidFill>
                <a:latin typeface="Times New Roman" panose="02020603050405020304" pitchFamily="18" charset="0"/>
                <a:cs typeface="Times New Roman" panose="02020603050405020304" pitchFamily="18" charset="0"/>
              </a:rPr>
              <a:t>Logistic regression</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model</a:t>
            </a:r>
            <a:r>
              <a:rPr lang="en-US" altLang="zh-CN" sz="2400" dirty="0">
                <a:latin typeface="Times New Roman" panose="02020603050405020304" pitchFamily="18" charset="0"/>
                <a:cs typeface="Times New Roman" panose="02020603050405020304" pitchFamily="18" charset="0"/>
              </a:rPr>
              <a:t> trained on the training set</a:t>
            </a:r>
            <a:endParaRPr lang="en-US" altLang="zh-CN" sz="233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The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past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policy: </a:t>
            </a:r>
          </a:p>
          <a:p>
            <a:pPr lvl="1"/>
            <a:r>
              <a:rPr lang="en-US" altLang="zh-CN" sz="2400" dirty="0">
                <a:latin typeface="Times New Roman" panose="02020603050405020304" pitchFamily="18" charset="0"/>
                <a:cs typeface="Times New Roman" panose="02020603050405020304" pitchFamily="18" charset="0"/>
              </a:rPr>
              <a:t>A simple function </a:t>
            </a:r>
            <a:r>
              <a:rPr lang="en-US" altLang="zh-CN" sz="2400" dirty="0">
                <a:solidFill>
                  <a:srgbClr val="FF0000"/>
                </a:solidFill>
                <a:latin typeface="Times New Roman" panose="02020603050405020304" pitchFamily="18" charset="0"/>
                <a:cs typeface="Times New Roman" panose="02020603050405020304" pitchFamily="18" charset="0"/>
              </a:rPr>
              <a:t>based on one feature variable</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t>167</a:t>
            </a:fld>
            <a:endParaRPr lang="en-US"/>
          </a:p>
        </p:txBody>
      </p:sp>
      <p:pic>
        <p:nvPicPr>
          <p:cNvPr id="6" name="图片 5"/>
          <p:cNvPicPr>
            <a:picLocks noChangeAspect="1"/>
          </p:cNvPicPr>
          <p:nvPr/>
        </p:nvPicPr>
        <p:blipFill>
          <a:blip r:embed="rId3"/>
          <a:stretch>
            <a:fillRect/>
          </a:stretch>
        </p:blipFill>
        <p:spPr>
          <a:xfrm>
            <a:off x="3597910" y="3032760"/>
            <a:ext cx="2167707" cy="370800"/>
          </a:xfrm>
          <a:prstGeom prst="rect">
            <a:avLst/>
          </a:prstGeom>
        </p:spPr>
      </p:pic>
      <p:pic>
        <p:nvPicPr>
          <p:cNvPr id="7" name="图片 6"/>
          <p:cNvPicPr>
            <a:picLocks noChangeAspect="1"/>
          </p:cNvPicPr>
          <p:nvPr/>
        </p:nvPicPr>
        <p:blipFill>
          <a:blip r:embed="rId4"/>
          <a:stretch>
            <a:fillRect/>
          </a:stretch>
        </p:blipFill>
        <p:spPr>
          <a:xfrm>
            <a:off x="5979160" y="3030220"/>
            <a:ext cx="356931" cy="388800"/>
          </a:xfrm>
          <a:prstGeom prst="rect">
            <a:avLst/>
          </a:prstGeom>
        </p:spPr>
      </p:pic>
      <p:pic>
        <p:nvPicPr>
          <p:cNvPr id="12" name="图片 11"/>
          <p:cNvPicPr>
            <a:picLocks noChangeAspect="1"/>
          </p:cNvPicPr>
          <p:nvPr/>
        </p:nvPicPr>
        <p:blipFill>
          <a:blip r:embed="rId5"/>
          <a:srcRect r="71230" b="-4276"/>
          <a:stretch>
            <a:fillRect/>
          </a:stretch>
        </p:blipFill>
        <p:spPr>
          <a:xfrm>
            <a:off x="4705873" y="2147358"/>
            <a:ext cx="234312" cy="378000"/>
          </a:xfrm>
          <a:prstGeom prst="rect">
            <a:avLst/>
          </a:prstGeom>
        </p:spPr>
      </p:pic>
      <p:pic>
        <p:nvPicPr>
          <p:cNvPr id="5" name="图片 4"/>
          <p:cNvPicPr>
            <a:picLocks noChangeAspect="1"/>
          </p:cNvPicPr>
          <p:nvPr/>
        </p:nvPicPr>
        <p:blipFill>
          <a:blip r:embed="rId6"/>
          <a:stretch>
            <a:fillRect/>
          </a:stretch>
        </p:blipFill>
        <p:spPr>
          <a:xfrm>
            <a:off x="5495148" y="2610960"/>
            <a:ext cx="270469" cy="345600"/>
          </a:xfrm>
          <a:prstGeom prst="rect">
            <a:avLst/>
          </a:prstGeom>
        </p:spPr>
      </p:pic>
    </p:spTree>
    <p:extLst>
      <p:ext uri="{BB962C8B-B14F-4D97-AF65-F5344CB8AC3E}">
        <p14:creationId xmlns:p14="http://schemas.microsoft.com/office/powerpoint/2010/main" val="15365374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Experiments - Classifier evaluation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t>168</a:t>
            </a:fld>
            <a:endParaRPr lang="en-US"/>
          </a:p>
        </p:txBody>
      </p:sp>
      <p:pic>
        <p:nvPicPr>
          <p:cNvPr id="7" name="图片 6"/>
          <p:cNvPicPr>
            <a:picLocks noChangeAspect="1"/>
          </p:cNvPicPr>
          <p:nvPr/>
        </p:nvPicPr>
        <p:blipFill>
          <a:blip r:embed="rId3"/>
          <a:stretch>
            <a:fillRect/>
          </a:stretch>
        </p:blipFill>
        <p:spPr>
          <a:xfrm>
            <a:off x="240030" y="1989852"/>
            <a:ext cx="11550967" cy="2751393"/>
          </a:xfrm>
          <a:prstGeom prst="rect">
            <a:avLst/>
          </a:prstGeom>
        </p:spPr>
      </p:pic>
      <p:sp>
        <p:nvSpPr>
          <p:cNvPr id="9" name="圆角矩形 8"/>
          <p:cNvSpPr/>
          <p:nvPr/>
        </p:nvSpPr>
        <p:spPr>
          <a:xfrm>
            <a:off x="400051" y="4320540"/>
            <a:ext cx="11269980" cy="320040"/>
          </a:xfrm>
          <a:prstGeom prst="roundRect">
            <a:avLst/>
          </a:prstGeom>
          <a:noFill/>
          <a:ln w="38100">
            <a:solidFill>
              <a:srgbClr val="FF323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矩形 9"/>
          <p:cNvSpPr/>
          <p:nvPr/>
        </p:nvSpPr>
        <p:spPr>
          <a:xfrm>
            <a:off x="845820" y="5049079"/>
            <a:ext cx="10485120" cy="1576512"/>
          </a:xfrm>
          <a:prstGeom prst="rect">
            <a:avLst/>
          </a:prstGeom>
          <a:solidFill>
            <a:schemeClr val="bg1"/>
          </a:solid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solidFill>
                  <a:schemeClr val="tx1"/>
                </a:solidFill>
              </a:rPr>
              <a:t>By</a:t>
            </a:r>
            <a:r>
              <a:rPr kumimoji="1" lang="zh-CN" altLang="en-US" sz="3200" b="1" dirty="0">
                <a:solidFill>
                  <a:schemeClr val="tx1"/>
                </a:solidFill>
              </a:rPr>
              <a:t> </a:t>
            </a:r>
            <a:r>
              <a:rPr kumimoji="1" lang="en-US" altLang="zh-CN" sz="3200" b="1" dirty="0">
                <a:solidFill>
                  <a:schemeClr val="tx1"/>
                </a:solidFill>
              </a:rPr>
              <a:t>simultaneously considering the</a:t>
            </a:r>
            <a:r>
              <a:rPr kumimoji="1" lang="zh-CN" altLang="en-US" sz="3200" b="1" dirty="0">
                <a:solidFill>
                  <a:schemeClr val="tx1"/>
                </a:solidFill>
              </a:rPr>
              <a:t> </a:t>
            </a:r>
            <a:r>
              <a:rPr kumimoji="1" lang="en-US" altLang="zh-CN" sz="3200" b="1" dirty="0">
                <a:solidFill>
                  <a:srgbClr val="1717FB"/>
                </a:solidFill>
              </a:rPr>
              <a:t>distribution</a:t>
            </a:r>
            <a:r>
              <a:rPr kumimoji="1" lang="zh-CN" altLang="en-US" sz="3200" b="1" dirty="0">
                <a:solidFill>
                  <a:srgbClr val="1717FB"/>
                </a:solidFill>
              </a:rPr>
              <a:t> </a:t>
            </a:r>
            <a:r>
              <a:rPr kumimoji="1" lang="en-US" altLang="zh-CN" sz="3200" b="1" dirty="0">
                <a:solidFill>
                  <a:srgbClr val="1717FB"/>
                </a:solidFill>
              </a:rPr>
              <a:t>shift</a:t>
            </a:r>
            <a:r>
              <a:rPr kumimoji="1" lang="zh-CN" altLang="en-US" sz="3200" b="1" dirty="0">
                <a:solidFill>
                  <a:schemeClr val="tx1"/>
                </a:solidFill>
              </a:rPr>
              <a:t> </a:t>
            </a:r>
            <a:r>
              <a:rPr kumimoji="1" lang="en-US" altLang="zh-CN" sz="3200" b="1" dirty="0">
                <a:solidFill>
                  <a:schemeClr val="tx1"/>
                </a:solidFill>
              </a:rPr>
              <a:t>and </a:t>
            </a:r>
            <a:r>
              <a:rPr kumimoji="1" lang="en-US" altLang="zh-CN" sz="3200" b="1" dirty="0">
                <a:solidFill>
                  <a:srgbClr val="1717FB"/>
                </a:solidFill>
              </a:rPr>
              <a:t>action discrepancy</a:t>
            </a:r>
            <a:r>
              <a:rPr kumimoji="1" lang="en-US" altLang="zh-CN" sz="3200" b="1" dirty="0">
                <a:solidFill>
                  <a:schemeClr val="tx1"/>
                </a:solidFill>
              </a:rPr>
              <a:t>, Our FCB algorithm performs the best for</a:t>
            </a:r>
            <a:r>
              <a:rPr kumimoji="1" lang="zh-CN" altLang="en-US" sz="3200" b="1" dirty="0">
                <a:solidFill>
                  <a:schemeClr val="tx1"/>
                </a:solidFill>
              </a:rPr>
              <a:t> </a:t>
            </a:r>
            <a:r>
              <a:rPr kumimoji="1" lang="en-US" altLang="zh-CN" sz="3200" b="1" dirty="0">
                <a:solidFill>
                  <a:schemeClr val="tx1"/>
                </a:solidFill>
              </a:rPr>
              <a:t>offline policy evaluation.</a:t>
            </a:r>
            <a:endParaRPr kumimoji="1" lang="zh-CN" altLang="en-US" sz="3200" b="1" dirty="0">
              <a:solidFill>
                <a:schemeClr val="tx1"/>
              </a:solidFill>
            </a:endParaRPr>
          </a:p>
        </p:txBody>
      </p:sp>
    </p:spTree>
    <p:extLst>
      <p:ext uri="{BB962C8B-B14F-4D97-AF65-F5344CB8AC3E}">
        <p14:creationId xmlns:p14="http://schemas.microsoft.com/office/powerpoint/2010/main" val="31960707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1378084" cy="990600"/>
          </a:xfrm>
        </p:spPr>
        <p:txBody>
          <a:bodyPr>
            <a:normAutofit fontScale="90000"/>
          </a:bodyPr>
          <a:lstStyle/>
          <a:p>
            <a:r>
              <a:rPr lang="en-US" altLang="zh-CN" dirty="0"/>
              <a:t>Summary: Causal</a:t>
            </a:r>
            <a:r>
              <a:rPr lang="zh-CN" altLang="en-US" dirty="0"/>
              <a:t> </a:t>
            </a:r>
            <a:r>
              <a:rPr lang="en-US" altLang="zh-CN" dirty="0"/>
              <a:t>Inference</a:t>
            </a:r>
            <a:r>
              <a:rPr lang="zh-CN" altLang="en-US" dirty="0"/>
              <a:t> </a:t>
            </a:r>
            <a:r>
              <a:rPr lang="en-US" altLang="zh-CN" dirty="0"/>
              <a:t>for</a:t>
            </a:r>
            <a:r>
              <a:rPr lang="zh-CN" altLang="en-US" dirty="0"/>
              <a:t> </a:t>
            </a:r>
            <a:r>
              <a:rPr lang="en-US" altLang="zh-CN" dirty="0"/>
              <a:t>Offline</a:t>
            </a:r>
            <a:r>
              <a:rPr lang="zh-CN" altLang="en-US" dirty="0"/>
              <a:t> </a:t>
            </a:r>
            <a:r>
              <a:rPr lang="en-US" altLang="zh-CN" dirty="0"/>
              <a:t>Policy</a:t>
            </a:r>
            <a:r>
              <a:rPr lang="zh-CN" altLang="en-US" dirty="0"/>
              <a:t> </a:t>
            </a:r>
            <a:r>
              <a:rPr lang="en-US" altLang="zh-CN" dirty="0"/>
              <a:t>Evaluation</a:t>
            </a:r>
            <a:endParaRPr lang="zh-CN" altLang="en-US" dirty="0"/>
          </a:p>
        </p:txBody>
      </p:sp>
      <p:sp>
        <p:nvSpPr>
          <p:cNvPr id="3" name="内容占位符 2"/>
          <p:cNvSpPr>
            <a:spLocks noGrp="1"/>
          </p:cNvSpPr>
          <p:nvPr>
            <p:ph idx="1"/>
          </p:nvPr>
        </p:nvSpPr>
        <p:spPr>
          <a:xfrm>
            <a:off x="609600" y="1600200"/>
            <a:ext cx="10972800" cy="4641574"/>
          </a:xfrm>
        </p:spPr>
        <p:txBody>
          <a:bodyPr>
            <a:normAutofit/>
          </a:bodyPr>
          <a:lstStyle/>
          <a:p>
            <a:r>
              <a:rPr lang="en-US" altLang="zh-CN" sz="2800" dirty="0"/>
              <a:t>Challenges</a:t>
            </a:r>
            <a:r>
              <a:rPr lang="zh-CN" altLang="en-US" sz="2800" dirty="0"/>
              <a:t> </a:t>
            </a:r>
            <a:r>
              <a:rPr lang="en-US" altLang="zh-CN" sz="2800" dirty="0"/>
              <a:t>of</a:t>
            </a:r>
            <a:r>
              <a:rPr lang="zh-CN" altLang="en-US" sz="2800" dirty="0"/>
              <a:t> </a:t>
            </a:r>
            <a:r>
              <a:rPr lang="en-US" altLang="zh-CN" sz="2800" dirty="0"/>
              <a:t>offline</a:t>
            </a:r>
            <a:r>
              <a:rPr lang="zh-CN" altLang="en-US" sz="2800" dirty="0"/>
              <a:t> </a:t>
            </a:r>
            <a:r>
              <a:rPr lang="en-US" altLang="zh-CN" sz="2800" dirty="0"/>
              <a:t>policy</a:t>
            </a:r>
            <a:r>
              <a:rPr lang="zh-CN" altLang="en-US" sz="2800" dirty="0"/>
              <a:t> </a:t>
            </a:r>
            <a:r>
              <a:rPr lang="en-US" altLang="zh-CN" sz="2800" dirty="0"/>
              <a:t>evaluation: </a:t>
            </a:r>
          </a:p>
          <a:p>
            <a:pPr lvl="1"/>
            <a:r>
              <a:rPr lang="en-US" altLang="zh-CN" sz="2400" dirty="0"/>
              <a:t>Distribution</a:t>
            </a:r>
            <a:r>
              <a:rPr lang="zh-CN" altLang="en-US" sz="2400" dirty="0"/>
              <a:t> </a:t>
            </a:r>
            <a:r>
              <a:rPr lang="en-US" altLang="zh-CN" sz="2400" dirty="0"/>
              <a:t>shift</a:t>
            </a:r>
            <a:r>
              <a:rPr lang="zh-CN" altLang="en-US" sz="2400" dirty="0"/>
              <a:t> </a:t>
            </a:r>
            <a:r>
              <a:rPr lang="en-US" altLang="zh-CN" sz="2400" dirty="0"/>
              <a:t>induced</a:t>
            </a:r>
            <a:r>
              <a:rPr lang="zh-CN" altLang="en-US" sz="2400" dirty="0"/>
              <a:t> </a:t>
            </a:r>
            <a:r>
              <a:rPr lang="en-US" altLang="zh-CN" sz="2400" dirty="0"/>
              <a:t>by</a:t>
            </a:r>
            <a:r>
              <a:rPr lang="zh-CN" altLang="en-US" sz="2400" dirty="0"/>
              <a:t> </a:t>
            </a:r>
            <a:r>
              <a:rPr lang="en-US" altLang="zh-CN" sz="2400" dirty="0"/>
              <a:t>the</a:t>
            </a:r>
            <a:r>
              <a:rPr lang="zh-CN" altLang="en-US" sz="2400" dirty="0"/>
              <a:t> </a:t>
            </a:r>
            <a:r>
              <a:rPr lang="en-US" altLang="zh-CN" sz="2400" dirty="0"/>
              <a:t>past</a:t>
            </a:r>
            <a:r>
              <a:rPr lang="zh-CN" altLang="en-US" sz="2400" dirty="0"/>
              <a:t> </a:t>
            </a:r>
            <a:r>
              <a:rPr lang="en-US" altLang="zh-CN" sz="2400" dirty="0"/>
              <a:t>policy</a:t>
            </a:r>
          </a:p>
          <a:p>
            <a:pPr lvl="1"/>
            <a:r>
              <a:rPr lang="en-US" altLang="zh-CN" sz="2400" dirty="0"/>
              <a:t>Action</a:t>
            </a:r>
            <a:r>
              <a:rPr lang="zh-CN" altLang="en-US" sz="2400" dirty="0"/>
              <a:t> </a:t>
            </a:r>
            <a:r>
              <a:rPr lang="en-US" altLang="zh-CN" sz="2400" dirty="0"/>
              <a:t>discrepancy</a:t>
            </a:r>
            <a:r>
              <a:rPr lang="zh-CN" altLang="en-US" sz="2400" dirty="0"/>
              <a:t> </a:t>
            </a:r>
            <a:r>
              <a:rPr lang="en-US" altLang="zh-CN" sz="2400" dirty="0"/>
              <a:t>induced</a:t>
            </a:r>
            <a:r>
              <a:rPr lang="zh-CN" altLang="en-US" sz="2400" dirty="0"/>
              <a:t> </a:t>
            </a:r>
            <a:r>
              <a:rPr lang="en-US" altLang="zh-CN" sz="2400" dirty="0"/>
              <a:t>by</a:t>
            </a:r>
            <a:r>
              <a:rPr lang="zh-CN" altLang="en-US" sz="2400" dirty="0"/>
              <a:t> </a:t>
            </a:r>
            <a:r>
              <a:rPr lang="en-US" altLang="zh-CN" sz="2400" dirty="0"/>
              <a:t>the</a:t>
            </a:r>
            <a:r>
              <a:rPr lang="zh-CN" altLang="en-US" sz="2400" dirty="0"/>
              <a:t> </a:t>
            </a:r>
            <a:r>
              <a:rPr lang="en-US" altLang="zh-CN" sz="2400" dirty="0"/>
              <a:t>new</a:t>
            </a:r>
            <a:r>
              <a:rPr lang="zh-CN" altLang="en-US" sz="2400" dirty="0"/>
              <a:t> </a:t>
            </a:r>
            <a:r>
              <a:rPr lang="en-US" altLang="zh-CN" sz="2400" dirty="0"/>
              <a:t>policy</a:t>
            </a:r>
          </a:p>
          <a:p>
            <a:pPr lvl="1"/>
            <a:r>
              <a:rPr lang="en-US" altLang="zh-CN" sz="2400" dirty="0"/>
              <a:t>Model</a:t>
            </a:r>
            <a:r>
              <a:rPr lang="zh-CN" altLang="en-US" sz="2400" dirty="0"/>
              <a:t> </a:t>
            </a:r>
            <a:r>
              <a:rPr lang="en-US" altLang="zh-CN" sz="2400" dirty="0"/>
              <a:t>dependency</a:t>
            </a:r>
          </a:p>
          <a:p>
            <a:pPr lvl="1"/>
            <a:endParaRPr lang="en-US" altLang="zh-CN" sz="2400" dirty="0"/>
          </a:p>
          <a:p>
            <a:r>
              <a:rPr lang="en-US" altLang="zh-CN" sz="2800" b="1" dirty="0">
                <a:solidFill>
                  <a:srgbClr val="00B050"/>
                </a:solidFill>
              </a:rPr>
              <a:t>Focused</a:t>
            </a:r>
            <a:r>
              <a:rPr lang="zh-CN" altLang="en-US" sz="2800" b="1" dirty="0">
                <a:solidFill>
                  <a:srgbClr val="00B050"/>
                </a:solidFill>
              </a:rPr>
              <a:t> </a:t>
            </a:r>
            <a:r>
              <a:rPr lang="en-US" altLang="zh-CN" sz="2800" b="1" dirty="0">
                <a:solidFill>
                  <a:srgbClr val="00B050"/>
                </a:solidFill>
              </a:rPr>
              <a:t>Context</a:t>
            </a:r>
            <a:r>
              <a:rPr lang="zh-CN" altLang="en-US" sz="2800" b="1" dirty="0">
                <a:solidFill>
                  <a:srgbClr val="00B050"/>
                </a:solidFill>
              </a:rPr>
              <a:t> </a:t>
            </a:r>
            <a:r>
              <a:rPr lang="en-US" altLang="zh-CN" sz="2800" b="1" dirty="0">
                <a:solidFill>
                  <a:srgbClr val="00B050"/>
                </a:solidFill>
              </a:rPr>
              <a:t>Balancing</a:t>
            </a:r>
          </a:p>
          <a:p>
            <a:pPr lvl="1"/>
            <a:r>
              <a:rPr lang="en-US" altLang="zh-CN" sz="2400" dirty="0"/>
              <a:t>To</a:t>
            </a:r>
            <a:r>
              <a:rPr lang="zh-CN" altLang="en-US" sz="2400" dirty="0"/>
              <a:t> </a:t>
            </a:r>
            <a:r>
              <a:rPr lang="en-US" altLang="zh-CN" sz="2400" dirty="0"/>
              <a:t>remove</a:t>
            </a:r>
            <a:r>
              <a:rPr lang="zh-CN" altLang="en-US" sz="2400" dirty="0"/>
              <a:t> </a:t>
            </a:r>
            <a:r>
              <a:rPr lang="en-US" altLang="zh-CN" sz="2400" dirty="0"/>
              <a:t>the</a:t>
            </a:r>
            <a:r>
              <a:rPr lang="zh-CN" altLang="en-US" sz="2400" dirty="0"/>
              <a:t> </a:t>
            </a:r>
            <a:r>
              <a:rPr lang="en-US" altLang="zh-CN" sz="2400" dirty="0"/>
              <a:t>model</a:t>
            </a:r>
            <a:r>
              <a:rPr lang="zh-CN" altLang="en-US" sz="2400" dirty="0"/>
              <a:t> </a:t>
            </a:r>
            <a:r>
              <a:rPr lang="en-US" altLang="zh-CN" sz="2400" dirty="0"/>
              <a:t>dependency</a:t>
            </a:r>
            <a:endParaRPr lang="en-US" altLang="zh-CN" sz="2400" b="1" dirty="0">
              <a:solidFill>
                <a:srgbClr val="00B050"/>
              </a:solidFill>
            </a:endParaRPr>
          </a:p>
          <a:p>
            <a:pPr lvl="1"/>
            <a:r>
              <a:rPr lang="en-US" altLang="zh-CN" sz="2400" dirty="0"/>
              <a:t>Simultaneously</a:t>
            </a:r>
            <a:r>
              <a:rPr lang="zh-CN" altLang="en-US" sz="2400" dirty="0"/>
              <a:t> </a:t>
            </a:r>
            <a:r>
              <a:rPr lang="en-US" altLang="zh-CN" sz="2400" dirty="0"/>
              <a:t>consider</a:t>
            </a:r>
            <a:r>
              <a:rPr lang="zh-CN" altLang="en-US" sz="2400" dirty="0"/>
              <a:t> </a:t>
            </a:r>
            <a:r>
              <a:rPr lang="en-US" altLang="zh-CN" sz="2400" dirty="0"/>
              <a:t>distribution</a:t>
            </a:r>
            <a:r>
              <a:rPr lang="zh-CN" altLang="en-US" sz="2400" dirty="0"/>
              <a:t> </a:t>
            </a:r>
            <a:r>
              <a:rPr lang="en-US" altLang="zh-CN" sz="2400" dirty="0"/>
              <a:t>shift</a:t>
            </a:r>
            <a:r>
              <a:rPr lang="zh-CN" altLang="en-US" sz="2400" dirty="0"/>
              <a:t> </a:t>
            </a:r>
            <a:r>
              <a:rPr lang="en-US" altLang="zh-CN" sz="2400" dirty="0"/>
              <a:t>and</a:t>
            </a:r>
            <a:r>
              <a:rPr lang="zh-CN" altLang="en-US" sz="2400" dirty="0"/>
              <a:t> </a:t>
            </a:r>
            <a:r>
              <a:rPr lang="en-US" altLang="zh-CN" sz="2400" dirty="0"/>
              <a:t>action</a:t>
            </a:r>
            <a:r>
              <a:rPr lang="zh-CN" altLang="en-US" sz="2400" dirty="0"/>
              <a:t> </a:t>
            </a:r>
            <a:r>
              <a:rPr lang="en-US" altLang="zh-CN" sz="2400" dirty="0"/>
              <a:t>discrepancy</a:t>
            </a:r>
          </a:p>
          <a:p>
            <a:pPr lvl="1"/>
            <a:r>
              <a:rPr lang="en-US" altLang="zh-CN" sz="2400" dirty="0"/>
              <a:t>Significantly</a:t>
            </a:r>
            <a:r>
              <a:rPr lang="zh-CN" altLang="en-US" sz="2400" dirty="0"/>
              <a:t> </a:t>
            </a:r>
            <a:r>
              <a:rPr lang="en-US" altLang="zh-CN" sz="2400" dirty="0"/>
              <a:t>improve</a:t>
            </a:r>
            <a:r>
              <a:rPr lang="zh-CN" altLang="en-US" sz="2400" dirty="0"/>
              <a:t> </a:t>
            </a:r>
            <a:r>
              <a:rPr lang="en-US" altLang="zh-CN" sz="2400" dirty="0"/>
              <a:t>the</a:t>
            </a:r>
            <a:r>
              <a:rPr lang="zh-CN" altLang="en-US" sz="2400" dirty="0"/>
              <a:t> </a:t>
            </a:r>
            <a:r>
              <a:rPr lang="en-US" altLang="zh-CN" sz="2400" dirty="0"/>
              <a:t>accuracy</a:t>
            </a:r>
            <a:r>
              <a:rPr lang="zh-CN" altLang="en-US" sz="2400" dirty="0"/>
              <a:t> </a:t>
            </a:r>
            <a:r>
              <a:rPr lang="en-US" altLang="zh-CN" sz="2400" dirty="0"/>
              <a:t>on</a:t>
            </a:r>
            <a:r>
              <a:rPr lang="zh-CN" altLang="en-US" sz="2400" dirty="0"/>
              <a:t> </a:t>
            </a:r>
            <a:r>
              <a:rPr lang="en-US" altLang="zh-CN" sz="2400" dirty="0"/>
              <a:t>policy</a:t>
            </a:r>
            <a:r>
              <a:rPr lang="zh-CN" altLang="en-US" sz="2400" dirty="0"/>
              <a:t> </a:t>
            </a:r>
            <a:r>
              <a:rPr lang="en-US" altLang="zh-CN" sz="2400" dirty="0"/>
              <a:t>evaluation</a:t>
            </a:r>
          </a:p>
          <a:p>
            <a:pPr lvl="1"/>
            <a:r>
              <a:rPr lang="en-US" altLang="zh-CN" sz="2400" dirty="0">
                <a:solidFill>
                  <a:srgbClr val="FF0000"/>
                </a:solidFill>
              </a:rPr>
              <a:t>Supporting</a:t>
            </a:r>
            <a:r>
              <a:rPr lang="zh-CN" altLang="en-US" sz="2400" dirty="0">
                <a:solidFill>
                  <a:srgbClr val="FF0000"/>
                </a:solidFill>
              </a:rPr>
              <a:t> </a:t>
            </a:r>
            <a:r>
              <a:rPr lang="en-US" altLang="zh-CN" sz="2400" dirty="0">
                <a:solidFill>
                  <a:srgbClr val="FF0000"/>
                </a:solidFill>
              </a:rPr>
              <a:t>for</a:t>
            </a:r>
            <a:r>
              <a:rPr lang="zh-CN" altLang="en-US" sz="2400" dirty="0">
                <a:solidFill>
                  <a:srgbClr val="FF0000"/>
                </a:solidFill>
              </a:rPr>
              <a:t> </a:t>
            </a:r>
            <a:r>
              <a:rPr lang="en-US" altLang="zh-CN" sz="2400" dirty="0">
                <a:solidFill>
                  <a:srgbClr val="FF0000"/>
                </a:solidFill>
              </a:rPr>
              <a:t>decision</a:t>
            </a:r>
            <a:r>
              <a:rPr lang="zh-CN" altLang="en-US" sz="2400" dirty="0">
                <a:solidFill>
                  <a:srgbClr val="FF0000"/>
                </a:solidFill>
              </a:rPr>
              <a:t> </a:t>
            </a:r>
            <a:r>
              <a:rPr lang="en-US" altLang="zh-CN" sz="2400" dirty="0">
                <a:solidFill>
                  <a:srgbClr val="FF0000"/>
                </a:solidFill>
              </a:rPr>
              <a:t>making,</a:t>
            </a:r>
            <a:r>
              <a:rPr lang="zh-CN" altLang="en-US" sz="2400" dirty="0">
                <a:solidFill>
                  <a:srgbClr val="FF0000"/>
                </a:solidFill>
              </a:rPr>
              <a:t> </a:t>
            </a:r>
            <a:r>
              <a:rPr lang="en-US" altLang="zh-CN" sz="2400" dirty="0">
                <a:solidFill>
                  <a:srgbClr val="FF0000"/>
                </a:solidFill>
              </a:rPr>
              <a:t>which</a:t>
            </a:r>
            <a:r>
              <a:rPr lang="zh-CN" altLang="en-US" sz="2400" dirty="0">
                <a:solidFill>
                  <a:srgbClr val="FF0000"/>
                </a:solidFill>
              </a:rPr>
              <a:t> </a:t>
            </a:r>
            <a:r>
              <a:rPr lang="en-US" altLang="zh-CN" sz="2400" dirty="0">
                <a:solidFill>
                  <a:srgbClr val="FF0000"/>
                </a:solidFill>
              </a:rPr>
              <a:t>policy</a:t>
            </a:r>
            <a:r>
              <a:rPr lang="zh-CN" altLang="en-US" sz="2400" dirty="0">
                <a:solidFill>
                  <a:srgbClr val="FF0000"/>
                </a:solidFill>
              </a:rPr>
              <a:t> </a:t>
            </a:r>
            <a:r>
              <a:rPr lang="en-US" altLang="zh-CN" sz="2400" dirty="0">
                <a:solidFill>
                  <a:srgbClr val="FF0000"/>
                </a:solidFill>
              </a:rPr>
              <a:t>is</a:t>
            </a:r>
            <a:r>
              <a:rPr lang="zh-CN" altLang="en-US" sz="2400" dirty="0">
                <a:solidFill>
                  <a:srgbClr val="FF0000"/>
                </a:solidFill>
              </a:rPr>
              <a:t> </a:t>
            </a:r>
            <a:r>
              <a:rPr lang="en-US" altLang="zh-CN" sz="2400" dirty="0">
                <a:solidFill>
                  <a:srgbClr val="FF0000"/>
                </a:solidFill>
              </a:rPr>
              <a:t>the</a:t>
            </a:r>
            <a:r>
              <a:rPr lang="zh-CN" altLang="en-US" sz="2400" dirty="0">
                <a:solidFill>
                  <a:srgbClr val="FF0000"/>
                </a:solidFill>
              </a:rPr>
              <a:t> </a:t>
            </a:r>
            <a:r>
              <a:rPr lang="en-US" altLang="zh-CN" sz="2400" dirty="0">
                <a:solidFill>
                  <a:srgbClr val="FF0000"/>
                </a:solidFill>
              </a:rPr>
              <a:t>best</a:t>
            </a:r>
            <a:r>
              <a:rPr lang="zh-CN" altLang="en-US" sz="2400" dirty="0">
                <a:solidFill>
                  <a:srgbClr val="FF0000"/>
                </a:solidFill>
              </a:rPr>
              <a:t> </a:t>
            </a:r>
            <a:r>
              <a:rPr lang="en-US" altLang="zh-CN" sz="2400" dirty="0">
                <a:solidFill>
                  <a:srgbClr val="FF0000"/>
                </a:solidFill>
              </a:rPr>
              <a:t>to</a:t>
            </a:r>
            <a:r>
              <a:rPr lang="zh-CN" altLang="en-US" sz="2400" dirty="0">
                <a:solidFill>
                  <a:srgbClr val="FF0000"/>
                </a:solidFill>
              </a:rPr>
              <a:t> </a:t>
            </a:r>
            <a:r>
              <a:rPr lang="en-US" altLang="zh-CN" sz="2400" dirty="0">
                <a:solidFill>
                  <a:srgbClr val="FF0000"/>
                </a:solidFill>
              </a:rPr>
              <a:t>deploy</a:t>
            </a:r>
            <a:endParaRPr lang="zh-CN" altLang="en-US" sz="24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169</a:t>
            </a:fld>
            <a:endParaRPr lang="en-US"/>
          </a:p>
        </p:txBody>
      </p:sp>
      <p:sp>
        <p:nvSpPr>
          <p:cNvPr id="5" name="TextBox 4">
            <a:extLst>
              <a:ext uri="{FF2B5EF4-FFF2-40B4-BE49-F238E27FC236}">
                <a16:creationId xmlns:a16="http://schemas.microsoft.com/office/drawing/2014/main" id="{79395A93-DD8B-BF44-AFCC-19E8745462D0}"/>
              </a:ext>
            </a:extLst>
          </p:cNvPr>
          <p:cNvSpPr txBox="1"/>
          <p:nvPr/>
        </p:nvSpPr>
        <p:spPr>
          <a:xfrm>
            <a:off x="8309594" y="2107096"/>
            <a:ext cx="2422458" cy="523220"/>
          </a:xfrm>
          <a:prstGeom prst="rect">
            <a:avLst/>
          </a:prstGeom>
          <a:noFill/>
        </p:spPr>
        <p:txBody>
          <a:bodyPr wrap="none" rtlCol="0">
            <a:spAutoFit/>
          </a:bodyPr>
          <a:lstStyle/>
          <a:p>
            <a:r>
              <a:rPr lang="en-US" altLang="zh-CN" sz="2800" b="1" dirty="0">
                <a:solidFill>
                  <a:srgbClr val="1717FB"/>
                </a:solidFill>
              </a:rPr>
              <a:t>Related</a:t>
            </a:r>
            <a:r>
              <a:rPr lang="zh-CN" altLang="en-US" sz="2800" b="1" dirty="0">
                <a:solidFill>
                  <a:srgbClr val="1717FB"/>
                </a:solidFill>
              </a:rPr>
              <a:t> </a:t>
            </a:r>
            <a:r>
              <a:rPr lang="en-US" altLang="zh-CN" sz="2800" b="1" dirty="0">
                <a:solidFill>
                  <a:srgbClr val="1717FB"/>
                </a:solidFill>
              </a:rPr>
              <a:t>work</a:t>
            </a:r>
            <a:endParaRPr lang="en-US" sz="2800" b="1" dirty="0">
              <a:solidFill>
                <a:srgbClr val="1717FB"/>
              </a:solidFill>
            </a:endParaRPr>
          </a:p>
        </p:txBody>
      </p:sp>
      <p:cxnSp>
        <p:nvCxnSpPr>
          <p:cNvPr id="7" name="Straight Arrow Connector 6">
            <a:extLst>
              <a:ext uri="{FF2B5EF4-FFF2-40B4-BE49-F238E27FC236}">
                <a16:creationId xmlns:a16="http://schemas.microsoft.com/office/drawing/2014/main" id="{BA0E3E2B-2B80-5A4E-AB3A-AF38740EDD47}"/>
              </a:ext>
            </a:extLst>
          </p:cNvPr>
          <p:cNvCxnSpPr/>
          <p:nvPr/>
        </p:nvCxnSpPr>
        <p:spPr>
          <a:xfrm flipH="1">
            <a:off x="7036904" y="2365513"/>
            <a:ext cx="1172818" cy="0"/>
          </a:xfrm>
          <a:prstGeom prst="straightConnector1">
            <a:avLst/>
          </a:prstGeom>
          <a:ln w="57150">
            <a:solidFill>
              <a:srgbClr val="1717F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52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199"/>
            <a:ext cx="10972800" cy="5001775"/>
          </a:xfrm>
        </p:spPr>
        <p:txBody>
          <a:bodyPr>
            <a:normAutofit/>
          </a:bodyPr>
          <a:lstStyle/>
          <a:p>
            <a:r>
              <a:rPr lang="en-US" altLang="zh-CN" sz="3200" dirty="0"/>
              <a:t>Three sources of correlation:</a:t>
            </a:r>
          </a:p>
          <a:p>
            <a:pPr lvl="1"/>
            <a:r>
              <a:rPr lang="en-US" altLang="zh-CN" sz="2800" dirty="0">
                <a:solidFill>
                  <a:srgbClr val="7030A0"/>
                </a:solidFill>
              </a:rPr>
              <a:t>Causation</a:t>
            </a:r>
          </a:p>
          <a:p>
            <a:pPr lvl="2"/>
            <a:r>
              <a:rPr lang="en-US" altLang="zh-CN" sz="2600" dirty="0"/>
              <a:t>Causal mechanism</a:t>
            </a:r>
          </a:p>
          <a:p>
            <a:pPr lvl="2"/>
            <a:r>
              <a:rPr lang="en-US" altLang="zh-CN" sz="2600" dirty="0">
                <a:solidFill>
                  <a:srgbClr val="00B050"/>
                </a:solidFill>
              </a:rPr>
              <a:t>Stable and Robust</a:t>
            </a:r>
          </a:p>
          <a:p>
            <a:pPr lvl="1"/>
            <a:r>
              <a:rPr lang="en-US" altLang="zh-CN" sz="2800" dirty="0">
                <a:solidFill>
                  <a:srgbClr val="7030A0"/>
                </a:solidFill>
              </a:rPr>
              <a:t>Confounding</a:t>
            </a:r>
          </a:p>
          <a:p>
            <a:pPr lvl="2"/>
            <a:r>
              <a:rPr lang="en-US" altLang="zh-CN" sz="2600" dirty="0"/>
              <a:t>Ignoring X</a:t>
            </a:r>
          </a:p>
          <a:p>
            <a:pPr lvl="2"/>
            <a:r>
              <a:rPr lang="en-US" altLang="zh-CN" sz="2600" dirty="0">
                <a:solidFill>
                  <a:srgbClr val="FF0000"/>
                </a:solidFill>
              </a:rPr>
              <a:t>Spurious Correlation</a:t>
            </a:r>
          </a:p>
          <a:p>
            <a:pPr lvl="1"/>
            <a:r>
              <a:rPr lang="en-US" altLang="zh-CN" sz="2800" dirty="0">
                <a:solidFill>
                  <a:srgbClr val="7030A0"/>
                </a:solidFill>
              </a:rPr>
              <a:t>Sample Selection</a:t>
            </a:r>
          </a:p>
          <a:p>
            <a:pPr lvl="2"/>
            <a:r>
              <a:rPr lang="en-US" altLang="zh-CN" sz="2600" dirty="0"/>
              <a:t>Conditional on S</a:t>
            </a:r>
          </a:p>
          <a:p>
            <a:pPr lvl="2"/>
            <a:r>
              <a:rPr lang="en-US" altLang="zh-CN" sz="2600" dirty="0">
                <a:solidFill>
                  <a:srgbClr val="FF0000"/>
                </a:solidFill>
              </a:rPr>
              <a:t>Spurious Correlation</a:t>
            </a:r>
          </a:p>
        </p:txBody>
      </p:sp>
      <p:sp>
        <p:nvSpPr>
          <p:cNvPr id="2" name="标题 1"/>
          <p:cNvSpPr>
            <a:spLocks noGrp="1"/>
          </p:cNvSpPr>
          <p:nvPr>
            <p:ph type="title"/>
          </p:nvPr>
        </p:nvSpPr>
        <p:spPr/>
        <p:txBody>
          <a:bodyPr/>
          <a:lstStyle/>
          <a:p>
            <a:r>
              <a:rPr lang="en-US" altLang="zh-CN" dirty="0"/>
              <a:t>Correlation V.S. Causation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a:t>
            </a:fld>
            <a:endParaRPr lang="en-US"/>
          </a:p>
        </p:txBody>
      </p:sp>
      <p:sp>
        <p:nvSpPr>
          <p:cNvPr id="5" name="椭圆 4"/>
          <p:cNvSpPr/>
          <p:nvPr/>
        </p:nvSpPr>
        <p:spPr>
          <a:xfrm>
            <a:off x="5014122" y="23211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6" name="椭圆 5"/>
          <p:cNvSpPr/>
          <p:nvPr/>
        </p:nvSpPr>
        <p:spPr>
          <a:xfrm>
            <a:off x="6422566" y="23211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8" name="直接箭头连接符 7"/>
          <p:cNvCxnSpPr/>
          <p:nvPr/>
        </p:nvCxnSpPr>
        <p:spPr>
          <a:xfrm>
            <a:off x="5576829" y="2592474"/>
            <a:ext cx="8239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014122" y="4095121"/>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10" name="椭圆 9"/>
          <p:cNvSpPr/>
          <p:nvPr/>
        </p:nvSpPr>
        <p:spPr>
          <a:xfrm>
            <a:off x="6422566" y="4095121"/>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11" name="直接箭头连接符 10"/>
          <p:cNvCxnSpPr>
            <a:stCxn id="12" idx="5"/>
            <a:endCxn id="10" idx="1"/>
          </p:cNvCxnSpPr>
          <p:nvPr/>
        </p:nvCxnSpPr>
        <p:spPr>
          <a:xfrm>
            <a:off x="6187758" y="3707507"/>
            <a:ext cx="317215"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5707458" y="3244360"/>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X</a:t>
            </a:r>
            <a:endParaRPr lang="zh-CN" altLang="en-US" sz="2400" b="1" dirty="0">
              <a:solidFill>
                <a:schemeClr val="tx1"/>
              </a:solidFill>
            </a:endParaRPr>
          </a:p>
        </p:txBody>
      </p:sp>
      <p:cxnSp>
        <p:nvCxnSpPr>
          <p:cNvPr id="17" name="直接箭头连接符 16"/>
          <p:cNvCxnSpPr>
            <a:stCxn id="12" idx="3"/>
            <a:endCxn id="9" idx="7"/>
          </p:cNvCxnSpPr>
          <p:nvPr/>
        </p:nvCxnSpPr>
        <p:spPr>
          <a:xfrm flipH="1">
            <a:off x="5494422" y="3707507"/>
            <a:ext cx="295443"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014122"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22" name="椭圆 21"/>
          <p:cNvSpPr/>
          <p:nvPr/>
        </p:nvSpPr>
        <p:spPr>
          <a:xfrm>
            <a:off x="6422566"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sp>
        <p:nvSpPr>
          <p:cNvPr id="23" name="椭圆 22"/>
          <p:cNvSpPr/>
          <p:nvPr/>
        </p:nvSpPr>
        <p:spPr>
          <a:xfrm>
            <a:off x="5707458" y="6059364"/>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S</a:t>
            </a:r>
            <a:endParaRPr lang="zh-CN" altLang="en-US" sz="2400" b="1" dirty="0">
              <a:solidFill>
                <a:schemeClr val="tx1"/>
              </a:solidFill>
            </a:endParaRPr>
          </a:p>
        </p:txBody>
      </p:sp>
      <p:cxnSp>
        <p:nvCxnSpPr>
          <p:cNvPr id="24" name="直接箭头连接符 23"/>
          <p:cNvCxnSpPr>
            <a:endCxn id="23" idx="1"/>
          </p:cNvCxnSpPr>
          <p:nvPr/>
        </p:nvCxnSpPr>
        <p:spPr>
          <a:xfrm>
            <a:off x="5385912" y="5744766"/>
            <a:ext cx="403953" cy="394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7"/>
          </p:cNvCxnSpPr>
          <p:nvPr/>
        </p:nvCxnSpPr>
        <p:spPr>
          <a:xfrm flipH="1">
            <a:off x="6187758" y="5665302"/>
            <a:ext cx="317215" cy="473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13">
            <a:extLst>
              <a:ext uri="{FF2B5EF4-FFF2-40B4-BE49-F238E27FC236}">
                <a16:creationId xmlns:a16="http://schemas.microsoft.com/office/drawing/2014/main" id="{D3D054EB-8FB0-48BD-B417-146D1A17B9C4}"/>
              </a:ext>
            </a:extLst>
          </p:cNvPr>
          <p:cNvSpPr/>
          <p:nvPr/>
        </p:nvSpPr>
        <p:spPr>
          <a:xfrm>
            <a:off x="9936059" y="427983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Accepted</a:t>
            </a:r>
          </a:p>
        </p:txBody>
      </p:sp>
      <p:sp>
        <p:nvSpPr>
          <p:cNvPr id="32" name="Oval 14">
            <a:extLst>
              <a:ext uri="{FF2B5EF4-FFF2-40B4-BE49-F238E27FC236}">
                <a16:creationId xmlns:a16="http://schemas.microsoft.com/office/drawing/2014/main" id="{CF853C00-5DFD-42B9-B151-B7E1E871DD9F}"/>
              </a:ext>
            </a:extLst>
          </p:cNvPr>
          <p:cNvSpPr/>
          <p:nvPr/>
        </p:nvSpPr>
        <p:spPr>
          <a:xfrm>
            <a:off x="8753140" y="3238104"/>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Income</a:t>
            </a:r>
          </a:p>
        </p:txBody>
      </p:sp>
      <p:sp>
        <p:nvSpPr>
          <p:cNvPr id="33" name="Oval 15">
            <a:extLst>
              <a:ext uri="{FF2B5EF4-FFF2-40B4-BE49-F238E27FC236}">
                <a16:creationId xmlns:a16="http://schemas.microsoft.com/office/drawing/2014/main" id="{B20AC3C8-F6EE-4869-B3BD-5CAD0000C91F}"/>
              </a:ext>
            </a:extLst>
          </p:cNvPr>
          <p:cNvSpPr/>
          <p:nvPr/>
        </p:nvSpPr>
        <p:spPr>
          <a:xfrm>
            <a:off x="7830222" y="428749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cs typeface="Calibri"/>
              </a:rPr>
              <a:t>Financial product offer</a:t>
            </a:r>
            <a:endParaRPr lang="en-US" altLang="zh-CN" sz="1600" dirty="0">
              <a:cs typeface="Calibri"/>
            </a:endParaRPr>
          </a:p>
        </p:txBody>
      </p:sp>
      <p:cxnSp>
        <p:nvCxnSpPr>
          <p:cNvPr id="34" name="Straight Arrow Connector 16">
            <a:extLst>
              <a:ext uri="{FF2B5EF4-FFF2-40B4-BE49-F238E27FC236}">
                <a16:creationId xmlns:a16="http://schemas.microsoft.com/office/drawing/2014/main" id="{140E4A47-9C43-4CEE-B71F-A33BD2A9AE15}"/>
              </a:ext>
            </a:extLst>
          </p:cNvPr>
          <p:cNvCxnSpPr>
            <a:cxnSpLocks/>
            <a:stCxn id="32" idx="4"/>
            <a:endCxn id="33" idx="0"/>
          </p:cNvCxnSpPr>
          <p:nvPr/>
        </p:nvCxnSpPr>
        <p:spPr>
          <a:xfrm flipH="1">
            <a:off x="8649312" y="3851714"/>
            <a:ext cx="871845" cy="43577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35" name="Straight Arrow Connector 17">
            <a:extLst>
              <a:ext uri="{FF2B5EF4-FFF2-40B4-BE49-F238E27FC236}">
                <a16:creationId xmlns:a16="http://schemas.microsoft.com/office/drawing/2014/main" id="{89AA8F33-1F9D-4540-8622-E6ADD8688A02}"/>
              </a:ext>
            </a:extLst>
          </p:cNvPr>
          <p:cNvCxnSpPr>
            <a:cxnSpLocks/>
            <a:stCxn id="32" idx="4"/>
            <a:endCxn id="31" idx="0"/>
          </p:cNvCxnSpPr>
          <p:nvPr/>
        </p:nvCxnSpPr>
        <p:spPr>
          <a:xfrm>
            <a:off x="9521157" y="3851714"/>
            <a:ext cx="1152170" cy="42812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38" name="Oval 13">
            <a:extLst>
              <a:ext uri="{FF2B5EF4-FFF2-40B4-BE49-F238E27FC236}">
                <a16:creationId xmlns:a16="http://schemas.microsoft.com/office/drawing/2014/main" id="{D3D054EB-8FB0-48BD-B417-146D1A17B9C4}"/>
              </a:ext>
            </a:extLst>
          </p:cNvPr>
          <p:cNvSpPr/>
          <p:nvPr/>
        </p:nvSpPr>
        <p:spPr>
          <a:xfrm>
            <a:off x="9936059" y="517515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Dog</a:t>
            </a:r>
          </a:p>
        </p:txBody>
      </p:sp>
      <p:sp>
        <p:nvSpPr>
          <p:cNvPr id="39" name="Oval 15">
            <a:extLst>
              <a:ext uri="{FF2B5EF4-FFF2-40B4-BE49-F238E27FC236}">
                <a16:creationId xmlns:a16="http://schemas.microsoft.com/office/drawing/2014/main" id="{B20AC3C8-F6EE-4869-B3BD-5CAD0000C91F}"/>
              </a:ext>
            </a:extLst>
          </p:cNvPr>
          <p:cNvSpPr/>
          <p:nvPr/>
        </p:nvSpPr>
        <p:spPr>
          <a:xfrm>
            <a:off x="7830222" y="518281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Grass</a:t>
            </a:r>
          </a:p>
        </p:txBody>
      </p:sp>
      <p:sp>
        <p:nvSpPr>
          <p:cNvPr id="40" name="Oval 14">
            <a:extLst>
              <a:ext uri="{FF2B5EF4-FFF2-40B4-BE49-F238E27FC236}">
                <a16:creationId xmlns:a16="http://schemas.microsoft.com/office/drawing/2014/main" id="{CF853C00-5DFD-42B9-B151-B7E1E871DD9F}"/>
              </a:ext>
            </a:extLst>
          </p:cNvPr>
          <p:cNvSpPr/>
          <p:nvPr/>
        </p:nvSpPr>
        <p:spPr>
          <a:xfrm>
            <a:off x="8905540" y="6151581"/>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t>Sample Selection</a:t>
            </a:r>
            <a:endParaRPr lang="en-US" sz="1600" dirty="0"/>
          </a:p>
        </p:txBody>
      </p:sp>
      <p:cxnSp>
        <p:nvCxnSpPr>
          <p:cNvPr id="41" name="Straight Arrow Connector 16">
            <a:extLst>
              <a:ext uri="{FF2B5EF4-FFF2-40B4-BE49-F238E27FC236}">
                <a16:creationId xmlns:a16="http://schemas.microsoft.com/office/drawing/2014/main" id="{140E4A47-9C43-4CEE-B71F-A33BD2A9AE15}"/>
              </a:ext>
            </a:extLst>
          </p:cNvPr>
          <p:cNvCxnSpPr>
            <a:cxnSpLocks/>
            <a:endCxn id="40" idx="0"/>
          </p:cNvCxnSpPr>
          <p:nvPr/>
        </p:nvCxnSpPr>
        <p:spPr>
          <a:xfrm flipH="1">
            <a:off x="9673557" y="5744766"/>
            <a:ext cx="768016" cy="406815"/>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45" name="Straight Arrow Connector 16">
            <a:extLst>
              <a:ext uri="{FF2B5EF4-FFF2-40B4-BE49-F238E27FC236}">
                <a16:creationId xmlns:a16="http://schemas.microsoft.com/office/drawing/2014/main" id="{140E4A47-9C43-4CEE-B71F-A33BD2A9AE15}"/>
              </a:ext>
            </a:extLst>
          </p:cNvPr>
          <p:cNvCxnSpPr>
            <a:cxnSpLocks/>
            <a:endCxn id="40" idx="0"/>
          </p:cNvCxnSpPr>
          <p:nvPr/>
        </p:nvCxnSpPr>
        <p:spPr>
          <a:xfrm>
            <a:off x="8993275" y="5796423"/>
            <a:ext cx="680282" cy="355158"/>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48" name="Oval 13">
            <a:extLst>
              <a:ext uri="{FF2B5EF4-FFF2-40B4-BE49-F238E27FC236}">
                <a16:creationId xmlns:a16="http://schemas.microsoft.com/office/drawing/2014/main" id="{D3D054EB-8FB0-48BD-B417-146D1A17B9C4}"/>
              </a:ext>
            </a:extLst>
          </p:cNvPr>
          <p:cNvSpPr/>
          <p:nvPr/>
        </p:nvSpPr>
        <p:spPr>
          <a:xfrm>
            <a:off x="9901532" y="2254024"/>
            <a:ext cx="1680868"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t>Ice Cream Sales</a:t>
            </a:r>
            <a:endParaRPr lang="en-US" altLang="zh-CN" sz="1600" dirty="0"/>
          </a:p>
        </p:txBody>
      </p:sp>
      <p:sp>
        <p:nvSpPr>
          <p:cNvPr id="49" name="Oval 15">
            <a:extLst>
              <a:ext uri="{FF2B5EF4-FFF2-40B4-BE49-F238E27FC236}">
                <a16:creationId xmlns:a16="http://schemas.microsoft.com/office/drawing/2014/main" id="{B20AC3C8-F6EE-4869-B3BD-5CAD0000C91F}"/>
              </a:ext>
            </a:extLst>
          </p:cNvPr>
          <p:cNvSpPr/>
          <p:nvPr/>
        </p:nvSpPr>
        <p:spPr>
          <a:xfrm>
            <a:off x="7795695" y="2261680"/>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Summer</a:t>
            </a:r>
          </a:p>
        </p:txBody>
      </p:sp>
      <p:cxnSp>
        <p:nvCxnSpPr>
          <p:cNvPr id="50" name="Straight Arrow Connector 16">
            <a:extLst>
              <a:ext uri="{FF2B5EF4-FFF2-40B4-BE49-F238E27FC236}">
                <a16:creationId xmlns:a16="http://schemas.microsoft.com/office/drawing/2014/main" id="{140E4A47-9C43-4CEE-B71F-A33BD2A9AE15}"/>
              </a:ext>
            </a:extLst>
          </p:cNvPr>
          <p:cNvCxnSpPr>
            <a:cxnSpLocks/>
            <a:stCxn id="49" idx="6"/>
            <a:endCxn id="48" idx="2"/>
          </p:cNvCxnSpPr>
          <p:nvPr/>
        </p:nvCxnSpPr>
        <p:spPr>
          <a:xfrm flipV="1">
            <a:off x="9433874" y="2560829"/>
            <a:ext cx="467658" cy="7656"/>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Tree>
    <p:extLst>
      <p:ext uri="{BB962C8B-B14F-4D97-AF65-F5344CB8AC3E}">
        <p14:creationId xmlns:p14="http://schemas.microsoft.com/office/powerpoint/2010/main" val="41974001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Summary: Causally Regularized Machine Learning</a:t>
            </a:r>
            <a:endParaRPr lang="zh-CN" altLang="en-US" dirty="0"/>
          </a:p>
        </p:txBody>
      </p:sp>
      <p:sp>
        <p:nvSpPr>
          <p:cNvPr id="3" name="内容占位符 2"/>
          <p:cNvSpPr>
            <a:spLocks noGrp="1"/>
          </p:cNvSpPr>
          <p:nvPr>
            <p:ph idx="1"/>
          </p:nvPr>
        </p:nvSpPr>
        <p:spPr/>
        <p:txBody>
          <a:bodyPr/>
          <a:lstStyle/>
          <a:p>
            <a:r>
              <a:rPr lang="en-US" altLang="zh-CN" sz="3600" dirty="0"/>
              <a:t>We have highly accurate predictions, but they</a:t>
            </a:r>
            <a:r>
              <a:rPr lang="zh-CN" altLang="en-US" sz="3600" dirty="0"/>
              <a:t> </a:t>
            </a:r>
            <a:r>
              <a:rPr lang="en-US" altLang="zh-CN" sz="3600" dirty="0"/>
              <a:t>are</a:t>
            </a:r>
            <a:r>
              <a:rPr lang="zh-CN" altLang="en-US" sz="3600" dirty="0"/>
              <a:t> </a:t>
            </a:r>
            <a:r>
              <a:rPr lang="en-US" altLang="zh-CN" sz="3600" dirty="0"/>
              <a:t>not enough for:</a:t>
            </a:r>
          </a:p>
          <a:p>
            <a:pPr lvl="1"/>
            <a:r>
              <a:rPr lang="en-US" altLang="zh-CN" sz="3200" dirty="0"/>
              <a:t>Interpretable prediction</a:t>
            </a:r>
          </a:p>
          <a:p>
            <a:pPr lvl="1"/>
            <a:r>
              <a:rPr lang="en-US" altLang="zh-CN" sz="3200" dirty="0"/>
              <a:t>Stable/Robust prediction in the future</a:t>
            </a:r>
          </a:p>
          <a:p>
            <a:pPr lvl="1"/>
            <a:r>
              <a:rPr lang="en-US" altLang="zh-CN" sz="3200" dirty="0"/>
              <a:t>Decision making</a:t>
            </a:r>
          </a:p>
          <a:p>
            <a:pPr marL="0" indent="0">
              <a:buNone/>
            </a:pPr>
            <a:endParaRPr lang="en-US" altLang="zh-CN" sz="36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170</a:t>
            </a:fld>
            <a:endParaRPr lang="en-US"/>
          </a:p>
        </p:txBody>
      </p:sp>
      <p:pic>
        <p:nvPicPr>
          <p:cNvPr id="5" name="内容占位符 5">
            <a:extLst>
              <a:ext uri="{FF2B5EF4-FFF2-40B4-BE49-F238E27FC236}">
                <a16:creationId xmlns:a16="http://schemas.microsoft.com/office/drawing/2014/main" id="{7BC24D37-5616-F042-872C-18CB53FED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865" y="2295132"/>
            <a:ext cx="3481535" cy="1934894"/>
          </a:xfrm>
          <a:prstGeom prst="rect">
            <a:avLst/>
          </a:prstGeom>
        </p:spPr>
      </p:pic>
      <p:pic>
        <p:nvPicPr>
          <p:cNvPr id="6" name="Picture 8" descr="Image result for dog">
            <a:extLst>
              <a:ext uri="{FF2B5EF4-FFF2-40B4-BE49-F238E27FC236}">
                <a16:creationId xmlns:a16="http://schemas.microsoft.com/office/drawing/2014/main" id="{DD7DAAA2-CFA5-824C-92CC-5E4D842505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9036" y="4889742"/>
            <a:ext cx="2478911" cy="1320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og sea">
            <a:extLst>
              <a:ext uri="{FF2B5EF4-FFF2-40B4-BE49-F238E27FC236}">
                <a16:creationId xmlns:a16="http://schemas.microsoft.com/office/drawing/2014/main" id="{9E393F8F-7527-E64B-8110-14A8D4C0FAA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223" r="9765"/>
          <a:stretch/>
        </p:blipFill>
        <p:spPr bwMode="auto">
          <a:xfrm>
            <a:off x="9293009" y="4828537"/>
            <a:ext cx="1680196" cy="13813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493274D-4D03-F746-B523-D2B477888876}"/>
              </a:ext>
            </a:extLst>
          </p:cNvPr>
          <p:cNvSpPr txBox="1"/>
          <p:nvPr/>
        </p:nvSpPr>
        <p:spPr>
          <a:xfrm>
            <a:off x="1167850" y="6135813"/>
            <a:ext cx="3081636" cy="461689"/>
          </a:xfrm>
          <a:prstGeom prst="rect">
            <a:avLst/>
          </a:prstGeom>
          <a:noFill/>
        </p:spPr>
        <p:txBody>
          <a:bodyPr wrap="square" lIns="134471" tIns="107577" rIns="134471" bIns="107577" rtlCol="0">
            <a:spAutoFit/>
          </a:bodyPr>
          <a:lstStyle/>
          <a:p>
            <a:pPr>
              <a:lnSpc>
                <a:spcPct val="90000"/>
              </a:lnSpc>
              <a:spcAft>
                <a:spcPts val="441"/>
              </a:spcAft>
            </a:pPr>
            <a:r>
              <a:rPr lang="en-US" sz="1765" dirty="0">
                <a:gradFill>
                  <a:gsLst>
                    <a:gs pos="2917">
                      <a:schemeClr val="tx1"/>
                    </a:gs>
                    <a:gs pos="30000">
                      <a:schemeClr val="tx1"/>
                    </a:gs>
                  </a:gsLst>
                  <a:lin ang="5400000" scaled="0"/>
                </a:gradFill>
              </a:rPr>
              <a:t>Algorithm A</a:t>
            </a:r>
          </a:p>
        </p:txBody>
      </p:sp>
      <p:sp>
        <p:nvSpPr>
          <p:cNvPr id="9" name="TextBox 8">
            <a:extLst>
              <a:ext uri="{FF2B5EF4-FFF2-40B4-BE49-F238E27FC236}">
                <a16:creationId xmlns:a16="http://schemas.microsoft.com/office/drawing/2014/main" id="{F851C982-1531-2445-ABBC-4CE055C6D8E4}"/>
              </a:ext>
            </a:extLst>
          </p:cNvPr>
          <p:cNvSpPr txBox="1"/>
          <p:nvPr/>
        </p:nvSpPr>
        <p:spPr>
          <a:xfrm>
            <a:off x="3463406" y="6143617"/>
            <a:ext cx="3081636" cy="461689"/>
          </a:xfrm>
          <a:prstGeom prst="rect">
            <a:avLst/>
          </a:prstGeom>
          <a:noFill/>
        </p:spPr>
        <p:txBody>
          <a:bodyPr wrap="square" lIns="134471" tIns="107577" rIns="134471" bIns="107577" rtlCol="0">
            <a:spAutoFit/>
          </a:bodyPr>
          <a:lstStyle/>
          <a:p>
            <a:pPr>
              <a:lnSpc>
                <a:spcPct val="90000"/>
              </a:lnSpc>
              <a:spcAft>
                <a:spcPts val="441"/>
              </a:spcAft>
            </a:pPr>
            <a:r>
              <a:rPr lang="en-US" sz="1765" dirty="0">
                <a:gradFill>
                  <a:gsLst>
                    <a:gs pos="2917">
                      <a:schemeClr val="tx1"/>
                    </a:gs>
                    <a:gs pos="30000">
                      <a:schemeClr val="tx1"/>
                    </a:gs>
                  </a:gsLst>
                  <a:lin ang="5400000" scaled="0"/>
                </a:gradFill>
              </a:rPr>
              <a:t>Algorithm B</a:t>
            </a:r>
          </a:p>
        </p:txBody>
      </p:sp>
      <p:pic>
        <p:nvPicPr>
          <p:cNvPr id="10" name="Picture 9" descr="A close up of a sign&#10;&#10;Description generated with very high confidence">
            <a:extLst>
              <a:ext uri="{FF2B5EF4-FFF2-40B4-BE49-F238E27FC236}">
                <a16:creationId xmlns:a16="http://schemas.microsoft.com/office/drawing/2014/main" id="{933F446E-FCBD-FB4D-ACD8-687C5AD85C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282" y="4675937"/>
            <a:ext cx="1781978" cy="1493828"/>
          </a:xfrm>
          <a:prstGeom prst="rect">
            <a:avLst/>
          </a:prstGeom>
        </p:spPr>
      </p:pic>
      <p:pic>
        <p:nvPicPr>
          <p:cNvPr id="11" name="Picture 11" descr="A close up of a sign&#10;&#10;Description generated with very high confidence">
            <a:extLst>
              <a:ext uri="{FF2B5EF4-FFF2-40B4-BE49-F238E27FC236}">
                <a16:creationId xmlns:a16="http://schemas.microsoft.com/office/drawing/2014/main" id="{EF748ECC-7CC7-8845-8904-3D459C05A68B}"/>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458012" y="4718987"/>
            <a:ext cx="1679270" cy="1407728"/>
          </a:xfrm>
          <a:prstGeom prst="rect">
            <a:avLst/>
          </a:prstGeom>
        </p:spPr>
      </p:pic>
    </p:spTree>
    <p:extLst>
      <p:ext uri="{BB962C8B-B14F-4D97-AF65-F5344CB8AC3E}">
        <p14:creationId xmlns:p14="http://schemas.microsoft.com/office/powerpoint/2010/main" val="9121720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199"/>
            <a:ext cx="10972800" cy="5001775"/>
          </a:xfrm>
        </p:spPr>
        <p:txBody>
          <a:bodyPr>
            <a:normAutofit/>
          </a:bodyPr>
          <a:lstStyle/>
          <a:p>
            <a:r>
              <a:rPr lang="en-US" altLang="zh-CN" sz="3200" dirty="0"/>
              <a:t>Three sources of correlation:</a:t>
            </a:r>
          </a:p>
          <a:p>
            <a:pPr lvl="1"/>
            <a:r>
              <a:rPr lang="en-US" altLang="zh-CN" sz="2800" dirty="0">
                <a:solidFill>
                  <a:srgbClr val="7030A0"/>
                </a:solidFill>
              </a:rPr>
              <a:t>Causation</a:t>
            </a:r>
          </a:p>
          <a:p>
            <a:pPr lvl="2"/>
            <a:r>
              <a:rPr lang="en-US" altLang="zh-CN" sz="2600" dirty="0"/>
              <a:t>Causal mechanism</a:t>
            </a:r>
          </a:p>
          <a:p>
            <a:pPr lvl="2"/>
            <a:r>
              <a:rPr lang="en-US" altLang="zh-CN" sz="2600" dirty="0">
                <a:solidFill>
                  <a:srgbClr val="00B050"/>
                </a:solidFill>
              </a:rPr>
              <a:t>Stable and Robust</a:t>
            </a:r>
          </a:p>
          <a:p>
            <a:pPr lvl="1"/>
            <a:r>
              <a:rPr lang="en-US" altLang="zh-CN" sz="2800" dirty="0">
                <a:solidFill>
                  <a:srgbClr val="7030A0"/>
                </a:solidFill>
              </a:rPr>
              <a:t>Confounding</a:t>
            </a:r>
          </a:p>
          <a:p>
            <a:pPr lvl="2"/>
            <a:r>
              <a:rPr lang="en-US" altLang="zh-CN" sz="2600" dirty="0"/>
              <a:t>Ignoring X</a:t>
            </a:r>
          </a:p>
          <a:p>
            <a:pPr lvl="2"/>
            <a:r>
              <a:rPr lang="en-US" altLang="zh-CN" sz="2600" dirty="0">
                <a:solidFill>
                  <a:srgbClr val="FF0000"/>
                </a:solidFill>
              </a:rPr>
              <a:t>Spurious Correlation</a:t>
            </a:r>
          </a:p>
          <a:p>
            <a:pPr lvl="1"/>
            <a:r>
              <a:rPr lang="en-US" altLang="zh-CN" sz="2800" dirty="0">
                <a:solidFill>
                  <a:srgbClr val="7030A0"/>
                </a:solidFill>
              </a:rPr>
              <a:t>Sample Selection</a:t>
            </a:r>
          </a:p>
          <a:p>
            <a:pPr lvl="2"/>
            <a:r>
              <a:rPr lang="en-US" altLang="zh-CN" sz="2600" dirty="0"/>
              <a:t>Conditional on S</a:t>
            </a:r>
          </a:p>
          <a:p>
            <a:pPr lvl="2"/>
            <a:r>
              <a:rPr lang="en-US" altLang="zh-CN" sz="2600" dirty="0">
                <a:solidFill>
                  <a:srgbClr val="FF0000"/>
                </a:solidFill>
              </a:rPr>
              <a:t>Spurious Correlation</a:t>
            </a:r>
          </a:p>
        </p:txBody>
      </p:sp>
      <p:sp>
        <p:nvSpPr>
          <p:cNvPr id="2" name="标题 1"/>
          <p:cNvSpPr>
            <a:spLocks noGrp="1"/>
          </p:cNvSpPr>
          <p:nvPr>
            <p:ph type="title"/>
          </p:nvPr>
        </p:nvSpPr>
        <p:spPr/>
        <p:txBody>
          <a:bodyPr/>
          <a:lstStyle/>
          <a:p>
            <a:r>
              <a:rPr lang="en-US" altLang="zh-CN" dirty="0"/>
              <a:t>Correlation V.S. Causation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171</a:t>
            </a:fld>
            <a:endParaRPr lang="en-US"/>
          </a:p>
        </p:txBody>
      </p:sp>
      <p:sp>
        <p:nvSpPr>
          <p:cNvPr id="5" name="椭圆 4"/>
          <p:cNvSpPr/>
          <p:nvPr/>
        </p:nvSpPr>
        <p:spPr>
          <a:xfrm>
            <a:off x="5014122" y="23211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6" name="椭圆 5"/>
          <p:cNvSpPr/>
          <p:nvPr/>
        </p:nvSpPr>
        <p:spPr>
          <a:xfrm>
            <a:off x="6422566" y="23211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8" name="直接箭头连接符 7"/>
          <p:cNvCxnSpPr/>
          <p:nvPr/>
        </p:nvCxnSpPr>
        <p:spPr>
          <a:xfrm>
            <a:off x="5576829" y="2592474"/>
            <a:ext cx="8239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014122" y="4095121"/>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10" name="椭圆 9"/>
          <p:cNvSpPr/>
          <p:nvPr/>
        </p:nvSpPr>
        <p:spPr>
          <a:xfrm>
            <a:off x="6422566" y="4095121"/>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11" name="直接箭头连接符 10"/>
          <p:cNvCxnSpPr>
            <a:stCxn id="12" idx="5"/>
            <a:endCxn id="10" idx="1"/>
          </p:cNvCxnSpPr>
          <p:nvPr/>
        </p:nvCxnSpPr>
        <p:spPr>
          <a:xfrm>
            <a:off x="6187758" y="3707507"/>
            <a:ext cx="317215"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5707458" y="3244360"/>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X</a:t>
            </a:r>
            <a:endParaRPr lang="zh-CN" altLang="en-US" sz="2400" b="1" dirty="0">
              <a:solidFill>
                <a:schemeClr val="tx1"/>
              </a:solidFill>
            </a:endParaRPr>
          </a:p>
        </p:txBody>
      </p:sp>
      <p:cxnSp>
        <p:nvCxnSpPr>
          <p:cNvPr id="17" name="直接箭头连接符 16"/>
          <p:cNvCxnSpPr>
            <a:stCxn id="12" idx="3"/>
            <a:endCxn id="9" idx="7"/>
          </p:cNvCxnSpPr>
          <p:nvPr/>
        </p:nvCxnSpPr>
        <p:spPr>
          <a:xfrm flipH="1">
            <a:off x="5494422" y="3707507"/>
            <a:ext cx="295443"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014122"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22" name="椭圆 21"/>
          <p:cNvSpPr/>
          <p:nvPr/>
        </p:nvSpPr>
        <p:spPr>
          <a:xfrm>
            <a:off x="6422566"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sp>
        <p:nvSpPr>
          <p:cNvPr id="23" name="椭圆 22"/>
          <p:cNvSpPr/>
          <p:nvPr/>
        </p:nvSpPr>
        <p:spPr>
          <a:xfrm>
            <a:off x="5707458" y="6059364"/>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S</a:t>
            </a:r>
            <a:endParaRPr lang="zh-CN" altLang="en-US" sz="2400" b="1" dirty="0">
              <a:solidFill>
                <a:schemeClr val="tx1"/>
              </a:solidFill>
            </a:endParaRPr>
          </a:p>
        </p:txBody>
      </p:sp>
      <p:cxnSp>
        <p:nvCxnSpPr>
          <p:cNvPr id="24" name="直接箭头连接符 23"/>
          <p:cNvCxnSpPr>
            <a:endCxn id="23" idx="1"/>
          </p:cNvCxnSpPr>
          <p:nvPr/>
        </p:nvCxnSpPr>
        <p:spPr>
          <a:xfrm>
            <a:off x="5385912" y="5744766"/>
            <a:ext cx="403953" cy="394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7"/>
          </p:cNvCxnSpPr>
          <p:nvPr/>
        </p:nvCxnSpPr>
        <p:spPr>
          <a:xfrm flipH="1">
            <a:off x="6187758" y="5665302"/>
            <a:ext cx="317215" cy="473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13">
            <a:extLst>
              <a:ext uri="{FF2B5EF4-FFF2-40B4-BE49-F238E27FC236}">
                <a16:creationId xmlns:a16="http://schemas.microsoft.com/office/drawing/2014/main" id="{D3D054EB-8FB0-48BD-B417-146D1A17B9C4}"/>
              </a:ext>
            </a:extLst>
          </p:cNvPr>
          <p:cNvSpPr/>
          <p:nvPr/>
        </p:nvSpPr>
        <p:spPr>
          <a:xfrm>
            <a:off x="9936059" y="427983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Accepted</a:t>
            </a:r>
          </a:p>
        </p:txBody>
      </p:sp>
      <p:sp>
        <p:nvSpPr>
          <p:cNvPr id="32" name="Oval 14">
            <a:extLst>
              <a:ext uri="{FF2B5EF4-FFF2-40B4-BE49-F238E27FC236}">
                <a16:creationId xmlns:a16="http://schemas.microsoft.com/office/drawing/2014/main" id="{CF853C00-5DFD-42B9-B151-B7E1E871DD9F}"/>
              </a:ext>
            </a:extLst>
          </p:cNvPr>
          <p:cNvSpPr/>
          <p:nvPr/>
        </p:nvSpPr>
        <p:spPr>
          <a:xfrm>
            <a:off x="8753140" y="3238104"/>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Income</a:t>
            </a:r>
          </a:p>
        </p:txBody>
      </p:sp>
      <p:sp>
        <p:nvSpPr>
          <p:cNvPr id="33" name="Oval 15">
            <a:extLst>
              <a:ext uri="{FF2B5EF4-FFF2-40B4-BE49-F238E27FC236}">
                <a16:creationId xmlns:a16="http://schemas.microsoft.com/office/drawing/2014/main" id="{B20AC3C8-F6EE-4869-B3BD-5CAD0000C91F}"/>
              </a:ext>
            </a:extLst>
          </p:cNvPr>
          <p:cNvSpPr/>
          <p:nvPr/>
        </p:nvSpPr>
        <p:spPr>
          <a:xfrm>
            <a:off x="7830222" y="428749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cs typeface="Calibri"/>
              </a:rPr>
              <a:t>Financial product offer</a:t>
            </a:r>
            <a:endParaRPr lang="en-US" altLang="zh-CN" sz="1600" dirty="0">
              <a:cs typeface="Calibri"/>
            </a:endParaRPr>
          </a:p>
        </p:txBody>
      </p:sp>
      <p:cxnSp>
        <p:nvCxnSpPr>
          <p:cNvPr id="34" name="Straight Arrow Connector 16">
            <a:extLst>
              <a:ext uri="{FF2B5EF4-FFF2-40B4-BE49-F238E27FC236}">
                <a16:creationId xmlns:a16="http://schemas.microsoft.com/office/drawing/2014/main" id="{140E4A47-9C43-4CEE-B71F-A33BD2A9AE15}"/>
              </a:ext>
            </a:extLst>
          </p:cNvPr>
          <p:cNvCxnSpPr>
            <a:cxnSpLocks/>
            <a:stCxn id="32" idx="4"/>
            <a:endCxn id="33" idx="0"/>
          </p:cNvCxnSpPr>
          <p:nvPr/>
        </p:nvCxnSpPr>
        <p:spPr>
          <a:xfrm flipH="1">
            <a:off x="8649312" y="3851714"/>
            <a:ext cx="871845" cy="43577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35" name="Straight Arrow Connector 17">
            <a:extLst>
              <a:ext uri="{FF2B5EF4-FFF2-40B4-BE49-F238E27FC236}">
                <a16:creationId xmlns:a16="http://schemas.microsoft.com/office/drawing/2014/main" id="{89AA8F33-1F9D-4540-8622-E6ADD8688A02}"/>
              </a:ext>
            </a:extLst>
          </p:cNvPr>
          <p:cNvCxnSpPr>
            <a:cxnSpLocks/>
            <a:stCxn id="32" idx="4"/>
            <a:endCxn id="31" idx="0"/>
          </p:cNvCxnSpPr>
          <p:nvPr/>
        </p:nvCxnSpPr>
        <p:spPr>
          <a:xfrm>
            <a:off x="9521157" y="3851714"/>
            <a:ext cx="1152170" cy="42812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38" name="Oval 13">
            <a:extLst>
              <a:ext uri="{FF2B5EF4-FFF2-40B4-BE49-F238E27FC236}">
                <a16:creationId xmlns:a16="http://schemas.microsoft.com/office/drawing/2014/main" id="{D3D054EB-8FB0-48BD-B417-146D1A17B9C4}"/>
              </a:ext>
            </a:extLst>
          </p:cNvPr>
          <p:cNvSpPr/>
          <p:nvPr/>
        </p:nvSpPr>
        <p:spPr>
          <a:xfrm>
            <a:off x="9936059" y="517515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Dog</a:t>
            </a:r>
          </a:p>
        </p:txBody>
      </p:sp>
      <p:sp>
        <p:nvSpPr>
          <p:cNvPr id="39" name="Oval 15">
            <a:extLst>
              <a:ext uri="{FF2B5EF4-FFF2-40B4-BE49-F238E27FC236}">
                <a16:creationId xmlns:a16="http://schemas.microsoft.com/office/drawing/2014/main" id="{B20AC3C8-F6EE-4869-B3BD-5CAD0000C91F}"/>
              </a:ext>
            </a:extLst>
          </p:cNvPr>
          <p:cNvSpPr/>
          <p:nvPr/>
        </p:nvSpPr>
        <p:spPr>
          <a:xfrm>
            <a:off x="7830222" y="518281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Grass</a:t>
            </a:r>
          </a:p>
        </p:txBody>
      </p:sp>
      <p:sp>
        <p:nvSpPr>
          <p:cNvPr id="40" name="Oval 14">
            <a:extLst>
              <a:ext uri="{FF2B5EF4-FFF2-40B4-BE49-F238E27FC236}">
                <a16:creationId xmlns:a16="http://schemas.microsoft.com/office/drawing/2014/main" id="{CF853C00-5DFD-42B9-B151-B7E1E871DD9F}"/>
              </a:ext>
            </a:extLst>
          </p:cNvPr>
          <p:cNvSpPr/>
          <p:nvPr/>
        </p:nvSpPr>
        <p:spPr>
          <a:xfrm>
            <a:off x="8905540" y="6151581"/>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t>Sample Selection</a:t>
            </a:r>
            <a:endParaRPr lang="en-US" sz="1600" dirty="0"/>
          </a:p>
        </p:txBody>
      </p:sp>
      <p:cxnSp>
        <p:nvCxnSpPr>
          <p:cNvPr id="41" name="Straight Arrow Connector 16">
            <a:extLst>
              <a:ext uri="{FF2B5EF4-FFF2-40B4-BE49-F238E27FC236}">
                <a16:creationId xmlns:a16="http://schemas.microsoft.com/office/drawing/2014/main" id="{140E4A47-9C43-4CEE-B71F-A33BD2A9AE15}"/>
              </a:ext>
            </a:extLst>
          </p:cNvPr>
          <p:cNvCxnSpPr>
            <a:cxnSpLocks/>
            <a:endCxn id="40" idx="0"/>
          </p:cNvCxnSpPr>
          <p:nvPr/>
        </p:nvCxnSpPr>
        <p:spPr>
          <a:xfrm flipH="1">
            <a:off x="9673557" y="5744766"/>
            <a:ext cx="768016" cy="406815"/>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45" name="Straight Arrow Connector 16">
            <a:extLst>
              <a:ext uri="{FF2B5EF4-FFF2-40B4-BE49-F238E27FC236}">
                <a16:creationId xmlns:a16="http://schemas.microsoft.com/office/drawing/2014/main" id="{140E4A47-9C43-4CEE-B71F-A33BD2A9AE15}"/>
              </a:ext>
            </a:extLst>
          </p:cNvPr>
          <p:cNvCxnSpPr>
            <a:cxnSpLocks/>
            <a:endCxn id="40" idx="0"/>
          </p:cNvCxnSpPr>
          <p:nvPr/>
        </p:nvCxnSpPr>
        <p:spPr>
          <a:xfrm>
            <a:off x="8993275" y="5796423"/>
            <a:ext cx="680282" cy="355158"/>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48" name="Oval 13">
            <a:extLst>
              <a:ext uri="{FF2B5EF4-FFF2-40B4-BE49-F238E27FC236}">
                <a16:creationId xmlns:a16="http://schemas.microsoft.com/office/drawing/2014/main" id="{D3D054EB-8FB0-48BD-B417-146D1A17B9C4}"/>
              </a:ext>
            </a:extLst>
          </p:cNvPr>
          <p:cNvSpPr/>
          <p:nvPr/>
        </p:nvSpPr>
        <p:spPr>
          <a:xfrm>
            <a:off x="9901532" y="2254024"/>
            <a:ext cx="1680868"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t>Ice Cream Sales</a:t>
            </a:r>
            <a:endParaRPr lang="en-US" altLang="zh-CN" sz="1600" dirty="0"/>
          </a:p>
        </p:txBody>
      </p:sp>
      <p:sp>
        <p:nvSpPr>
          <p:cNvPr id="49" name="Oval 15">
            <a:extLst>
              <a:ext uri="{FF2B5EF4-FFF2-40B4-BE49-F238E27FC236}">
                <a16:creationId xmlns:a16="http://schemas.microsoft.com/office/drawing/2014/main" id="{B20AC3C8-F6EE-4869-B3BD-5CAD0000C91F}"/>
              </a:ext>
            </a:extLst>
          </p:cNvPr>
          <p:cNvSpPr/>
          <p:nvPr/>
        </p:nvSpPr>
        <p:spPr>
          <a:xfrm>
            <a:off x="7795695" y="2261680"/>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Summer</a:t>
            </a:r>
          </a:p>
        </p:txBody>
      </p:sp>
      <p:cxnSp>
        <p:nvCxnSpPr>
          <p:cNvPr id="50" name="Straight Arrow Connector 16">
            <a:extLst>
              <a:ext uri="{FF2B5EF4-FFF2-40B4-BE49-F238E27FC236}">
                <a16:creationId xmlns:a16="http://schemas.microsoft.com/office/drawing/2014/main" id="{140E4A47-9C43-4CEE-B71F-A33BD2A9AE15}"/>
              </a:ext>
            </a:extLst>
          </p:cNvPr>
          <p:cNvCxnSpPr>
            <a:cxnSpLocks/>
            <a:stCxn id="49" idx="6"/>
            <a:endCxn id="48" idx="2"/>
          </p:cNvCxnSpPr>
          <p:nvPr/>
        </p:nvCxnSpPr>
        <p:spPr>
          <a:xfrm flipV="1">
            <a:off x="9433874" y="2560829"/>
            <a:ext cx="467658" cy="7656"/>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Tree>
    <p:extLst>
      <p:ext uri="{BB962C8B-B14F-4D97-AF65-F5344CB8AC3E}">
        <p14:creationId xmlns:p14="http://schemas.microsoft.com/office/powerpoint/2010/main" val="10126238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1582400" cy="990600"/>
          </a:xfrm>
        </p:spPr>
        <p:txBody>
          <a:bodyPr>
            <a:normAutofit/>
          </a:bodyPr>
          <a:lstStyle/>
          <a:p>
            <a:r>
              <a:rPr lang="en-US" altLang="zh-CN" dirty="0"/>
              <a:t>Summary: Causally Regularized Machine Learning</a:t>
            </a:r>
            <a:endParaRPr lang="zh-CN" altLang="en-US" dirty="0"/>
          </a:p>
        </p:txBody>
      </p:sp>
      <p:sp>
        <p:nvSpPr>
          <p:cNvPr id="3" name="内容占位符 2"/>
          <p:cNvSpPr>
            <a:spLocks noGrp="1"/>
          </p:cNvSpPr>
          <p:nvPr>
            <p:ph idx="1"/>
          </p:nvPr>
        </p:nvSpPr>
        <p:spPr/>
        <p:txBody>
          <a:bodyPr>
            <a:normAutofit/>
          </a:bodyPr>
          <a:lstStyle/>
          <a:p>
            <a:r>
              <a:rPr lang="en-US" altLang="zh-CN" sz="3200" dirty="0"/>
              <a:t>Causal Inference with Observational Data</a:t>
            </a:r>
          </a:p>
          <a:p>
            <a:pPr lvl="1"/>
            <a:r>
              <a:rPr lang="en-US" altLang="zh-CN" sz="2800" dirty="0"/>
              <a:t>Recover causation from observed correlation</a:t>
            </a:r>
          </a:p>
          <a:p>
            <a:pPr lvl="1"/>
            <a:r>
              <a:rPr lang="en-US" altLang="zh-CN" sz="2800" dirty="0"/>
              <a:t>Estimating causal effect for</a:t>
            </a:r>
            <a:r>
              <a:rPr lang="zh-CN" altLang="en-US" sz="2800" dirty="0"/>
              <a:t> </a:t>
            </a:r>
            <a:r>
              <a:rPr lang="en-US" altLang="zh-CN" sz="2800" dirty="0"/>
              <a:t>improving </a:t>
            </a:r>
            <a:r>
              <a:rPr lang="en-US" altLang="zh-CN" sz="2800" dirty="0">
                <a:solidFill>
                  <a:srgbClr val="00B050"/>
                </a:solidFill>
              </a:rPr>
              <a:t>interpretability</a:t>
            </a:r>
            <a:r>
              <a:rPr lang="en-US" altLang="zh-CN" sz="2800" dirty="0"/>
              <a:t> </a:t>
            </a:r>
          </a:p>
          <a:p>
            <a:r>
              <a:rPr lang="en-US" altLang="zh-CN" sz="3200" dirty="0"/>
              <a:t>Causal Inference for Stable Prediction</a:t>
            </a:r>
          </a:p>
          <a:p>
            <a:pPr lvl="1"/>
            <a:r>
              <a:rPr lang="en-US" altLang="zh-CN" sz="2800" dirty="0"/>
              <a:t>Disrupt spurious correlation, embrace causation</a:t>
            </a:r>
          </a:p>
          <a:p>
            <a:pPr lvl="1"/>
            <a:r>
              <a:rPr lang="en-US" altLang="zh-CN" sz="2800" dirty="0">
                <a:solidFill>
                  <a:srgbClr val="00B050"/>
                </a:solidFill>
              </a:rPr>
              <a:t>Interpretable and Stable prediction </a:t>
            </a:r>
            <a:r>
              <a:rPr lang="en-US" altLang="zh-CN" sz="2800" dirty="0"/>
              <a:t>in the future</a:t>
            </a:r>
          </a:p>
          <a:p>
            <a:r>
              <a:rPr lang="en-US" altLang="zh-CN" sz="3200" dirty="0"/>
              <a:t>Causal Inference for Offline Policy Evaluation</a:t>
            </a:r>
          </a:p>
          <a:p>
            <a:pPr lvl="1"/>
            <a:r>
              <a:rPr lang="en-US" altLang="zh-CN" sz="2800" dirty="0"/>
              <a:t>Evaluating a new policy based on the log data from a past policy</a:t>
            </a:r>
          </a:p>
          <a:p>
            <a:pPr lvl="1"/>
            <a:r>
              <a:rPr lang="en-US" altLang="zh-CN" sz="2800" dirty="0"/>
              <a:t>Support </a:t>
            </a:r>
            <a:r>
              <a:rPr lang="en-US" altLang="zh-CN" sz="2800" dirty="0">
                <a:solidFill>
                  <a:srgbClr val="00B050"/>
                </a:solidFill>
              </a:rPr>
              <a:t>decision making </a:t>
            </a:r>
            <a:r>
              <a:rPr lang="en-US" altLang="zh-CN" sz="2800" dirty="0"/>
              <a:t>with the effect of new policies</a:t>
            </a:r>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172</a:t>
            </a:fld>
            <a:endParaRPr lang="en-US"/>
          </a:p>
        </p:txBody>
      </p:sp>
    </p:spTree>
    <p:extLst>
      <p:ext uri="{BB962C8B-B14F-4D97-AF65-F5344CB8AC3E}">
        <p14:creationId xmlns:p14="http://schemas.microsoft.com/office/powerpoint/2010/main" val="3984690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pPr marL="0" indent="0">
              <a:buNone/>
            </a:pPr>
            <a:r>
              <a:rPr lang="en-US" altLang="zh-CN" dirty="0"/>
              <a:t>PART I. Introduction to Causal Inference</a:t>
            </a:r>
          </a:p>
          <a:p>
            <a:pPr marL="0" indent="0">
              <a:buNone/>
            </a:pPr>
            <a:endParaRPr lang="en-US" altLang="zh-CN" dirty="0"/>
          </a:p>
          <a:p>
            <a:pPr marL="0" indent="0">
              <a:buNone/>
            </a:pPr>
            <a:r>
              <a:rPr lang="en-US" altLang="zh-CN" dirty="0"/>
              <a:t>PART II. Methods for Causal Inference</a:t>
            </a:r>
          </a:p>
          <a:p>
            <a:pPr marL="0" indent="0">
              <a:buNone/>
            </a:pPr>
            <a:endParaRPr lang="en-US" altLang="zh-CN" dirty="0"/>
          </a:p>
          <a:p>
            <a:pPr marL="0" indent="0">
              <a:buNone/>
            </a:pPr>
            <a:r>
              <a:rPr lang="en-US" altLang="zh-CN" dirty="0"/>
              <a:t>PART III. Causally Regularized Machine Learning</a:t>
            </a:r>
          </a:p>
          <a:p>
            <a:pPr marL="0" indent="0">
              <a:buNone/>
            </a:pPr>
            <a:r>
              <a:rPr lang="en-US" altLang="zh-CN" b="1" dirty="0"/>
              <a:t>	</a:t>
            </a:r>
            <a:endParaRPr lang="en-US" altLang="zh-CN" dirty="0"/>
          </a:p>
          <a:p>
            <a:pPr marL="0" indent="0">
              <a:buNone/>
            </a:pPr>
            <a:r>
              <a:rPr lang="en-US" altLang="zh-CN" b="1" dirty="0"/>
              <a:t>PART IV. Benchmark and Open Datasets</a:t>
            </a:r>
          </a:p>
          <a:p>
            <a:pPr marL="0" indent="0">
              <a:buNone/>
            </a:pPr>
            <a:endParaRPr lang="en-US" altLang="zh-CN" dirty="0"/>
          </a:p>
          <a:p>
            <a:pPr marL="0" indent="0">
              <a:buNone/>
            </a:pPr>
            <a:r>
              <a:rPr lang="en-US" altLang="zh-CN" dirty="0"/>
              <a:t>PART V. Conclusion and Discussion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173</a:t>
            </a:fld>
            <a:endParaRPr lang="en-US"/>
          </a:p>
        </p:txBody>
      </p:sp>
    </p:spTree>
    <p:extLst>
      <p:ext uri="{BB962C8B-B14F-4D97-AF65-F5344CB8AC3E}">
        <p14:creationId xmlns:p14="http://schemas.microsoft.com/office/powerpoint/2010/main" val="42047169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63600" y="1197610"/>
            <a:ext cx="10464800" cy="1369665"/>
          </a:xfrm>
        </p:spPr>
        <p:txBody>
          <a:bodyPr/>
          <a:lstStyle/>
          <a:p>
            <a:pPr algn="ctr"/>
            <a:r>
              <a:rPr lang="en-US" altLang="zh-CN" sz="3600" dirty="0"/>
              <a:t>Towards Non-I.I.D. Image classification:</a:t>
            </a:r>
            <a:br>
              <a:rPr lang="en-US" altLang="zh-CN" sz="3600" dirty="0"/>
            </a:br>
            <a:r>
              <a:rPr lang="en-US" altLang="zh-CN" sz="3600" dirty="0"/>
              <a:t>A Dataset and Baselines</a:t>
            </a:r>
            <a:endParaRPr lang="zh-CN" altLang="en-US" sz="3600" dirty="0"/>
          </a:p>
        </p:txBody>
      </p:sp>
      <p:pic>
        <p:nvPicPr>
          <p:cNvPr id="11" name="图片 10">
            <a:extLst>
              <a:ext uri="{FF2B5EF4-FFF2-40B4-BE49-F238E27FC236}">
                <a16:creationId xmlns:a16="http://schemas.microsoft.com/office/drawing/2014/main" id="{DBD9488B-D907-4D46-BFB6-85D653AFC351}"/>
              </a:ext>
            </a:extLst>
          </p:cNvPr>
          <p:cNvPicPr>
            <a:picLocks/>
          </p:cNvPicPr>
          <p:nvPr/>
        </p:nvPicPr>
        <p:blipFill>
          <a:blip r:embed="rId3"/>
          <a:stretch>
            <a:fillRect/>
          </a:stretch>
        </p:blipFill>
        <p:spPr>
          <a:xfrm>
            <a:off x="7244703" y="3612107"/>
            <a:ext cx="2160000" cy="1440000"/>
          </a:xfrm>
          <a:prstGeom prst="ellipse">
            <a:avLst/>
          </a:prstGeom>
        </p:spPr>
      </p:pic>
      <p:pic>
        <p:nvPicPr>
          <p:cNvPr id="12" name="图片 11">
            <a:extLst>
              <a:ext uri="{FF2B5EF4-FFF2-40B4-BE49-F238E27FC236}">
                <a16:creationId xmlns:a16="http://schemas.microsoft.com/office/drawing/2014/main" id="{CC02D586-D342-7045-B530-7E5F116BF949}"/>
              </a:ext>
            </a:extLst>
          </p:cNvPr>
          <p:cNvPicPr>
            <a:picLocks/>
          </p:cNvPicPr>
          <p:nvPr/>
        </p:nvPicPr>
        <p:blipFill>
          <a:blip r:embed="rId4"/>
          <a:stretch>
            <a:fillRect/>
          </a:stretch>
        </p:blipFill>
        <p:spPr>
          <a:xfrm>
            <a:off x="2787298" y="3612107"/>
            <a:ext cx="2160000" cy="1440000"/>
          </a:xfrm>
          <a:prstGeom prst="ellipse">
            <a:avLst/>
          </a:prstGeom>
        </p:spPr>
      </p:pic>
      <p:pic>
        <p:nvPicPr>
          <p:cNvPr id="13" name="图片 12">
            <a:extLst>
              <a:ext uri="{FF2B5EF4-FFF2-40B4-BE49-F238E27FC236}">
                <a16:creationId xmlns:a16="http://schemas.microsoft.com/office/drawing/2014/main" id="{3B041D56-9720-E140-9A51-46B43EBE71A8}"/>
              </a:ext>
            </a:extLst>
          </p:cNvPr>
          <p:cNvPicPr>
            <a:picLocks/>
          </p:cNvPicPr>
          <p:nvPr/>
        </p:nvPicPr>
        <p:blipFill>
          <a:blip r:embed="rId5"/>
          <a:stretch>
            <a:fillRect/>
          </a:stretch>
        </p:blipFill>
        <p:spPr>
          <a:xfrm>
            <a:off x="7244703" y="5274527"/>
            <a:ext cx="2160000" cy="1440000"/>
          </a:xfrm>
          <a:prstGeom prst="ellipse">
            <a:avLst/>
          </a:prstGeom>
        </p:spPr>
      </p:pic>
      <p:pic>
        <p:nvPicPr>
          <p:cNvPr id="14" name="图片 13">
            <a:extLst>
              <a:ext uri="{FF2B5EF4-FFF2-40B4-BE49-F238E27FC236}">
                <a16:creationId xmlns:a16="http://schemas.microsoft.com/office/drawing/2014/main" id="{E7A600EC-5394-BF47-801A-EB42E3D7613F}"/>
              </a:ext>
            </a:extLst>
          </p:cNvPr>
          <p:cNvPicPr>
            <a:picLocks/>
          </p:cNvPicPr>
          <p:nvPr/>
        </p:nvPicPr>
        <p:blipFill>
          <a:blip r:embed="rId6"/>
          <a:stretch>
            <a:fillRect/>
          </a:stretch>
        </p:blipFill>
        <p:spPr>
          <a:xfrm>
            <a:off x="2787298" y="5274527"/>
            <a:ext cx="2160000" cy="1440000"/>
          </a:xfrm>
          <a:prstGeom prst="ellipse">
            <a:avLst/>
          </a:prstGeom>
        </p:spPr>
      </p:pic>
      <p:cxnSp>
        <p:nvCxnSpPr>
          <p:cNvPr id="33" name="直线箭头连接符 32">
            <a:extLst>
              <a:ext uri="{FF2B5EF4-FFF2-40B4-BE49-F238E27FC236}">
                <a16:creationId xmlns:a16="http://schemas.microsoft.com/office/drawing/2014/main" id="{23C40BAC-D4C4-8740-A614-74957083AF11}"/>
              </a:ext>
            </a:extLst>
          </p:cNvPr>
          <p:cNvCxnSpPr>
            <a:stCxn id="12" idx="6"/>
            <a:endCxn id="11" idx="2"/>
          </p:cNvCxnSpPr>
          <p:nvPr/>
        </p:nvCxnSpPr>
        <p:spPr>
          <a:xfrm>
            <a:off x="4947298" y="4332107"/>
            <a:ext cx="22974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C2A5F869-6341-7343-A022-33B33C3980DA}"/>
              </a:ext>
            </a:extLst>
          </p:cNvPr>
          <p:cNvCxnSpPr>
            <a:stCxn id="12" idx="6"/>
            <a:endCxn id="13" idx="2"/>
          </p:cNvCxnSpPr>
          <p:nvPr/>
        </p:nvCxnSpPr>
        <p:spPr>
          <a:xfrm>
            <a:off x="4947298" y="4332107"/>
            <a:ext cx="2297405" cy="16624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C439BDBE-7AD7-3C40-899A-D2DF985AE93E}"/>
              </a:ext>
            </a:extLst>
          </p:cNvPr>
          <p:cNvCxnSpPr>
            <a:stCxn id="14" idx="6"/>
            <a:endCxn id="13" idx="2"/>
          </p:cNvCxnSpPr>
          <p:nvPr/>
        </p:nvCxnSpPr>
        <p:spPr>
          <a:xfrm>
            <a:off x="4947298" y="5994527"/>
            <a:ext cx="22974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46B79581-466F-3946-9DDC-AB56FB082E3A}"/>
              </a:ext>
            </a:extLst>
          </p:cNvPr>
          <p:cNvCxnSpPr>
            <a:cxnSpLocks/>
            <a:stCxn id="14" idx="6"/>
            <a:endCxn id="11" idx="2"/>
          </p:cNvCxnSpPr>
          <p:nvPr/>
        </p:nvCxnSpPr>
        <p:spPr>
          <a:xfrm flipV="1">
            <a:off x="4947298" y="4332107"/>
            <a:ext cx="2297405" cy="1662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十字形 45">
            <a:extLst>
              <a:ext uri="{FF2B5EF4-FFF2-40B4-BE49-F238E27FC236}">
                <a16:creationId xmlns:a16="http://schemas.microsoft.com/office/drawing/2014/main" id="{5CA17E78-4A0A-594B-9D50-AA40B7F58D24}"/>
              </a:ext>
            </a:extLst>
          </p:cNvPr>
          <p:cNvSpPr/>
          <p:nvPr/>
        </p:nvSpPr>
        <p:spPr>
          <a:xfrm rot="2702067">
            <a:off x="5683407" y="4763303"/>
            <a:ext cx="825191" cy="800029"/>
          </a:xfrm>
          <a:prstGeom prst="plus">
            <a:avLst>
              <a:gd name="adj" fmla="val 4172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48" name="L 形 47">
            <a:extLst>
              <a:ext uri="{FF2B5EF4-FFF2-40B4-BE49-F238E27FC236}">
                <a16:creationId xmlns:a16="http://schemas.microsoft.com/office/drawing/2014/main" id="{7221BCA0-B523-8D4D-90F6-5063434CF22C}"/>
              </a:ext>
            </a:extLst>
          </p:cNvPr>
          <p:cNvSpPr/>
          <p:nvPr/>
        </p:nvSpPr>
        <p:spPr>
          <a:xfrm rot="18524947">
            <a:off x="5757921" y="5788252"/>
            <a:ext cx="676160" cy="358849"/>
          </a:xfrm>
          <a:prstGeom prst="corner">
            <a:avLst>
              <a:gd name="adj1" fmla="val 29760"/>
              <a:gd name="adj2" fmla="val 3185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L 形 48">
            <a:extLst>
              <a:ext uri="{FF2B5EF4-FFF2-40B4-BE49-F238E27FC236}">
                <a16:creationId xmlns:a16="http://schemas.microsoft.com/office/drawing/2014/main" id="{A5EAEBE2-E59F-D34C-843E-1F84C7E2FC3D}"/>
              </a:ext>
            </a:extLst>
          </p:cNvPr>
          <p:cNvSpPr/>
          <p:nvPr/>
        </p:nvSpPr>
        <p:spPr>
          <a:xfrm rot="18524947">
            <a:off x="5757920" y="4101409"/>
            <a:ext cx="676160" cy="358849"/>
          </a:xfrm>
          <a:prstGeom prst="corner">
            <a:avLst>
              <a:gd name="adj1" fmla="val 29760"/>
              <a:gd name="adj2" fmla="val 3185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左大括号 49">
            <a:extLst>
              <a:ext uri="{FF2B5EF4-FFF2-40B4-BE49-F238E27FC236}">
                <a16:creationId xmlns:a16="http://schemas.microsoft.com/office/drawing/2014/main" id="{256B2140-4970-B94D-9CA5-B8DCB722A28A}"/>
              </a:ext>
            </a:extLst>
          </p:cNvPr>
          <p:cNvSpPr/>
          <p:nvPr/>
        </p:nvSpPr>
        <p:spPr>
          <a:xfrm>
            <a:off x="2386012" y="4173448"/>
            <a:ext cx="401285" cy="197973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1" name="左大括号 50">
            <a:extLst>
              <a:ext uri="{FF2B5EF4-FFF2-40B4-BE49-F238E27FC236}">
                <a16:creationId xmlns:a16="http://schemas.microsoft.com/office/drawing/2014/main" id="{5FC89A16-AB28-C148-A751-3241F109DBD5}"/>
              </a:ext>
            </a:extLst>
          </p:cNvPr>
          <p:cNvSpPr/>
          <p:nvPr/>
        </p:nvSpPr>
        <p:spPr>
          <a:xfrm rot="10800000">
            <a:off x="9405937" y="4173447"/>
            <a:ext cx="401285" cy="197973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B3F76C34-EC2B-6748-831F-D25175E64903}"/>
              </a:ext>
            </a:extLst>
          </p:cNvPr>
          <p:cNvSpPr txBox="1"/>
          <p:nvPr/>
        </p:nvSpPr>
        <p:spPr>
          <a:xfrm>
            <a:off x="1370719" y="4978651"/>
            <a:ext cx="1014676" cy="369332"/>
          </a:xfrm>
          <a:prstGeom prst="rect">
            <a:avLst/>
          </a:prstGeom>
          <a:noFill/>
        </p:spPr>
        <p:txBody>
          <a:bodyPr wrap="square" rtlCol="0">
            <a:spAutoFit/>
          </a:bodyPr>
          <a:lstStyle/>
          <a:p>
            <a:r>
              <a:rPr kumimoji="1" lang="en-US" altLang="zh-CN" dirty="0"/>
              <a:t>Training</a:t>
            </a:r>
            <a:endParaRPr kumimoji="1" lang="zh-CN" altLang="en-US" dirty="0"/>
          </a:p>
        </p:txBody>
      </p:sp>
      <p:sp>
        <p:nvSpPr>
          <p:cNvPr id="17" name="文本框 16">
            <a:extLst>
              <a:ext uri="{FF2B5EF4-FFF2-40B4-BE49-F238E27FC236}">
                <a16:creationId xmlns:a16="http://schemas.microsoft.com/office/drawing/2014/main" id="{EA1F2F5B-4DC1-F247-9E59-DF37B1391D43}"/>
              </a:ext>
            </a:extLst>
          </p:cNvPr>
          <p:cNvSpPr txBox="1"/>
          <p:nvPr/>
        </p:nvSpPr>
        <p:spPr>
          <a:xfrm>
            <a:off x="9805988" y="4977309"/>
            <a:ext cx="1015293" cy="369332"/>
          </a:xfrm>
          <a:prstGeom prst="rect">
            <a:avLst/>
          </a:prstGeom>
          <a:noFill/>
        </p:spPr>
        <p:txBody>
          <a:bodyPr wrap="square" rtlCol="0">
            <a:spAutoFit/>
          </a:bodyPr>
          <a:lstStyle/>
          <a:p>
            <a:r>
              <a:rPr kumimoji="1" lang="en-US" altLang="zh-CN" dirty="0"/>
              <a:t>Testing</a:t>
            </a:r>
            <a:endParaRPr kumimoji="1" lang="zh-CN" altLang="en-US" dirty="0"/>
          </a:p>
        </p:txBody>
      </p:sp>
      <p:sp>
        <p:nvSpPr>
          <p:cNvPr id="4" name="TextBox 3">
            <a:extLst>
              <a:ext uri="{FF2B5EF4-FFF2-40B4-BE49-F238E27FC236}">
                <a16:creationId xmlns:a16="http://schemas.microsoft.com/office/drawing/2014/main" id="{A27402AD-833B-F54E-9338-B5E0C4567ECF}"/>
              </a:ext>
            </a:extLst>
          </p:cNvPr>
          <p:cNvSpPr txBox="1"/>
          <p:nvPr/>
        </p:nvSpPr>
        <p:spPr>
          <a:xfrm>
            <a:off x="3867298" y="2697248"/>
            <a:ext cx="4409284" cy="523220"/>
          </a:xfrm>
          <a:prstGeom prst="rect">
            <a:avLst/>
          </a:prstGeom>
          <a:noFill/>
        </p:spPr>
        <p:txBody>
          <a:bodyPr wrap="none" rtlCol="0">
            <a:spAutoFit/>
          </a:bodyPr>
          <a:lstStyle/>
          <a:p>
            <a:r>
              <a:rPr lang="en-US" sz="2800" dirty="0"/>
              <a:t>Correlation</a:t>
            </a:r>
            <a:r>
              <a:rPr lang="zh-CN" altLang="en-US" sz="2800" dirty="0"/>
              <a:t> </a:t>
            </a:r>
            <a:r>
              <a:rPr lang="en-US" altLang="zh-CN" sz="2800" dirty="0"/>
              <a:t>V.S.</a:t>
            </a:r>
            <a:r>
              <a:rPr lang="zh-CN" altLang="en-US" sz="2800" dirty="0"/>
              <a:t> </a:t>
            </a:r>
            <a:r>
              <a:rPr lang="en-US" altLang="zh-CN" sz="2800" dirty="0"/>
              <a:t>Causation</a:t>
            </a:r>
            <a:endParaRPr lang="en-US" sz="2800" dirty="0"/>
          </a:p>
        </p:txBody>
      </p:sp>
    </p:spTree>
    <p:extLst>
      <p:ext uri="{BB962C8B-B14F-4D97-AF65-F5344CB8AC3E}">
        <p14:creationId xmlns:p14="http://schemas.microsoft.com/office/powerpoint/2010/main" val="143134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1000"/>
                                        <p:tgtEl>
                                          <p:spTgt spid="51"/>
                                        </p:tgtEl>
                                      </p:cBhvr>
                                    </p:animEffect>
                                    <p:anim calcmode="lin" valueType="num">
                                      <p:cBhvr>
                                        <p:cTn id="23" dur="1000" fill="hold"/>
                                        <p:tgtEl>
                                          <p:spTgt spid="51"/>
                                        </p:tgtEl>
                                        <p:attrNameLst>
                                          <p:attrName>ppt_x</p:attrName>
                                        </p:attrNameLst>
                                      </p:cBhvr>
                                      <p:tavLst>
                                        <p:tav tm="0">
                                          <p:val>
                                            <p:strVal val="#ppt_x"/>
                                          </p:val>
                                        </p:tav>
                                        <p:tav tm="100000">
                                          <p:val>
                                            <p:strVal val="#ppt_x"/>
                                          </p:val>
                                        </p:tav>
                                      </p:tavLst>
                                    </p:anim>
                                    <p:anim calcmode="lin" valueType="num">
                                      <p:cBhvr>
                                        <p:cTn id="24" dur="1000" fill="hold"/>
                                        <p:tgtEl>
                                          <p:spTgt spid="5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p:cTn id="49" dur="1000" fill="hold"/>
                                        <p:tgtEl>
                                          <p:spTgt spid="38"/>
                                        </p:tgtEl>
                                        <p:attrNameLst>
                                          <p:attrName>ppt_w</p:attrName>
                                        </p:attrNameLst>
                                      </p:cBhvr>
                                      <p:tavLst>
                                        <p:tav tm="0">
                                          <p:val>
                                            <p:strVal val="#ppt_w*0.70"/>
                                          </p:val>
                                        </p:tav>
                                        <p:tav tm="100000">
                                          <p:val>
                                            <p:strVal val="#ppt_w"/>
                                          </p:val>
                                        </p:tav>
                                      </p:tavLst>
                                    </p:anim>
                                    <p:anim calcmode="lin" valueType="num">
                                      <p:cBhvr>
                                        <p:cTn id="50" dur="1000" fill="hold"/>
                                        <p:tgtEl>
                                          <p:spTgt spid="38"/>
                                        </p:tgtEl>
                                        <p:attrNameLst>
                                          <p:attrName>ppt_h</p:attrName>
                                        </p:attrNameLst>
                                      </p:cBhvr>
                                      <p:tavLst>
                                        <p:tav tm="0">
                                          <p:val>
                                            <p:strVal val="#ppt_h"/>
                                          </p:val>
                                        </p:tav>
                                        <p:tav tm="100000">
                                          <p:val>
                                            <p:strVal val="#ppt_h"/>
                                          </p:val>
                                        </p:tav>
                                      </p:tavLst>
                                    </p:anim>
                                    <p:animEffect transition="in" filter="fade">
                                      <p:cBhvr>
                                        <p:cTn id="51" dur="1000"/>
                                        <p:tgtEl>
                                          <p:spTgt spid="38"/>
                                        </p:tgtEl>
                                      </p:cBhvr>
                                    </p:animEffect>
                                  </p:childTnLst>
                                </p:cTn>
                              </p:par>
                              <p:par>
                                <p:cTn id="52" presetID="55"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p:cTn id="54" dur="1000" fill="hold"/>
                                        <p:tgtEl>
                                          <p:spTgt spid="44"/>
                                        </p:tgtEl>
                                        <p:attrNameLst>
                                          <p:attrName>ppt_w</p:attrName>
                                        </p:attrNameLst>
                                      </p:cBhvr>
                                      <p:tavLst>
                                        <p:tav tm="0">
                                          <p:val>
                                            <p:strVal val="#ppt_w*0.70"/>
                                          </p:val>
                                        </p:tav>
                                        <p:tav tm="100000">
                                          <p:val>
                                            <p:strVal val="#ppt_w"/>
                                          </p:val>
                                        </p:tav>
                                      </p:tavLst>
                                    </p:anim>
                                    <p:anim calcmode="lin" valueType="num">
                                      <p:cBhvr>
                                        <p:cTn id="55" dur="1000" fill="hold"/>
                                        <p:tgtEl>
                                          <p:spTgt spid="44"/>
                                        </p:tgtEl>
                                        <p:attrNameLst>
                                          <p:attrName>ppt_h</p:attrName>
                                        </p:attrNameLst>
                                      </p:cBhvr>
                                      <p:tavLst>
                                        <p:tav tm="0">
                                          <p:val>
                                            <p:strVal val="#ppt_h"/>
                                          </p:val>
                                        </p:tav>
                                        <p:tav tm="100000">
                                          <p:val>
                                            <p:strVal val="#ppt_h"/>
                                          </p:val>
                                        </p:tav>
                                      </p:tavLst>
                                    </p:anim>
                                    <p:animEffect transition="in" filter="fade">
                                      <p:cBhvr>
                                        <p:cTn id="56" dur="1000"/>
                                        <p:tgtEl>
                                          <p:spTgt spid="44"/>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p:cTn id="59" dur="1000" fill="hold"/>
                                        <p:tgtEl>
                                          <p:spTgt spid="46"/>
                                        </p:tgtEl>
                                        <p:attrNameLst>
                                          <p:attrName>ppt_w</p:attrName>
                                        </p:attrNameLst>
                                      </p:cBhvr>
                                      <p:tavLst>
                                        <p:tav tm="0">
                                          <p:val>
                                            <p:strVal val="#ppt_w*0.70"/>
                                          </p:val>
                                        </p:tav>
                                        <p:tav tm="100000">
                                          <p:val>
                                            <p:strVal val="#ppt_w"/>
                                          </p:val>
                                        </p:tav>
                                      </p:tavLst>
                                    </p:anim>
                                    <p:anim calcmode="lin" valueType="num">
                                      <p:cBhvr>
                                        <p:cTn id="60" dur="1000" fill="hold"/>
                                        <p:tgtEl>
                                          <p:spTgt spid="46"/>
                                        </p:tgtEl>
                                        <p:attrNameLst>
                                          <p:attrName>ppt_h</p:attrName>
                                        </p:attrNameLst>
                                      </p:cBhvr>
                                      <p:tavLst>
                                        <p:tav tm="0">
                                          <p:val>
                                            <p:strVal val="#ppt_h"/>
                                          </p:val>
                                        </p:tav>
                                        <p:tav tm="100000">
                                          <p:val>
                                            <p:strVal val="#ppt_h"/>
                                          </p:val>
                                        </p:tav>
                                      </p:tavLst>
                                    </p:anim>
                                    <p:animEffect transition="in" filter="fade">
                                      <p:cBhvr>
                                        <p:cTn id="61" dur="10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p:cTn id="66" dur="1000" fill="hold"/>
                                        <p:tgtEl>
                                          <p:spTgt spid="33"/>
                                        </p:tgtEl>
                                        <p:attrNameLst>
                                          <p:attrName>ppt_w</p:attrName>
                                        </p:attrNameLst>
                                      </p:cBhvr>
                                      <p:tavLst>
                                        <p:tav tm="0">
                                          <p:val>
                                            <p:strVal val="#ppt_w*0.70"/>
                                          </p:val>
                                        </p:tav>
                                        <p:tav tm="100000">
                                          <p:val>
                                            <p:strVal val="#ppt_w"/>
                                          </p:val>
                                        </p:tav>
                                      </p:tavLst>
                                    </p:anim>
                                    <p:anim calcmode="lin" valueType="num">
                                      <p:cBhvr>
                                        <p:cTn id="67" dur="1000" fill="hold"/>
                                        <p:tgtEl>
                                          <p:spTgt spid="33"/>
                                        </p:tgtEl>
                                        <p:attrNameLst>
                                          <p:attrName>ppt_h</p:attrName>
                                        </p:attrNameLst>
                                      </p:cBhvr>
                                      <p:tavLst>
                                        <p:tav tm="0">
                                          <p:val>
                                            <p:strVal val="#ppt_h"/>
                                          </p:val>
                                        </p:tav>
                                        <p:tav tm="100000">
                                          <p:val>
                                            <p:strVal val="#ppt_h"/>
                                          </p:val>
                                        </p:tav>
                                      </p:tavLst>
                                    </p:anim>
                                    <p:animEffect transition="in" filter="fade">
                                      <p:cBhvr>
                                        <p:cTn id="68" dur="1000"/>
                                        <p:tgtEl>
                                          <p:spTgt spid="33"/>
                                        </p:tgtEl>
                                      </p:cBhvr>
                                    </p:animEffect>
                                  </p:childTnLst>
                                </p:cTn>
                              </p:par>
                              <p:par>
                                <p:cTn id="69" presetID="55"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p:cTn id="71" dur="1000" fill="hold"/>
                                        <p:tgtEl>
                                          <p:spTgt spid="49"/>
                                        </p:tgtEl>
                                        <p:attrNameLst>
                                          <p:attrName>ppt_w</p:attrName>
                                        </p:attrNameLst>
                                      </p:cBhvr>
                                      <p:tavLst>
                                        <p:tav tm="0">
                                          <p:val>
                                            <p:strVal val="#ppt_w*0.70"/>
                                          </p:val>
                                        </p:tav>
                                        <p:tav tm="100000">
                                          <p:val>
                                            <p:strVal val="#ppt_w"/>
                                          </p:val>
                                        </p:tav>
                                      </p:tavLst>
                                    </p:anim>
                                    <p:anim calcmode="lin" valueType="num">
                                      <p:cBhvr>
                                        <p:cTn id="72" dur="1000" fill="hold"/>
                                        <p:tgtEl>
                                          <p:spTgt spid="49"/>
                                        </p:tgtEl>
                                        <p:attrNameLst>
                                          <p:attrName>ppt_h</p:attrName>
                                        </p:attrNameLst>
                                      </p:cBhvr>
                                      <p:tavLst>
                                        <p:tav tm="0">
                                          <p:val>
                                            <p:strVal val="#ppt_h"/>
                                          </p:val>
                                        </p:tav>
                                        <p:tav tm="100000">
                                          <p:val>
                                            <p:strVal val="#ppt_h"/>
                                          </p:val>
                                        </p:tav>
                                      </p:tavLst>
                                    </p:anim>
                                    <p:animEffect transition="in" filter="fade">
                                      <p:cBhvr>
                                        <p:cTn id="73" dur="1000"/>
                                        <p:tgtEl>
                                          <p:spTgt spid="49"/>
                                        </p:tgtEl>
                                      </p:cBhvr>
                                    </p:animEffect>
                                  </p:childTnLst>
                                </p:cTn>
                              </p:par>
                              <p:par>
                                <p:cTn id="74" presetID="55"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 calcmode="lin" valueType="num">
                                      <p:cBhvr>
                                        <p:cTn id="76" dur="1000" fill="hold"/>
                                        <p:tgtEl>
                                          <p:spTgt spid="40"/>
                                        </p:tgtEl>
                                        <p:attrNameLst>
                                          <p:attrName>ppt_w</p:attrName>
                                        </p:attrNameLst>
                                      </p:cBhvr>
                                      <p:tavLst>
                                        <p:tav tm="0">
                                          <p:val>
                                            <p:strVal val="#ppt_w*0.70"/>
                                          </p:val>
                                        </p:tav>
                                        <p:tav tm="100000">
                                          <p:val>
                                            <p:strVal val="#ppt_w"/>
                                          </p:val>
                                        </p:tav>
                                      </p:tavLst>
                                    </p:anim>
                                    <p:anim calcmode="lin" valueType="num">
                                      <p:cBhvr>
                                        <p:cTn id="77" dur="1000" fill="hold"/>
                                        <p:tgtEl>
                                          <p:spTgt spid="40"/>
                                        </p:tgtEl>
                                        <p:attrNameLst>
                                          <p:attrName>ppt_h</p:attrName>
                                        </p:attrNameLst>
                                      </p:cBhvr>
                                      <p:tavLst>
                                        <p:tav tm="0">
                                          <p:val>
                                            <p:strVal val="#ppt_h"/>
                                          </p:val>
                                        </p:tav>
                                        <p:tav tm="100000">
                                          <p:val>
                                            <p:strVal val="#ppt_h"/>
                                          </p:val>
                                        </p:tav>
                                      </p:tavLst>
                                    </p:anim>
                                    <p:animEffect transition="in" filter="fade">
                                      <p:cBhvr>
                                        <p:cTn id="78" dur="1000"/>
                                        <p:tgtEl>
                                          <p:spTgt spid="40"/>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 calcmode="lin" valueType="num">
                                      <p:cBhvr>
                                        <p:cTn id="81" dur="1000" fill="hold"/>
                                        <p:tgtEl>
                                          <p:spTgt spid="48"/>
                                        </p:tgtEl>
                                        <p:attrNameLst>
                                          <p:attrName>ppt_w</p:attrName>
                                        </p:attrNameLst>
                                      </p:cBhvr>
                                      <p:tavLst>
                                        <p:tav tm="0">
                                          <p:val>
                                            <p:strVal val="#ppt_w*0.70"/>
                                          </p:val>
                                        </p:tav>
                                        <p:tav tm="100000">
                                          <p:val>
                                            <p:strVal val="#ppt_w"/>
                                          </p:val>
                                        </p:tav>
                                      </p:tavLst>
                                    </p:anim>
                                    <p:anim calcmode="lin" valueType="num">
                                      <p:cBhvr>
                                        <p:cTn id="82" dur="1000" fill="hold"/>
                                        <p:tgtEl>
                                          <p:spTgt spid="48"/>
                                        </p:tgtEl>
                                        <p:attrNameLst>
                                          <p:attrName>ppt_h</p:attrName>
                                        </p:attrNameLst>
                                      </p:cBhvr>
                                      <p:tavLst>
                                        <p:tav tm="0">
                                          <p:val>
                                            <p:strVal val="#ppt_h"/>
                                          </p:val>
                                        </p:tav>
                                        <p:tav tm="100000">
                                          <p:val>
                                            <p:strVal val="#ppt_h"/>
                                          </p:val>
                                        </p:tav>
                                      </p:tavLst>
                                    </p:anim>
                                    <p:animEffect transition="in" filter="fade">
                                      <p:cBhvr>
                                        <p:cTn id="83"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49" grpId="0" animBg="1"/>
      <p:bldP spid="50" grpId="0" animBg="1"/>
      <p:bldP spid="51" grpId="0" animBg="1"/>
      <p:bldP spid="3" grpId="0"/>
      <p:bldP spid="1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Non-I.I.D. Image Classification</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dirty="0"/>
              <a:t>Non I.I.D. Image Classification</a:t>
            </a:r>
          </a:p>
          <a:p>
            <a:pPr lvl="1"/>
            <a:endParaRPr lang="en-US" altLang="zh-CN" dirty="0"/>
          </a:p>
          <a:p>
            <a:pPr lvl="1"/>
            <a:endParaRPr lang="en-US" altLang="zh-CN" dirty="0"/>
          </a:p>
          <a:p>
            <a:pPr lvl="1"/>
            <a:endParaRPr lang="en-US" altLang="zh-CN" dirty="0"/>
          </a:p>
          <a:p>
            <a:pPr lvl="1"/>
            <a:endParaRPr lang="en-US" altLang="zh-CN" dirty="0"/>
          </a:p>
          <a:p>
            <a:r>
              <a:rPr lang="en-US" altLang="zh-CN" dirty="0"/>
              <a:t> Two tasks</a:t>
            </a:r>
          </a:p>
          <a:p>
            <a:pPr lvl="1"/>
            <a:r>
              <a:rPr lang="en-US" altLang="zh-CN" dirty="0"/>
              <a:t>Targeted Non-I.I.D. Image Classification</a:t>
            </a:r>
          </a:p>
          <a:p>
            <a:pPr lvl="2"/>
            <a:r>
              <a:rPr lang="en-US" altLang="zh-CN" dirty="0"/>
              <a:t>Have</a:t>
            </a:r>
            <a:r>
              <a:rPr lang="zh-CN" altLang="en-US" dirty="0"/>
              <a:t> </a:t>
            </a:r>
            <a:r>
              <a:rPr lang="en-US" altLang="zh-CN" dirty="0"/>
              <a:t>prior</a:t>
            </a:r>
            <a:r>
              <a:rPr lang="zh-CN" altLang="en-US" dirty="0"/>
              <a:t> </a:t>
            </a:r>
            <a:r>
              <a:rPr lang="en-US" altLang="zh-CN" dirty="0"/>
              <a:t>knowledge</a:t>
            </a:r>
            <a:r>
              <a:rPr lang="zh-CN" altLang="en-US" dirty="0"/>
              <a:t> </a:t>
            </a:r>
            <a:r>
              <a:rPr lang="en-US" altLang="zh-CN" dirty="0"/>
              <a:t>on</a:t>
            </a:r>
            <a:r>
              <a:rPr lang="zh-CN" altLang="en-US" dirty="0"/>
              <a:t> </a:t>
            </a:r>
            <a:r>
              <a:rPr lang="en-US" altLang="zh-CN" dirty="0"/>
              <a:t>testing</a:t>
            </a:r>
            <a:r>
              <a:rPr lang="zh-CN" altLang="en-US" dirty="0"/>
              <a:t> </a:t>
            </a:r>
            <a:r>
              <a:rPr lang="en-US" altLang="zh-CN" dirty="0"/>
              <a:t>data</a:t>
            </a:r>
          </a:p>
          <a:p>
            <a:pPr lvl="2"/>
            <a:r>
              <a:rPr lang="en-US" altLang="zh-CN" dirty="0"/>
              <a:t>e.g. transfer learning, domain adaptation</a:t>
            </a:r>
          </a:p>
          <a:p>
            <a:pPr marL="274320" lvl="1" indent="0">
              <a:buNone/>
            </a:pPr>
            <a:endParaRPr lang="en-US" altLang="zh-CN" dirty="0"/>
          </a:p>
          <a:p>
            <a:pPr lvl="1"/>
            <a:r>
              <a:rPr lang="en-US" altLang="zh-CN" dirty="0"/>
              <a:t>General Non-I.I.D. Image Classification</a:t>
            </a:r>
          </a:p>
          <a:p>
            <a:pPr lvl="2"/>
            <a:r>
              <a:rPr lang="en-US" altLang="zh-CN" dirty="0"/>
              <a:t>Testing</a:t>
            </a:r>
            <a:r>
              <a:rPr lang="zh-CN" altLang="en-US" dirty="0"/>
              <a:t> </a:t>
            </a:r>
            <a:r>
              <a:rPr lang="en-US" altLang="zh-CN" dirty="0"/>
              <a:t>is</a:t>
            </a:r>
            <a:r>
              <a:rPr lang="zh-CN" altLang="en-US" dirty="0"/>
              <a:t> </a:t>
            </a:r>
            <a:r>
              <a:rPr lang="en-US" altLang="zh-CN" dirty="0"/>
              <a:t>unknown,</a:t>
            </a:r>
            <a:r>
              <a:rPr lang="zh-CN" altLang="en-US" dirty="0"/>
              <a:t> </a:t>
            </a:r>
            <a:r>
              <a:rPr lang="en-US" altLang="zh-CN" dirty="0"/>
              <a:t>no</a:t>
            </a:r>
            <a:r>
              <a:rPr lang="zh-CN" altLang="en-US" dirty="0"/>
              <a:t> </a:t>
            </a:r>
            <a:r>
              <a:rPr lang="en-US" altLang="zh-CN" dirty="0"/>
              <a:t>prior</a:t>
            </a:r>
          </a:p>
          <a:p>
            <a:pPr lvl="2"/>
            <a:r>
              <a:rPr lang="en-US" altLang="zh-CN" dirty="0"/>
              <a:t>more practical &amp; realistic </a:t>
            </a:r>
          </a:p>
          <a:p>
            <a:pPr lvl="2"/>
            <a:endParaRPr lang="en-US" altLang="zh-CN" dirty="0"/>
          </a:p>
          <a:p>
            <a:pPr lvl="1"/>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175</a:t>
            </a:fld>
            <a:endParaRPr 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E106F15-7E9C-0B47-99A0-26DCDA6F072A}"/>
                  </a:ext>
                </a:extLst>
              </p:cNvPr>
              <p:cNvSpPr/>
              <p:nvPr/>
            </p:nvSpPr>
            <p:spPr>
              <a:xfrm>
                <a:off x="2795064" y="2465275"/>
                <a:ext cx="6601872" cy="400110"/>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𝜓</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𝐷</m:t>
                          </m:r>
                        </m:e>
                        <m:sub>
                          <m:r>
                            <a:rPr lang="en-US" altLang="zh-CN" sz="2000" i="1">
                              <a:latin typeface="Cambria Math" panose="02040503050406030204" pitchFamily="18" charset="0"/>
                              <a:ea typeface="Cambria Math" panose="02040503050406030204" pitchFamily="18" charset="0"/>
                            </a:rPr>
                            <m:t>𝑡𝑟𝑎𝑖𝑛</m:t>
                          </m:r>
                        </m:sub>
                      </m:sSub>
                      <m:r>
                        <a:rPr lang="en-US" altLang="zh-CN" sz="2000" i="1">
                          <a:latin typeface="Cambria Math" panose="02040503050406030204" pitchFamily="18" charset="0"/>
                          <a:ea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𝑋</m:t>
                              </m:r>
                            </m:e>
                            <m:sub>
                              <m:r>
                                <a:rPr lang="en-US" altLang="zh-CN" sz="2000" i="1">
                                  <a:latin typeface="Cambria Math" panose="02040503050406030204" pitchFamily="18" charset="0"/>
                                  <a:ea typeface="Cambria Math" panose="02040503050406030204" pitchFamily="18" charset="0"/>
                                </a:rPr>
                                <m:t>𝑡𝑟𝑎𝑖𝑛</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𝑌</m:t>
                              </m:r>
                            </m:e>
                            <m:sub>
                              <m:r>
                                <a:rPr lang="en-US" altLang="zh-CN" sz="2000" i="1">
                                  <a:latin typeface="Cambria Math" panose="02040503050406030204" pitchFamily="18" charset="0"/>
                                  <a:ea typeface="Cambria Math" panose="02040503050406030204" pitchFamily="18" charset="0"/>
                                </a:rPr>
                                <m:t>𝑡𝑟𝑎𝑖𝑛</m:t>
                              </m:r>
                            </m:sub>
                          </m:sSub>
                        </m:e>
                      </m:d>
                      <m:r>
                        <a:rPr lang="en-US" altLang="zh-CN" sz="2000" i="1">
                          <a:latin typeface="Cambria Math" panose="02040503050406030204" pitchFamily="18" charset="0"/>
                          <a:ea typeface="Cambria Math" panose="02040503050406030204" pitchFamily="18" charset="0"/>
                        </a:rPr>
                        <m:t>)</m:t>
                      </m:r>
                      <m:r>
                        <a:rPr lang="en-US" altLang="zh-CN" sz="2000" i="1" smtClean="0">
                          <a:solidFill>
                            <a:srgbClr val="FF0000"/>
                          </a:solidFill>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𝜓</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𝐷</m:t>
                          </m:r>
                        </m:e>
                        <m:sub>
                          <m:r>
                            <a:rPr lang="en-US" altLang="zh-CN" sz="2000" i="1">
                              <a:latin typeface="Cambria Math" panose="02040503050406030204" pitchFamily="18" charset="0"/>
                              <a:ea typeface="Cambria Math" panose="02040503050406030204" pitchFamily="18" charset="0"/>
                            </a:rPr>
                            <m:t>𝑡𝑒𝑠𝑡</m:t>
                          </m:r>
                        </m:sub>
                      </m:sSub>
                      <m:r>
                        <a:rPr lang="en-US" altLang="zh-CN" sz="2000" i="1">
                          <a:latin typeface="Cambria Math" panose="02040503050406030204" pitchFamily="18" charset="0"/>
                          <a:ea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𝑋</m:t>
                              </m:r>
                            </m:e>
                            <m:sub>
                              <m:r>
                                <a:rPr lang="en-US" altLang="zh-CN" sz="2000" i="1">
                                  <a:latin typeface="Cambria Math" panose="02040503050406030204" pitchFamily="18" charset="0"/>
                                  <a:ea typeface="Cambria Math" panose="02040503050406030204" pitchFamily="18" charset="0"/>
                                </a:rPr>
                                <m:t>𝑡𝑒𝑠𝑡</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𝑌</m:t>
                              </m:r>
                            </m:e>
                            <m:sub>
                              <m:r>
                                <a:rPr lang="en-US" altLang="zh-CN" sz="2000" i="1">
                                  <a:latin typeface="Cambria Math" panose="02040503050406030204" pitchFamily="18" charset="0"/>
                                  <a:ea typeface="Cambria Math" panose="02040503050406030204" pitchFamily="18" charset="0"/>
                                </a:rPr>
                                <m:t>𝑡𝑒𝑠𝑡</m:t>
                              </m:r>
                            </m:sub>
                          </m:sSub>
                        </m:e>
                      </m:d>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6" name="矩形 5">
                <a:extLst>
                  <a:ext uri="{FF2B5EF4-FFF2-40B4-BE49-F238E27FC236}">
                    <a16:creationId xmlns:a16="http://schemas.microsoft.com/office/drawing/2014/main" xmlns:a14="http://schemas.microsoft.com/office/drawing/2010/main" xmlns="" id="{6E106F15-7E9C-0B47-99A0-26DCDA6F072A}"/>
                  </a:ext>
                </a:extLst>
              </p:cNvPr>
              <p:cNvSpPr>
                <a:spLocks noRot="1" noChangeAspect="1" noMove="1" noResize="1" noEditPoints="1" noAdjustHandles="1" noChangeArrowheads="1" noChangeShapeType="1" noTextEdit="1"/>
              </p:cNvSpPr>
              <p:nvPr/>
            </p:nvSpPr>
            <p:spPr>
              <a:xfrm>
                <a:off x="2795064" y="2465275"/>
                <a:ext cx="6601872" cy="400110"/>
              </a:xfrm>
              <a:prstGeom prst="rect">
                <a:avLst/>
              </a:prstGeom>
              <a:blipFill rotWithShape="0">
                <a:blip r:embed="rId2"/>
                <a:stretch>
                  <a:fillRect b="-18182"/>
                </a:stretch>
              </a:blipFill>
            </p:spPr>
            <p:txBody>
              <a:bodyPr/>
              <a:lstStyle/>
              <a:p>
                <a:r>
                  <a:rPr lang="zh-CN" altLang="en-US">
                    <a:noFill/>
                  </a:rPr>
                  <a:t> </a:t>
                </a:r>
              </a:p>
            </p:txBody>
          </p:sp>
        </mc:Fallback>
      </mc:AlternateContent>
      <p:sp>
        <p:nvSpPr>
          <p:cNvPr id="19" name="椭圆 18">
            <a:extLst>
              <a:ext uri="{FF2B5EF4-FFF2-40B4-BE49-F238E27FC236}">
                <a16:creationId xmlns:a16="http://schemas.microsoft.com/office/drawing/2014/main" id="{73C586FF-632F-8242-9A50-822C991D25AF}"/>
              </a:ext>
            </a:extLst>
          </p:cNvPr>
          <p:cNvSpPr/>
          <p:nvPr/>
        </p:nvSpPr>
        <p:spPr>
          <a:xfrm>
            <a:off x="6553200" y="2228494"/>
            <a:ext cx="2843736" cy="90054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箭头连接符 28">
            <a:extLst>
              <a:ext uri="{FF2B5EF4-FFF2-40B4-BE49-F238E27FC236}">
                <a16:creationId xmlns:a16="http://schemas.microsoft.com/office/drawing/2014/main" id="{B7AFE499-38D3-5349-B22C-921BEC8B9646}"/>
              </a:ext>
            </a:extLst>
          </p:cNvPr>
          <p:cNvCxnSpPr>
            <a:cxnSpLocks/>
            <a:endCxn id="19" idx="4"/>
          </p:cNvCxnSpPr>
          <p:nvPr/>
        </p:nvCxnSpPr>
        <p:spPr>
          <a:xfrm flipV="1">
            <a:off x="5638801" y="3129039"/>
            <a:ext cx="2336267" cy="201099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EF68038-25F4-DB42-A3BA-BBE87E4E61C2}"/>
              </a:ext>
            </a:extLst>
          </p:cNvPr>
          <p:cNvSpPr txBox="1"/>
          <p:nvPr/>
        </p:nvSpPr>
        <p:spPr>
          <a:xfrm>
            <a:off x="6238897" y="4079008"/>
            <a:ext cx="1136073" cy="369332"/>
          </a:xfrm>
          <a:prstGeom prst="rect">
            <a:avLst/>
          </a:prstGeom>
          <a:noFill/>
        </p:spPr>
        <p:txBody>
          <a:bodyPr wrap="square" rtlCol="0">
            <a:spAutoFit/>
          </a:bodyPr>
          <a:lstStyle/>
          <a:p>
            <a:r>
              <a:rPr kumimoji="1" lang="en-US" altLang="zh-CN" dirty="0">
                <a:solidFill>
                  <a:srgbClr val="FF0000"/>
                </a:solidFill>
              </a:rPr>
              <a:t>unknown</a:t>
            </a:r>
            <a:endParaRPr kumimoji="1" lang="zh-CN" altLang="en-US" dirty="0">
              <a:solidFill>
                <a:srgbClr val="FF0000"/>
              </a:solidFill>
            </a:endParaRPr>
          </a:p>
        </p:txBody>
      </p:sp>
      <p:sp>
        <p:nvSpPr>
          <p:cNvPr id="47" name="文本框 46">
            <a:extLst>
              <a:ext uri="{FF2B5EF4-FFF2-40B4-BE49-F238E27FC236}">
                <a16:creationId xmlns:a16="http://schemas.microsoft.com/office/drawing/2014/main" id="{943440F3-5FA8-3E41-A4EB-6A7CDB2493A1}"/>
              </a:ext>
            </a:extLst>
          </p:cNvPr>
          <p:cNvSpPr txBox="1"/>
          <p:nvPr/>
        </p:nvSpPr>
        <p:spPr>
          <a:xfrm>
            <a:off x="6238897" y="3545794"/>
            <a:ext cx="1136073" cy="369332"/>
          </a:xfrm>
          <a:prstGeom prst="rect">
            <a:avLst/>
          </a:prstGeom>
          <a:noFill/>
        </p:spPr>
        <p:txBody>
          <a:bodyPr wrap="square" rtlCol="0">
            <a:spAutoFit/>
          </a:bodyPr>
          <a:lstStyle/>
          <a:p>
            <a:r>
              <a:rPr kumimoji="1" lang="en-US" altLang="zh-CN" dirty="0">
                <a:solidFill>
                  <a:srgbClr val="FF0000"/>
                </a:solidFill>
              </a:rPr>
              <a:t>known</a:t>
            </a:r>
            <a:endParaRPr kumimoji="1" lang="zh-CN" altLang="en-US" dirty="0">
              <a:solidFill>
                <a:srgbClr val="FF0000"/>
              </a:solidFill>
            </a:endParaRPr>
          </a:p>
        </p:txBody>
      </p:sp>
      <p:cxnSp>
        <p:nvCxnSpPr>
          <p:cNvPr id="50" name="直线箭头连接符 49">
            <a:extLst>
              <a:ext uri="{FF2B5EF4-FFF2-40B4-BE49-F238E27FC236}">
                <a16:creationId xmlns:a16="http://schemas.microsoft.com/office/drawing/2014/main" id="{7FD9170C-7AB0-B041-A9B4-3A1262FF87E9}"/>
              </a:ext>
            </a:extLst>
          </p:cNvPr>
          <p:cNvCxnSpPr>
            <a:cxnSpLocks/>
            <a:endCxn id="19" idx="4"/>
          </p:cNvCxnSpPr>
          <p:nvPr/>
        </p:nvCxnSpPr>
        <p:spPr>
          <a:xfrm flipV="1">
            <a:off x="5638801" y="3129039"/>
            <a:ext cx="2336267" cy="97190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1479E467-1690-4E4E-A9ED-CFB1E7475C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16" t="13478" r="10632" b="10948"/>
          <a:stretch/>
        </p:blipFill>
        <p:spPr>
          <a:xfrm>
            <a:off x="9960440" y="4263674"/>
            <a:ext cx="1922009" cy="1440000"/>
          </a:xfrm>
          <a:prstGeom prst="rect">
            <a:avLst/>
          </a:prstGeom>
        </p:spPr>
      </p:pic>
      <p:pic>
        <p:nvPicPr>
          <p:cNvPr id="66" name="图片 65">
            <a:extLst>
              <a:ext uri="{FF2B5EF4-FFF2-40B4-BE49-F238E27FC236}">
                <a16:creationId xmlns:a16="http://schemas.microsoft.com/office/drawing/2014/main" id="{F31EBC7B-CD59-D143-983D-8227B5DEF5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52" t="13162" r="10632" b="10949"/>
          <a:stretch/>
        </p:blipFill>
        <p:spPr>
          <a:xfrm>
            <a:off x="7321117" y="4264705"/>
            <a:ext cx="1908000" cy="1440000"/>
          </a:xfrm>
          <a:prstGeom prst="rect">
            <a:avLst/>
          </a:prstGeom>
        </p:spPr>
      </p:pic>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4211E173-0456-704C-B43D-ABC0B94D4264}"/>
                  </a:ext>
                </a:extLst>
              </p:cNvPr>
              <p:cNvSpPr/>
              <p:nvPr/>
            </p:nvSpPr>
            <p:spPr>
              <a:xfrm>
                <a:off x="7852309" y="5258992"/>
                <a:ext cx="8456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𝐷</m:t>
                          </m:r>
                        </m:e>
                        <m:sub>
                          <m:r>
                            <a:rPr lang="en-US" altLang="zh-CN" i="1">
                              <a:latin typeface="Cambria Math" panose="02040503050406030204" pitchFamily="18" charset="0"/>
                              <a:ea typeface="Cambria Math" panose="02040503050406030204" pitchFamily="18" charset="0"/>
                            </a:rPr>
                            <m:t>𝑡𝑟𝑎𝑖𝑛</m:t>
                          </m:r>
                        </m:sub>
                      </m:sSub>
                    </m:oMath>
                  </m:oMathPara>
                </a14:m>
                <a:endParaRPr lang="zh-CN" altLang="en-US" dirty="0"/>
              </a:p>
            </p:txBody>
          </p:sp>
        </mc:Choice>
        <mc:Fallback xmlns="">
          <p:sp>
            <p:nvSpPr>
              <p:cNvPr id="75" name="矩形 74">
                <a:extLst>
                  <a:ext uri="{FF2B5EF4-FFF2-40B4-BE49-F238E27FC236}">
                    <a16:creationId xmlns:a16="http://schemas.microsoft.com/office/drawing/2014/main" xmlns:a14="http://schemas.microsoft.com/office/drawing/2010/main" xmlns="" id="{4211E173-0456-704C-B43D-ABC0B94D4264}"/>
                  </a:ext>
                </a:extLst>
              </p:cNvPr>
              <p:cNvSpPr>
                <a:spLocks noRot="1" noChangeAspect="1" noMove="1" noResize="1" noEditPoints="1" noAdjustHandles="1" noChangeArrowheads="1" noChangeShapeType="1" noTextEdit="1"/>
              </p:cNvSpPr>
              <p:nvPr/>
            </p:nvSpPr>
            <p:spPr>
              <a:xfrm>
                <a:off x="7852309" y="5258992"/>
                <a:ext cx="845616" cy="369332"/>
              </a:xfrm>
              <a:prstGeom prst="rect">
                <a:avLst/>
              </a:prstGeom>
              <a:blipFill rotWithShape="0">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D7569557-B2DA-CE49-A293-298E9385A6DF}"/>
                  </a:ext>
                </a:extLst>
              </p:cNvPr>
              <p:cNvSpPr/>
              <p:nvPr/>
            </p:nvSpPr>
            <p:spPr>
              <a:xfrm>
                <a:off x="10556344" y="5257677"/>
                <a:ext cx="7302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𝐷</m:t>
                          </m:r>
                        </m:e>
                        <m:sub>
                          <m:r>
                            <a:rPr lang="en-US" altLang="zh-CN" i="1">
                              <a:latin typeface="Cambria Math" panose="02040503050406030204" pitchFamily="18" charset="0"/>
                              <a:ea typeface="Cambria Math" panose="02040503050406030204" pitchFamily="18" charset="0"/>
                            </a:rPr>
                            <m:t>𝑡𝑒𝑠𝑡</m:t>
                          </m:r>
                        </m:sub>
                      </m:sSub>
                    </m:oMath>
                  </m:oMathPara>
                </a14:m>
                <a:endParaRPr lang="zh-CN" altLang="en-US" dirty="0"/>
              </a:p>
            </p:txBody>
          </p:sp>
        </mc:Choice>
        <mc:Fallback xmlns="">
          <p:sp>
            <p:nvSpPr>
              <p:cNvPr id="76" name="矩形 75">
                <a:extLst>
                  <a:ext uri="{FF2B5EF4-FFF2-40B4-BE49-F238E27FC236}">
                    <a16:creationId xmlns:a16="http://schemas.microsoft.com/office/drawing/2014/main" xmlns:a14="http://schemas.microsoft.com/office/drawing/2010/main" xmlns="" id="{D7569557-B2DA-CE49-A293-298E9385A6DF}"/>
                  </a:ext>
                </a:extLst>
              </p:cNvPr>
              <p:cNvSpPr>
                <a:spLocks noRot="1" noChangeAspect="1" noMove="1" noResize="1" noEditPoints="1" noAdjustHandles="1" noChangeArrowheads="1" noChangeShapeType="1" noTextEdit="1"/>
              </p:cNvSpPr>
              <p:nvPr/>
            </p:nvSpPr>
            <p:spPr>
              <a:xfrm>
                <a:off x="10556344" y="5257677"/>
                <a:ext cx="730200"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77" name="右箭头 76">
            <a:extLst>
              <a:ext uri="{FF2B5EF4-FFF2-40B4-BE49-F238E27FC236}">
                <a16:creationId xmlns:a16="http://schemas.microsoft.com/office/drawing/2014/main" id="{61A84817-59BA-4241-962E-61D7AF0807AF}"/>
              </a:ext>
            </a:extLst>
          </p:cNvPr>
          <p:cNvSpPr/>
          <p:nvPr/>
        </p:nvSpPr>
        <p:spPr>
          <a:xfrm>
            <a:off x="9229117" y="4960036"/>
            <a:ext cx="720000" cy="36000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55F834FC-D72E-E848-834A-4FAC54B41FEF}"/>
              </a:ext>
            </a:extLst>
          </p:cNvPr>
          <p:cNvSpPr/>
          <p:nvPr/>
        </p:nvSpPr>
        <p:spPr>
          <a:xfrm rot="20055838">
            <a:off x="9533627" y="4780036"/>
            <a:ext cx="72000" cy="72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5480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fade">
                                      <p:cBhvr>
                                        <p:cTn id="6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6" grpId="0"/>
      <p:bldP spid="47" grpId="0"/>
      <p:bldP spid="75" grpId="0"/>
      <p:bldP spid="76" grpId="0"/>
      <p:bldP spid="77" grpId="0" animBg="1"/>
      <p:bldP spid="7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Existence of Non-I.I.Dness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sz="2000" dirty="0"/>
              <a:t>One metric (NI) for Non-I.I.Dness</a:t>
            </a:r>
            <a:r>
              <a:rPr lang="zh-CN" altLang="en-US" sz="2000" dirty="0"/>
              <a:t> </a:t>
            </a:r>
            <a:endParaRPr lang="en-US" altLang="zh-CN" sz="2000" dirty="0"/>
          </a:p>
          <a:p>
            <a:pPr lvl="1"/>
            <a:endParaRPr lang="en-US" altLang="zh-CN" dirty="0"/>
          </a:p>
          <a:p>
            <a:pPr lvl="1"/>
            <a:endParaRPr lang="en-US" altLang="zh-CN" dirty="0"/>
          </a:p>
          <a:p>
            <a:pPr lvl="1"/>
            <a:endParaRPr lang="en-US" altLang="zh-CN" dirty="0"/>
          </a:p>
          <a:p>
            <a:pPr lvl="1"/>
            <a:endParaRPr lang="en-US" altLang="zh-CN" dirty="0"/>
          </a:p>
          <a:p>
            <a:pPr marL="274320" lvl="1" indent="0">
              <a:buNone/>
            </a:pPr>
            <a:endParaRPr lang="en-US" altLang="zh-CN" dirty="0"/>
          </a:p>
          <a:p>
            <a:r>
              <a:rPr lang="en-US" altLang="zh-CN" sz="2000" dirty="0"/>
              <a:t>Existence of Non-</a:t>
            </a:r>
            <a:r>
              <a:rPr lang="en-US" altLang="zh-CN" sz="2000" dirty="0" err="1"/>
              <a:t>I.I.Dness</a:t>
            </a:r>
            <a:r>
              <a:rPr lang="en-US" altLang="zh-CN" sz="2000" dirty="0"/>
              <a:t> on Dataset</a:t>
            </a:r>
            <a:r>
              <a:rPr lang="zh-CN" altLang="en-US" sz="2000" dirty="0"/>
              <a:t> </a:t>
            </a:r>
            <a:r>
              <a:rPr lang="en-US" altLang="zh-CN" sz="2000" dirty="0"/>
              <a:t>consisted of 10 subclasses </a:t>
            </a:r>
            <a:r>
              <a:rPr lang="en-US" altLang="zh-CN" sz="2000" dirty="0">
                <a:solidFill>
                  <a:srgbClr val="FF0000"/>
                </a:solidFill>
              </a:rPr>
              <a:t>from</a:t>
            </a:r>
            <a:r>
              <a:rPr lang="en-US" altLang="zh-CN" sz="2000" dirty="0"/>
              <a:t> </a:t>
            </a:r>
            <a:r>
              <a:rPr lang="en-US" altLang="zh-CN" sz="2000" dirty="0" err="1">
                <a:solidFill>
                  <a:srgbClr val="FF0000"/>
                </a:solidFill>
              </a:rPr>
              <a:t>ImageNet</a:t>
            </a:r>
            <a:endParaRPr lang="en-US" altLang="zh-CN" sz="2000" dirty="0">
              <a:solidFill>
                <a:srgbClr val="FF0000"/>
              </a:solidFill>
            </a:endParaRPr>
          </a:p>
          <a:p>
            <a:r>
              <a:rPr lang="en-US" altLang="zh-CN" sz="2000" dirty="0"/>
              <a:t>For each class</a:t>
            </a:r>
            <a:endParaRPr lang="en-US" altLang="zh-CN" sz="2200" dirty="0"/>
          </a:p>
          <a:p>
            <a:pPr lvl="1"/>
            <a:r>
              <a:rPr lang="en-US" altLang="zh-CN" sz="1800" dirty="0"/>
              <a:t>Training data</a:t>
            </a:r>
          </a:p>
          <a:p>
            <a:pPr lvl="1"/>
            <a:r>
              <a:rPr lang="en-US" altLang="zh-CN" sz="1800" dirty="0"/>
              <a:t>Testing data</a:t>
            </a:r>
          </a:p>
          <a:p>
            <a:pPr lvl="1"/>
            <a:r>
              <a:rPr lang="en-US" altLang="zh-CN" sz="1800" dirty="0"/>
              <a:t>CNN for prediction</a:t>
            </a:r>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176</a:t>
            </a:fld>
            <a:endParaRPr lang="en-US"/>
          </a:p>
        </p:txBody>
      </p:sp>
      <p:pic>
        <p:nvPicPr>
          <p:cNvPr id="6" name="图片 5">
            <a:extLst>
              <a:ext uri="{FF2B5EF4-FFF2-40B4-BE49-F238E27FC236}">
                <a16:creationId xmlns:a16="http://schemas.microsoft.com/office/drawing/2014/main" id="{CDBB30E4-233E-9541-90B1-031670C0126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116000" y="4393200"/>
            <a:ext cx="3960000" cy="2160000"/>
          </a:xfrm>
          <a:prstGeom prst="rect">
            <a:avLst/>
          </a:prstGeom>
        </p:spPr>
      </p:pic>
      <p:cxnSp>
        <p:nvCxnSpPr>
          <p:cNvPr id="10" name="直线箭头连接符 9">
            <a:extLst>
              <a:ext uri="{FF2B5EF4-FFF2-40B4-BE49-F238E27FC236}">
                <a16:creationId xmlns:a16="http://schemas.microsoft.com/office/drawing/2014/main" id="{ABC8A8C3-03AF-FE42-B591-586E01CE8265}"/>
              </a:ext>
            </a:extLst>
          </p:cNvPr>
          <p:cNvCxnSpPr>
            <a:cxnSpLocks/>
          </p:cNvCxnSpPr>
          <p:nvPr/>
        </p:nvCxnSpPr>
        <p:spPr>
          <a:xfrm rot="10800000">
            <a:off x="4732726" y="4749111"/>
            <a:ext cx="0" cy="1188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3A02EAFD-C9F9-D84B-B1B5-D24A15885B7C}"/>
              </a:ext>
            </a:extLst>
          </p:cNvPr>
          <p:cNvCxnSpPr>
            <a:cxnSpLocks/>
          </p:cNvCxnSpPr>
          <p:nvPr/>
        </p:nvCxnSpPr>
        <p:spPr>
          <a:xfrm rot="16200000">
            <a:off x="5974725" y="4257417"/>
            <a:ext cx="0" cy="24840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5EC5563-7F77-624A-9289-32949E27ABBA}"/>
              </a:ext>
            </a:extLst>
          </p:cNvPr>
          <p:cNvSpPr/>
          <p:nvPr/>
        </p:nvSpPr>
        <p:spPr>
          <a:xfrm>
            <a:off x="4173918" y="4389648"/>
            <a:ext cx="1117614" cy="338554"/>
          </a:xfrm>
          <a:prstGeom prst="rect">
            <a:avLst/>
          </a:prstGeom>
          <a:solidFill>
            <a:srgbClr val="7030A0"/>
          </a:solidFill>
        </p:spPr>
        <p:txBody>
          <a:bodyPr wrap="none" lIns="91440" tIns="45720" rIns="91440" bIns="45720">
            <a:spAutoFit/>
          </a:bodyPr>
          <a:lstStyle/>
          <a:p>
            <a:r>
              <a:rPr lang="en" altLang="zh-CN" sz="1600" dirty="0">
                <a:solidFill>
                  <a:schemeClr val="bg1"/>
                </a:solidFill>
              </a:rPr>
              <a:t>ubiquitous</a:t>
            </a:r>
          </a:p>
        </p:txBody>
      </p:sp>
      <p:sp>
        <p:nvSpPr>
          <p:cNvPr id="15" name="矩形 14">
            <a:extLst>
              <a:ext uri="{FF2B5EF4-FFF2-40B4-BE49-F238E27FC236}">
                <a16:creationId xmlns:a16="http://schemas.microsoft.com/office/drawing/2014/main" id="{BB59C821-982F-A44F-A324-2D9A529C6434}"/>
              </a:ext>
            </a:extLst>
          </p:cNvPr>
          <p:cNvSpPr/>
          <p:nvPr/>
        </p:nvSpPr>
        <p:spPr>
          <a:xfrm>
            <a:off x="5187967" y="5141905"/>
            <a:ext cx="1816066" cy="338554"/>
          </a:xfrm>
          <a:prstGeom prst="rect">
            <a:avLst/>
          </a:prstGeom>
          <a:solidFill>
            <a:srgbClr val="7030A0"/>
          </a:solidFill>
        </p:spPr>
        <p:txBody>
          <a:bodyPr wrap="square" lIns="91440" tIns="45720" rIns="91440" bIns="45720">
            <a:spAutoFit/>
          </a:bodyPr>
          <a:lstStyle/>
          <a:p>
            <a:r>
              <a:rPr lang="en" altLang="zh-CN" sz="1600" dirty="0">
                <a:solidFill>
                  <a:schemeClr val="bg1"/>
                </a:solidFill>
              </a:rPr>
              <a:t>strong correlation </a:t>
            </a:r>
          </a:p>
        </p:txBody>
      </p:sp>
      <p:pic>
        <p:nvPicPr>
          <p:cNvPr id="7" name="图片 6">
            <a:extLst>
              <a:ext uri="{FF2B5EF4-FFF2-40B4-BE49-F238E27FC236}">
                <a16:creationId xmlns:a16="http://schemas.microsoft.com/office/drawing/2014/main" id="{31AA0B0E-6D02-D743-B955-516EC21EC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547" y="2051634"/>
            <a:ext cx="10395056" cy="1663992"/>
          </a:xfrm>
          <a:prstGeom prst="rect">
            <a:avLst/>
          </a:prstGeom>
        </p:spPr>
      </p:pic>
      <p:sp>
        <p:nvSpPr>
          <p:cNvPr id="9" name="椭圆 8">
            <a:extLst>
              <a:ext uri="{FF2B5EF4-FFF2-40B4-BE49-F238E27FC236}">
                <a16:creationId xmlns:a16="http://schemas.microsoft.com/office/drawing/2014/main" id="{A0EABC8E-9C19-0E46-8AE3-634B8AEB4C03}"/>
              </a:ext>
            </a:extLst>
          </p:cNvPr>
          <p:cNvSpPr/>
          <p:nvPr/>
        </p:nvSpPr>
        <p:spPr>
          <a:xfrm>
            <a:off x="4367597" y="5916769"/>
            <a:ext cx="3214255" cy="43404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8333859" y="2862902"/>
            <a:ext cx="2031325" cy="369332"/>
          </a:xfrm>
          <a:prstGeom prst="rect">
            <a:avLst/>
          </a:prstGeom>
          <a:noFill/>
        </p:spPr>
        <p:txBody>
          <a:bodyPr wrap="none" rtlCol="0">
            <a:spAutoFit/>
          </a:bodyPr>
          <a:lstStyle/>
          <a:p>
            <a:r>
              <a:rPr lang="en-US" altLang="zh-CN" b="1" dirty="0">
                <a:solidFill>
                  <a:srgbClr val="00B050"/>
                </a:solidFill>
              </a:rPr>
              <a:t>Distribution shift</a:t>
            </a:r>
            <a:endParaRPr lang="zh-CN" altLang="en-US" b="1" dirty="0">
              <a:solidFill>
                <a:srgbClr val="00B050"/>
              </a:solidFill>
            </a:endParaRPr>
          </a:p>
        </p:txBody>
      </p:sp>
      <p:sp>
        <p:nvSpPr>
          <p:cNvPr id="12" name="椭圆 11"/>
          <p:cNvSpPr/>
          <p:nvPr/>
        </p:nvSpPr>
        <p:spPr>
          <a:xfrm>
            <a:off x="5291532" y="2777371"/>
            <a:ext cx="2784468" cy="54039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291532" y="3213331"/>
            <a:ext cx="2784468" cy="540395"/>
          </a:xfrm>
          <a:prstGeom prst="ellipse">
            <a:avLst/>
          </a:prstGeom>
          <a:noFill/>
          <a:ln>
            <a:solidFill>
              <a:srgbClr val="171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17FB"/>
              </a:solidFill>
            </a:endParaRPr>
          </a:p>
        </p:txBody>
      </p:sp>
      <p:sp>
        <p:nvSpPr>
          <p:cNvPr id="17" name="文本框 16"/>
          <p:cNvSpPr txBox="1"/>
          <p:nvPr/>
        </p:nvSpPr>
        <p:spPr>
          <a:xfrm>
            <a:off x="8333859" y="3336970"/>
            <a:ext cx="2121093" cy="369332"/>
          </a:xfrm>
          <a:prstGeom prst="rect">
            <a:avLst/>
          </a:prstGeom>
          <a:noFill/>
        </p:spPr>
        <p:txBody>
          <a:bodyPr wrap="none" rtlCol="0">
            <a:spAutoFit/>
          </a:bodyPr>
          <a:lstStyle/>
          <a:p>
            <a:r>
              <a:rPr lang="en-US" altLang="zh-CN" b="1" dirty="0">
                <a:solidFill>
                  <a:srgbClr val="1717FB"/>
                </a:solidFill>
              </a:rPr>
              <a:t>For normalization</a:t>
            </a:r>
            <a:endParaRPr lang="zh-CN" altLang="en-US" b="1" dirty="0">
              <a:solidFill>
                <a:srgbClr val="1717FB"/>
              </a:solidFill>
            </a:endParaRPr>
          </a:p>
        </p:txBody>
      </p:sp>
    </p:spTree>
    <p:extLst>
      <p:ext uri="{BB962C8B-B14F-4D97-AF65-F5344CB8AC3E}">
        <p14:creationId xmlns:p14="http://schemas.microsoft.com/office/powerpoint/2010/main" val="54781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9" grpId="0" animBg="1"/>
      <p:bldP spid="8" grpId="0"/>
      <p:bldP spid="12" grpId="0" animBg="1"/>
      <p:bldP spid="16" grpId="0" animBg="1"/>
      <p:bldP spid="17"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Related Datasets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dirty="0"/>
              <a:t> DatasetA &amp; DatasetB &amp; </a:t>
            </a:r>
            <a:r>
              <a:rPr lang="en-US" altLang="zh-CN" dirty="0" err="1"/>
              <a:t>DatasetC</a:t>
            </a:r>
            <a:endParaRPr lang="en-US" altLang="zh-CN" dirty="0">
              <a:solidFill>
                <a:srgbClr val="FF0000"/>
              </a:solidFill>
            </a:endParaRPr>
          </a:p>
          <a:p>
            <a:pPr lvl="1"/>
            <a:r>
              <a:rPr lang="en-US" altLang="zh-CN" dirty="0"/>
              <a:t>NI</a:t>
            </a:r>
            <a:r>
              <a:rPr lang="zh-CN" altLang="en-US" dirty="0"/>
              <a:t> </a:t>
            </a:r>
            <a:r>
              <a:rPr lang="en-US" altLang="zh-CN" dirty="0"/>
              <a:t>is</a:t>
            </a:r>
            <a:r>
              <a:rPr lang="zh-CN" altLang="en-US" dirty="0"/>
              <a:t> </a:t>
            </a:r>
            <a:r>
              <a:rPr lang="en-US" altLang="zh-CN" dirty="0"/>
              <a:t>ubiquitous,</a:t>
            </a:r>
            <a:r>
              <a:rPr lang="zh-CN" altLang="en-US" dirty="0"/>
              <a:t> </a:t>
            </a:r>
            <a:r>
              <a:rPr lang="en-US" altLang="zh-CN" dirty="0"/>
              <a:t>but</a:t>
            </a:r>
            <a:r>
              <a:rPr lang="zh-CN" altLang="en-US" dirty="0"/>
              <a:t> </a:t>
            </a:r>
            <a:r>
              <a:rPr lang="en-US" altLang="zh-CN" dirty="0"/>
              <a:t>small</a:t>
            </a:r>
            <a:r>
              <a:rPr lang="zh-CN" altLang="en-US" dirty="0"/>
              <a:t> </a:t>
            </a:r>
            <a:r>
              <a:rPr lang="en-US" altLang="zh-CN" dirty="0"/>
              <a:t>on</a:t>
            </a:r>
            <a:r>
              <a:rPr lang="zh-CN" altLang="en-US" dirty="0"/>
              <a:t> </a:t>
            </a:r>
            <a:r>
              <a:rPr lang="en-US" altLang="zh-CN" dirty="0"/>
              <a:t>these</a:t>
            </a:r>
            <a:r>
              <a:rPr lang="zh-CN" altLang="en-US" dirty="0"/>
              <a:t> </a:t>
            </a:r>
            <a:r>
              <a:rPr lang="en-US" altLang="zh-CN" dirty="0"/>
              <a:t>datasets</a:t>
            </a:r>
          </a:p>
          <a:p>
            <a:pPr lvl="1"/>
            <a:r>
              <a:rPr lang="en-US" altLang="zh-CN" dirty="0"/>
              <a:t>NI</a:t>
            </a:r>
            <a:r>
              <a:rPr lang="zh-CN" altLang="en-US" dirty="0"/>
              <a:t> </a:t>
            </a:r>
            <a:r>
              <a:rPr lang="en-US" altLang="zh-CN" dirty="0"/>
              <a:t>is</a:t>
            </a:r>
            <a:r>
              <a:rPr lang="zh-CN" altLang="en-US" dirty="0"/>
              <a:t> </a:t>
            </a:r>
            <a:r>
              <a:rPr lang="en-US" altLang="zh-CN" dirty="0"/>
              <a:t>Uncontrollable,</a:t>
            </a:r>
            <a:r>
              <a:rPr lang="zh-CN" altLang="en-US" dirty="0"/>
              <a:t> </a:t>
            </a:r>
            <a:r>
              <a:rPr lang="en-US" altLang="zh-CN" dirty="0"/>
              <a:t>not</a:t>
            </a:r>
            <a:r>
              <a:rPr lang="zh-CN" altLang="en-US" dirty="0"/>
              <a:t> </a:t>
            </a:r>
            <a:r>
              <a:rPr lang="en-US" altLang="zh-CN" dirty="0"/>
              <a:t>friendly</a:t>
            </a:r>
            <a:r>
              <a:rPr lang="zh-CN" altLang="en-US" dirty="0"/>
              <a:t> </a:t>
            </a:r>
            <a:r>
              <a:rPr lang="en-US" altLang="zh-CN" dirty="0"/>
              <a:t>for</a:t>
            </a:r>
            <a:r>
              <a:rPr lang="zh-CN" altLang="en-US" dirty="0"/>
              <a:t> </a:t>
            </a:r>
            <a:r>
              <a:rPr lang="en-US" altLang="zh-CN" dirty="0"/>
              <a:t>Non</a:t>
            </a:r>
            <a:r>
              <a:rPr lang="zh-CN" altLang="en-US" dirty="0"/>
              <a:t> </a:t>
            </a:r>
            <a:r>
              <a:rPr lang="en-US" altLang="zh-CN" dirty="0"/>
              <a:t>IID</a:t>
            </a:r>
            <a:r>
              <a:rPr lang="zh-CN" altLang="en-US" dirty="0"/>
              <a:t> </a:t>
            </a:r>
            <a:r>
              <a:rPr lang="en-US" altLang="zh-CN" dirty="0"/>
              <a:t>setting</a:t>
            </a:r>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177</a:t>
            </a:fld>
            <a:endParaRPr lang="en-US"/>
          </a:p>
        </p:txBody>
      </p:sp>
      <p:pic>
        <p:nvPicPr>
          <p:cNvPr id="8" name="图片 7">
            <a:extLst>
              <a:ext uri="{FF2B5EF4-FFF2-40B4-BE49-F238E27FC236}">
                <a16:creationId xmlns:a16="http://schemas.microsoft.com/office/drawing/2014/main" id="{775A74E8-E523-934B-B6E2-9763D4B0234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448755" y="3165902"/>
            <a:ext cx="4571324" cy="2582987"/>
          </a:xfrm>
          <a:prstGeom prst="rect">
            <a:avLst/>
          </a:prstGeom>
        </p:spPr>
      </p:pic>
      <p:sp>
        <p:nvSpPr>
          <p:cNvPr id="17" name="矩形 16">
            <a:extLst>
              <a:ext uri="{FF2B5EF4-FFF2-40B4-BE49-F238E27FC236}">
                <a16:creationId xmlns:a16="http://schemas.microsoft.com/office/drawing/2014/main" id="{3D6B42C1-54E7-4549-A2D7-293DDF1C5C04}"/>
              </a:ext>
            </a:extLst>
          </p:cNvPr>
          <p:cNvSpPr/>
          <p:nvPr/>
        </p:nvSpPr>
        <p:spPr>
          <a:xfrm>
            <a:off x="4089765" y="4638768"/>
            <a:ext cx="1042665" cy="338554"/>
          </a:xfrm>
          <a:prstGeom prst="rect">
            <a:avLst/>
          </a:prstGeom>
          <a:solidFill>
            <a:srgbClr val="7030A0"/>
          </a:solidFill>
          <a:ln>
            <a:noFill/>
          </a:ln>
        </p:spPr>
        <p:txBody>
          <a:bodyPr wrap="square" lIns="91440" tIns="45720" rIns="91440" bIns="45720">
            <a:spAutoFit/>
          </a:bodyPr>
          <a:lstStyle/>
          <a:p>
            <a:pPr algn="ctr"/>
            <a:r>
              <a:rPr lang="en" altLang="zh-CN" sz="1600" dirty="0">
                <a:solidFill>
                  <a:schemeClr val="bg1"/>
                </a:solidFill>
              </a:rPr>
              <a:t>Small NI    </a:t>
            </a:r>
          </a:p>
        </p:txBody>
      </p:sp>
      <p:sp>
        <p:nvSpPr>
          <p:cNvPr id="14" name="矩形 13">
            <a:extLst>
              <a:ext uri="{FF2B5EF4-FFF2-40B4-BE49-F238E27FC236}">
                <a16:creationId xmlns:a16="http://schemas.microsoft.com/office/drawing/2014/main" id="{870ED90B-E048-0044-B5EA-92D53F3316AC}"/>
              </a:ext>
            </a:extLst>
          </p:cNvPr>
          <p:cNvSpPr/>
          <p:nvPr/>
        </p:nvSpPr>
        <p:spPr>
          <a:xfrm>
            <a:off x="248016" y="6029473"/>
            <a:ext cx="11786839" cy="461665"/>
          </a:xfrm>
          <a:prstGeom prst="rect">
            <a:avLst/>
          </a:prstGeom>
          <a:noFill/>
        </p:spPr>
        <p:txBody>
          <a:bodyPr wrap="square" lIns="91440" tIns="45720" rIns="91440" bIns="45720">
            <a:spAutoFit/>
          </a:bodyPr>
          <a:lstStyle/>
          <a:p>
            <a:pPr algn="ctr"/>
            <a:r>
              <a:rPr lang="en" altLang="zh-CN" sz="2400" b="1" dirty="0"/>
              <a:t>A dataset for Non-I.I.D. image classification is demanded.</a:t>
            </a:r>
          </a:p>
        </p:txBody>
      </p:sp>
      <p:sp>
        <p:nvSpPr>
          <p:cNvPr id="5" name="椭圆 4">
            <a:extLst>
              <a:ext uri="{FF2B5EF4-FFF2-40B4-BE49-F238E27FC236}">
                <a16:creationId xmlns:a16="http://schemas.microsoft.com/office/drawing/2014/main" id="{C5AFF181-A94E-744F-8834-66D2809905F5}"/>
              </a:ext>
            </a:extLst>
          </p:cNvPr>
          <p:cNvSpPr/>
          <p:nvPr/>
        </p:nvSpPr>
        <p:spPr>
          <a:xfrm>
            <a:off x="5611091" y="2819954"/>
            <a:ext cx="1856509" cy="58826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ImageNet</a:t>
            </a:r>
            <a:endParaRPr kumimoji="1" lang="zh-CN" altLang="en-US" dirty="0"/>
          </a:p>
        </p:txBody>
      </p:sp>
      <p:sp>
        <p:nvSpPr>
          <p:cNvPr id="7" name="椭圆 6">
            <a:extLst>
              <a:ext uri="{FF2B5EF4-FFF2-40B4-BE49-F238E27FC236}">
                <a16:creationId xmlns:a16="http://schemas.microsoft.com/office/drawing/2014/main" id="{FF0FC7A6-F117-714B-A106-C0A8A69FC59D}"/>
              </a:ext>
            </a:extLst>
          </p:cNvPr>
          <p:cNvSpPr/>
          <p:nvPr/>
        </p:nvSpPr>
        <p:spPr>
          <a:xfrm>
            <a:off x="1850368" y="3376622"/>
            <a:ext cx="1519963" cy="70989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PASCAL VOC</a:t>
            </a:r>
            <a:endParaRPr kumimoji="1" lang="zh-CN" altLang="en-US" dirty="0"/>
          </a:p>
        </p:txBody>
      </p:sp>
      <p:sp>
        <p:nvSpPr>
          <p:cNvPr id="16" name="椭圆 15">
            <a:extLst>
              <a:ext uri="{FF2B5EF4-FFF2-40B4-BE49-F238E27FC236}">
                <a16:creationId xmlns:a16="http://schemas.microsoft.com/office/drawing/2014/main" id="{44F9F777-2FF8-9841-8ADD-19B3E9E239A2}"/>
              </a:ext>
            </a:extLst>
          </p:cNvPr>
          <p:cNvSpPr/>
          <p:nvPr/>
        </p:nvSpPr>
        <p:spPr>
          <a:xfrm>
            <a:off x="8353834" y="3456131"/>
            <a:ext cx="1806166" cy="630382"/>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MSCOCO</a:t>
            </a:r>
            <a:endParaRPr kumimoji="1" lang="zh-CN" altLang="en-US" dirty="0"/>
          </a:p>
        </p:txBody>
      </p:sp>
      <p:sp>
        <p:nvSpPr>
          <p:cNvPr id="23" name="矩形 22">
            <a:extLst>
              <a:ext uri="{FF2B5EF4-FFF2-40B4-BE49-F238E27FC236}">
                <a16:creationId xmlns:a16="http://schemas.microsoft.com/office/drawing/2014/main" id="{292A929C-F8E3-DE49-9648-1FDF86E6BBF1}"/>
              </a:ext>
            </a:extLst>
          </p:cNvPr>
          <p:cNvSpPr/>
          <p:nvPr/>
        </p:nvSpPr>
        <p:spPr>
          <a:xfrm>
            <a:off x="6141436" y="4638768"/>
            <a:ext cx="1992973" cy="3385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Uncontrollable NI</a:t>
            </a:r>
            <a:endParaRPr kumimoji="1" lang="zh-CN" altLang="en-US" dirty="0"/>
          </a:p>
        </p:txBody>
      </p:sp>
      <p:cxnSp>
        <p:nvCxnSpPr>
          <p:cNvPr id="25" name="直线箭头连接符 24">
            <a:extLst>
              <a:ext uri="{FF2B5EF4-FFF2-40B4-BE49-F238E27FC236}">
                <a16:creationId xmlns:a16="http://schemas.microsoft.com/office/drawing/2014/main" id="{84FF8245-0176-4F4B-AC1B-CA8A3908D13F}"/>
              </a:ext>
            </a:extLst>
          </p:cNvPr>
          <p:cNvCxnSpPr>
            <a:cxnSpLocks/>
            <a:stCxn id="7" idx="5"/>
            <a:endCxn id="17" idx="0"/>
          </p:cNvCxnSpPr>
          <p:nvPr/>
        </p:nvCxnSpPr>
        <p:spPr>
          <a:xfrm>
            <a:off x="3147738" y="3982552"/>
            <a:ext cx="1463360" cy="656216"/>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A3A757A-F131-7A42-BD7C-B818A94EED56}"/>
              </a:ext>
            </a:extLst>
          </p:cNvPr>
          <p:cNvCxnSpPr>
            <a:cxnSpLocks/>
            <a:stCxn id="5" idx="4"/>
            <a:endCxn id="17" idx="0"/>
          </p:cNvCxnSpPr>
          <p:nvPr/>
        </p:nvCxnSpPr>
        <p:spPr>
          <a:xfrm flipH="1">
            <a:off x="4611098" y="3408218"/>
            <a:ext cx="1928248" cy="1230550"/>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65199005-69A3-BA40-96D5-C9BB03F22930}"/>
              </a:ext>
            </a:extLst>
          </p:cNvPr>
          <p:cNvCxnSpPr>
            <a:cxnSpLocks/>
            <a:stCxn id="16" idx="4"/>
            <a:endCxn id="17" idx="0"/>
          </p:cNvCxnSpPr>
          <p:nvPr/>
        </p:nvCxnSpPr>
        <p:spPr>
          <a:xfrm flipH="1">
            <a:off x="4611098" y="4086513"/>
            <a:ext cx="4645819" cy="552255"/>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20996F0-2998-474B-9DF5-E39D595FB664}"/>
              </a:ext>
            </a:extLst>
          </p:cNvPr>
          <p:cNvCxnSpPr>
            <a:cxnSpLocks/>
            <a:stCxn id="7" idx="5"/>
            <a:endCxn id="23" idx="0"/>
          </p:cNvCxnSpPr>
          <p:nvPr/>
        </p:nvCxnSpPr>
        <p:spPr>
          <a:xfrm>
            <a:off x="3147738" y="3982552"/>
            <a:ext cx="3990185" cy="656216"/>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C2C6A83-35BB-7F43-B3BA-FFDF384206F2}"/>
              </a:ext>
            </a:extLst>
          </p:cNvPr>
          <p:cNvCxnSpPr>
            <a:cxnSpLocks/>
            <a:stCxn id="5" idx="4"/>
            <a:endCxn id="23" idx="0"/>
          </p:cNvCxnSpPr>
          <p:nvPr/>
        </p:nvCxnSpPr>
        <p:spPr>
          <a:xfrm>
            <a:off x="6539346" y="3408218"/>
            <a:ext cx="598577" cy="1230550"/>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D9150381-EB70-7241-9D1F-3A6A42BF2BDF}"/>
              </a:ext>
            </a:extLst>
          </p:cNvPr>
          <p:cNvCxnSpPr>
            <a:cxnSpLocks/>
            <a:stCxn id="16" idx="4"/>
            <a:endCxn id="23" idx="0"/>
          </p:cNvCxnSpPr>
          <p:nvPr/>
        </p:nvCxnSpPr>
        <p:spPr>
          <a:xfrm flipH="1">
            <a:off x="7137923" y="4086513"/>
            <a:ext cx="2118994" cy="552255"/>
          </a:xfrm>
          <a:prstGeom prst="straightConnector1">
            <a:avLst/>
          </a:prstGeom>
          <a:ln w="1905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115186" y="2503099"/>
            <a:ext cx="1783502" cy="369332"/>
          </a:xfrm>
          <a:prstGeom prst="rect">
            <a:avLst/>
          </a:prstGeom>
          <a:noFill/>
        </p:spPr>
        <p:txBody>
          <a:bodyPr wrap="none" rtlCol="0">
            <a:spAutoFit/>
          </a:bodyPr>
          <a:lstStyle/>
          <a:p>
            <a:r>
              <a:rPr lang="en-US" altLang="zh-CN" dirty="0"/>
              <a:t>Average NI: 2.7</a:t>
            </a:r>
            <a:endParaRPr lang="zh-CN" altLang="en-US" dirty="0"/>
          </a:p>
        </p:txBody>
      </p:sp>
    </p:spTree>
    <p:extLst>
      <p:ext uri="{BB962C8B-B14F-4D97-AF65-F5344CB8AC3E}">
        <p14:creationId xmlns:p14="http://schemas.microsoft.com/office/powerpoint/2010/main" val="77073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p:bldP spid="23" grpId="0" animBg="1"/>
      <p:bldP spid="6"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537110"/>
            <a:ext cx="10972800" cy="5089264"/>
          </a:xfrm>
          <a:ln>
            <a:noFill/>
          </a:ln>
        </p:spPr>
        <p:txBody>
          <a:bodyPr/>
          <a:lstStyle/>
          <a:p>
            <a:r>
              <a:rPr lang="en-US" altLang="zh-CN" b="1" dirty="0">
                <a:solidFill>
                  <a:srgbClr val="1717FB"/>
                </a:solidFill>
              </a:rPr>
              <a:t>NICO</a:t>
            </a:r>
            <a:r>
              <a:rPr lang="en-US" altLang="zh-CN" dirty="0"/>
              <a:t> Datasets:</a:t>
            </a:r>
          </a:p>
          <a:p>
            <a:r>
              <a:rPr lang="en-US" altLang="zh-CN" dirty="0"/>
              <a:t>Object label: e.g. dog</a:t>
            </a:r>
          </a:p>
          <a:p>
            <a:r>
              <a:rPr lang="en-US" altLang="zh-CN" dirty="0"/>
              <a:t>Contextual labels (Contexts)</a:t>
            </a:r>
          </a:p>
          <a:p>
            <a:pPr lvl="1"/>
            <a:r>
              <a:rPr lang="en-US" altLang="zh-CN" dirty="0"/>
              <a:t>the background or scene of a object, e.g. grass/water</a:t>
            </a:r>
          </a:p>
          <a:p>
            <a:r>
              <a:rPr lang="en-US" altLang="zh-CN" dirty="0"/>
              <a:t>Structure of NICO</a:t>
            </a:r>
          </a:p>
          <a:p>
            <a:pPr lvl="1"/>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178</a:t>
            </a:fld>
            <a:endParaRPr lang="en-US"/>
          </a:p>
        </p:txBody>
      </p:sp>
      <p:sp>
        <p:nvSpPr>
          <p:cNvPr id="11" name="椭圆 10">
            <a:extLst>
              <a:ext uri="{FF2B5EF4-FFF2-40B4-BE49-F238E27FC236}">
                <a16:creationId xmlns:a16="http://schemas.microsoft.com/office/drawing/2014/main" id="{FC96F37F-1949-7B42-8277-19BC0FE4C326}"/>
              </a:ext>
            </a:extLst>
          </p:cNvPr>
          <p:cNvSpPr/>
          <p:nvPr/>
        </p:nvSpPr>
        <p:spPr>
          <a:xfrm>
            <a:off x="3611998" y="3692298"/>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BE6EBC7E-38B3-3047-A0E6-C85297951AF3}"/>
              </a:ext>
            </a:extLst>
          </p:cNvPr>
          <p:cNvSpPr/>
          <p:nvPr/>
        </p:nvSpPr>
        <p:spPr>
          <a:xfrm>
            <a:off x="1650281" y="4545900"/>
            <a:ext cx="1296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Animal</a:t>
            </a:r>
            <a:endParaRPr kumimoji="1" lang="zh-CN" altLang="en-US" dirty="0"/>
          </a:p>
        </p:txBody>
      </p:sp>
      <p:sp>
        <p:nvSpPr>
          <p:cNvPr id="26" name="椭圆 25">
            <a:extLst>
              <a:ext uri="{FF2B5EF4-FFF2-40B4-BE49-F238E27FC236}">
                <a16:creationId xmlns:a16="http://schemas.microsoft.com/office/drawing/2014/main" id="{CBF15583-040D-0640-837D-E44B9CE99FD7}"/>
              </a:ext>
            </a:extLst>
          </p:cNvPr>
          <p:cNvSpPr/>
          <p:nvPr/>
        </p:nvSpPr>
        <p:spPr>
          <a:xfrm>
            <a:off x="4758493" y="4545900"/>
            <a:ext cx="136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Vehicle</a:t>
            </a:r>
            <a:endParaRPr kumimoji="1" lang="zh-CN" altLang="en-US" dirty="0"/>
          </a:p>
        </p:txBody>
      </p:sp>
      <p:sp>
        <p:nvSpPr>
          <p:cNvPr id="32" name="左中括号 31">
            <a:extLst>
              <a:ext uri="{FF2B5EF4-FFF2-40B4-BE49-F238E27FC236}">
                <a16:creationId xmlns:a16="http://schemas.microsoft.com/office/drawing/2014/main" id="{09BA6ACB-E006-A741-B054-1F0A7C62C915}"/>
              </a:ext>
            </a:extLst>
          </p:cNvPr>
          <p:cNvSpPr/>
          <p:nvPr/>
        </p:nvSpPr>
        <p:spPr>
          <a:xfrm rot="5400000">
            <a:off x="1434281" y="5456626"/>
            <a:ext cx="288000" cy="1440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1FCAE2FC-5050-004C-83CB-8D3846DCE4ED}"/>
              </a:ext>
            </a:extLst>
          </p:cNvPr>
          <p:cNvSpPr/>
          <p:nvPr/>
        </p:nvSpPr>
        <p:spPr>
          <a:xfrm>
            <a:off x="984281" y="5421314"/>
            <a:ext cx="118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Dog</a:t>
            </a:r>
            <a:endParaRPr kumimoji="1" lang="zh-CN" altLang="en-US" dirty="0"/>
          </a:p>
        </p:txBody>
      </p:sp>
      <p:sp>
        <p:nvSpPr>
          <p:cNvPr id="38" name="椭圆 37">
            <a:extLst>
              <a:ext uri="{FF2B5EF4-FFF2-40B4-BE49-F238E27FC236}">
                <a16:creationId xmlns:a16="http://schemas.microsoft.com/office/drawing/2014/main" id="{45412F02-9F64-644D-9493-633C32317533}"/>
              </a:ext>
            </a:extLst>
          </p:cNvPr>
          <p:cNvSpPr/>
          <p:nvPr/>
        </p:nvSpPr>
        <p:spPr>
          <a:xfrm>
            <a:off x="2478678" y="5424985"/>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48" name="椭圆 47">
            <a:extLst>
              <a:ext uri="{FF2B5EF4-FFF2-40B4-BE49-F238E27FC236}">
                <a16:creationId xmlns:a16="http://schemas.microsoft.com/office/drawing/2014/main" id="{58D31838-9ABB-1241-9CF1-BC77DC1C68DD}"/>
              </a:ext>
            </a:extLst>
          </p:cNvPr>
          <p:cNvSpPr/>
          <p:nvPr/>
        </p:nvSpPr>
        <p:spPr>
          <a:xfrm>
            <a:off x="5132094" y="6320626"/>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49" name="椭圆 48">
            <a:extLst>
              <a:ext uri="{FF2B5EF4-FFF2-40B4-BE49-F238E27FC236}">
                <a16:creationId xmlns:a16="http://schemas.microsoft.com/office/drawing/2014/main" id="{6D359955-35E4-CF42-B975-66AAC0F00D9D}"/>
              </a:ext>
            </a:extLst>
          </p:cNvPr>
          <p:cNvSpPr/>
          <p:nvPr/>
        </p:nvSpPr>
        <p:spPr>
          <a:xfrm>
            <a:off x="4128493" y="5431300"/>
            <a:ext cx="118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a:t>
            </a:r>
            <a:endParaRPr kumimoji="1" lang="zh-CN" altLang="en-US" dirty="0"/>
          </a:p>
        </p:txBody>
      </p:sp>
      <p:sp>
        <p:nvSpPr>
          <p:cNvPr id="50" name="椭圆 49">
            <a:extLst>
              <a:ext uri="{FF2B5EF4-FFF2-40B4-BE49-F238E27FC236}">
                <a16:creationId xmlns:a16="http://schemas.microsoft.com/office/drawing/2014/main" id="{4228A72A-4E25-704B-9752-D5394BC5AE34}"/>
              </a:ext>
            </a:extLst>
          </p:cNvPr>
          <p:cNvSpPr/>
          <p:nvPr/>
        </p:nvSpPr>
        <p:spPr>
          <a:xfrm>
            <a:off x="264281" y="6324748"/>
            <a:ext cx="1188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Grass</a:t>
            </a:r>
            <a:endParaRPr kumimoji="1" lang="zh-CN" altLang="en-US" dirty="0"/>
          </a:p>
        </p:txBody>
      </p:sp>
      <p:sp>
        <p:nvSpPr>
          <p:cNvPr id="51" name="椭圆 50">
            <a:extLst>
              <a:ext uri="{FF2B5EF4-FFF2-40B4-BE49-F238E27FC236}">
                <a16:creationId xmlns:a16="http://schemas.microsoft.com/office/drawing/2014/main" id="{8E17B7BF-229D-994E-B8CF-809A65A0755A}"/>
              </a:ext>
            </a:extLst>
          </p:cNvPr>
          <p:cNvSpPr/>
          <p:nvPr/>
        </p:nvSpPr>
        <p:spPr>
          <a:xfrm>
            <a:off x="3188094" y="6324748"/>
            <a:ext cx="1656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on bridge</a:t>
            </a:r>
            <a:endParaRPr kumimoji="1" lang="zh-CN" altLang="en-US" dirty="0"/>
          </a:p>
        </p:txBody>
      </p:sp>
      <p:sp>
        <p:nvSpPr>
          <p:cNvPr id="52" name="椭圆 51">
            <a:extLst>
              <a:ext uri="{FF2B5EF4-FFF2-40B4-BE49-F238E27FC236}">
                <a16:creationId xmlns:a16="http://schemas.microsoft.com/office/drawing/2014/main" id="{0DEDA66F-E6B3-B046-BD5C-44F394B0A2AB}"/>
              </a:ext>
            </a:extLst>
          </p:cNvPr>
          <p:cNvSpPr/>
          <p:nvPr/>
        </p:nvSpPr>
        <p:spPr>
          <a:xfrm>
            <a:off x="1758281" y="6324748"/>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cxnSp>
        <p:nvCxnSpPr>
          <p:cNvPr id="53" name="直线连接符 52">
            <a:extLst>
              <a:ext uri="{FF2B5EF4-FFF2-40B4-BE49-F238E27FC236}">
                <a16:creationId xmlns:a16="http://schemas.microsoft.com/office/drawing/2014/main" id="{6B0F841E-8C9F-164D-B6C1-C22D8C6F7BE2}"/>
              </a:ext>
            </a:extLst>
          </p:cNvPr>
          <p:cNvCxnSpPr>
            <a:cxnSpLocks/>
          </p:cNvCxnSpPr>
          <p:nvPr/>
        </p:nvCxnSpPr>
        <p:spPr>
          <a:xfrm flipH="1">
            <a:off x="1578281" y="5804138"/>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54" name="左中括号 53">
            <a:extLst>
              <a:ext uri="{FF2B5EF4-FFF2-40B4-BE49-F238E27FC236}">
                <a16:creationId xmlns:a16="http://schemas.microsoft.com/office/drawing/2014/main" id="{2E8D8E98-E1DC-674B-800C-5782CD831F70}"/>
              </a:ext>
            </a:extLst>
          </p:cNvPr>
          <p:cNvSpPr/>
          <p:nvPr/>
        </p:nvSpPr>
        <p:spPr>
          <a:xfrm rot="5400000">
            <a:off x="2154678" y="4555646"/>
            <a:ext cx="288000" cy="1440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55" name="直线连接符 54">
            <a:extLst>
              <a:ext uri="{FF2B5EF4-FFF2-40B4-BE49-F238E27FC236}">
                <a16:creationId xmlns:a16="http://schemas.microsoft.com/office/drawing/2014/main" id="{21660D6D-D2AD-3045-A3A7-99E00714EBCB}"/>
              </a:ext>
            </a:extLst>
          </p:cNvPr>
          <p:cNvCxnSpPr>
            <a:cxnSpLocks/>
          </p:cNvCxnSpPr>
          <p:nvPr/>
        </p:nvCxnSpPr>
        <p:spPr>
          <a:xfrm flipH="1">
            <a:off x="2298678" y="4903158"/>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56" name="左中括号 55">
            <a:extLst>
              <a:ext uri="{FF2B5EF4-FFF2-40B4-BE49-F238E27FC236}">
                <a16:creationId xmlns:a16="http://schemas.microsoft.com/office/drawing/2014/main" id="{66B0FA99-8C1A-494A-BB6A-B1F56BA45FCA}"/>
              </a:ext>
            </a:extLst>
          </p:cNvPr>
          <p:cNvSpPr/>
          <p:nvPr/>
        </p:nvSpPr>
        <p:spPr>
          <a:xfrm rot="5400000">
            <a:off x="5298493" y="4555646"/>
            <a:ext cx="288000" cy="1440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57" name="直线连接符 56">
            <a:extLst>
              <a:ext uri="{FF2B5EF4-FFF2-40B4-BE49-F238E27FC236}">
                <a16:creationId xmlns:a16="http://schemas.microsoft.com/office/drawing/2014/main" id="{1BABC39B-F6EF-DA40-BCE3-4906161127C7}"/>
              </a:ext>
            </a:extLst>
          </p:cNvPr>
          <p:cNvCxnSpPr>
            <a:cxnSpLocks/>
          </p:cNvCxnSpPr>
          <p:nvPr/>
        </p:nvCxnSpPr>
        <p:spPr>
          <a:xfrm flipH="1">
            <a:off x="5442493" y="4903158"/>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62" name="左中括号 61">
            <a:extLst>
              <a:ext uri="{FF2B5EF4-FFF2-40B4-BE49-F238E27FC236}">
                <a16:creationId xmlns:a16="http://schemas.microsoft.com/office/drawing/2014/main" id="{D2DB9A78-FE03-1B44-BBA2-06FECC7A70EA}"/>
              </a:ext>
            </a:extLst>
          </p:cNvPr>
          <p:cNvSpPr/>
          <p:nvPr/>
        </p:nvSpPr>
        <p:spPr>
          <a:xfrm rot="5400000">
            <a:off x="4698294" y="5333716"/>
            <a:ext cx="291600" cy="1656000"/>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63" name="直线连接符 62">
            <a:extLst>
              <a:ext uri="{FF2B5EF4-FFF2-40B4-BE49-F238E27FC236}">
                <a16:creationId xmlns:a16="http://schemas.microsoft.com/office/drawing/2014/main" id="{87F4DD5C-BFF1-0C41-B7D8-AB1BC31F2F1A}"/>
              </a:ext>
            </a:extLst>
          </p:cNvPr>
          <p:cNvCxnSpPr>
            <a:cxnSpLocks/>
          </p:cNvCxnSpPr>
          <p:nvPr/>
        </p:nvCxnSpPr>
        <p:spPr>
          <a:xfrm flipH="1">
            <a:off x="4722493" y="5799916"/>
            <a:ext cx="3" cy="216000"/>
          </a:xfrm>
          <a:prstGeom prst="line">
            <a:avLst/>
          </a:prstGeom>
          <a:ln w="12700"/>
        </p:spPr>
        <p:style>
          <a:lnRef idx="1">
            <a:schemeClr val="dk1"/>
          </a:lnRef>
          <a:fillRef idx="0">
            <a:schemeClr val="dk1"/>
          </a:fillRef>
          <a:effectRef idx="0">
            <a:schemeClr val="dk1"/>
          </a:effectRef>
          <a:fontRef idx="minor">
            <a:schemeClr val="tx1"/>
          </a:fontRef>
        </p:style>
      </p:cxnSp>
      <p:sp>
        <p:nvSpPr>
          <p:cNvPr id="68" name="椭圆 67">
            <a:extLst>
              <a:ext uri="{FF2B5EF4-FFF2-40B4-BE49-F238E27FC236}">
                <a16:creationId xmlns:a16="http://schemas.microsoft.com/office/drawing/2014/main" id="{CFAE8793-B8DE-2740-B524-9A2F076CA60B}"/>
              </a:ext>
            </a:extLst>
          </p:cNvPr>
          <p:cNvSpPr/>
          <p:nvPr/>
        </p:nvSpPr>
        <p:spPr>
          <a:xfrm>
            <a:off x="5622493" y="5431300"/>
            <a:ext cx="1080000" cy="360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t>
            </a:r>
            <a:endParaRPr kumimoji="1" lang="zh-CN" altLang="en-US" dirty="0"/>
          </a:p>
        </p:txBody>
      </p:sp>
      <p:sp>
        <p:nvSpPr>
          <p:cNvPr id="71" name="左中括号 70">
            <a:extLst>
              <a:ext uri="{FF2B5EF4-FFF2-40B4-BE49-F238E27FC236}">
                <a16:creationId xmlns:a16="http://schemas.microsoft.com/office/drawing/2014/main" id="{03581875-110E-F242-989D-956585A9926E}"/>
              </a:ext>
            </a:extLst>
          </p:cNvPr>
          <p:cNvSpPr/>
          <p:nvPr/>
        </p:nvSpPr>
        <p:spPr>
          <a:xfrm rot="5400000">
            <a:off x="3726387" y="2808136"/>
            <a:ext cx="288000" cy="3144212"/>
          </a:xfrm>
          <a:prstGeom prst="leftBracket">
            <a:avLst>
              <a:gd name="adj" fmla="val 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72" name="直线连接符 71">
            <a:extLst>
              <a:ext uri="{FF2B5EF4-FFF2-40B4-BE49-F238E27FC236}">
                <a16:creationId xmlns:a16="http://schemas.microsoft.com/office/drawing/2014/main" id="{22D847D9-842F-CA4A-8932-8A0AA4538CFB}"/>
              </a:ext>
            </a:extLst>
          </p:cNvPr>
          <p:cNvCxnSpPr>
            <a:cxnSpLocks/>
          </p:cNvCxnSpPr>
          <p:nvPr/>
        </p:nvCxnSpPr>
        <p:spPr>
          <a:xfrm flipH="1" flipV="1">
            <a:off x="3773992" y="4018302"/>
            <a:ext cx="6" cy="216000"/>
          </a:xfrm>
          <a:prstGeom prst="line">
            <a:avLst/>
          </a:prstGeom>
          <a:ln w="12700"/>
        </p:spPr>
        <p:style>
          <a:lnRef idx="1">
            <a:schemeClr val="dk1"/>
          </a:lnRef>
          <a:fillRef idx="0">
            <a:schemeClr val="dk1"/>
          </a:fillRef>
          <a:effectRef idx="0">
            <a:schemeClr val="dk1"/>
          </a:effectRef>
          <a:fontRef idx="minor">
            <a:schemeClr val="tx1"/>
          </a:fontRef>
        </p:style>
      </p:cxnSp>
      <p:sp>
        <p:nvSpPr>
          <p:cNvPr id="81" name="矩形 80">
            <a:extLst>
              <a:ext uri="{FF2B5EF4-FFF2-40B4-BE49-F238E27FC236}">
                <a16:creationId xmlns:a16="http://schemas.microsoft.com/office/drawing/2014/main" id="{34961CF4-18E1-3C4E-BB73-FDAECE37D620}"/>
              </a:ext>
            </a:extLst>
          </p:cNvPr>
          <p:cNvSpPr/>
          <p:nvPr/>
        </p:nvSpPr>
        <p:spPr>
          <a:xfrm>
            <a:off x="6597797" y="4563900"/>
            <a:ext cx="2160000"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 </a:t>
            </a:r>
            <a:r>
              <a:rPr kumimoji="1" lang="en-US" altLang="zh-CN" dirty="0" err="1">
                <a:solidFill>
                  <a:schemeClr val="tx1"/>
                </a:solidFill>
              </a:rPr>
              <a:t>Superclasses</a:t>
            </a:r>
            <a:endParaRPr kumimoji="1" lang="zh-CN" altLang="en-US" dirty="0">
              <a:solidFill>
                <a:schemeClr val="tx1"/>
              </a:solidFill>
            </a:endParaRPr>
          </a:p>
        </p:txBody>
      </p:sp>
      <p:sp>
        <p:nvSpPr>
          <p:cNvPr id="82" name="矩形 81">
            <a:extLst>
              <a:ext uri="{FF2B5EF4-FFF2-40B4-BE49-F238E27FC236}">
                <a16:creationId xmlns:a16="http://schemas.microsoft.com/office/drawing/2014/main" id="{16462D46-70B5-3843-8673-635467C5AABD}"/>
              </a:ext>
            </a:extLst>
          </p:cNvPr>
          <p:cNvSpPr/>
          <p:nvPr/>
        </p:nvSpPr>
        <p:spPr>
          <a:xfrm>
            <a:off x="6592243" y="5439314"/>
            <a:ext cx="2160000"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10 Classes</a:t>
            </a:r>
            <a:endParaRPr kumimoji="1" lang="zh-CN" altLang="en-US" dirty="0">
              <a:solidFill>
                <a:schemeClr val="tx1"/>
              </a:solidFill>
            </a:endParaRPr>
          </a:p>
        </p:txBody>
      </p:sp>
      <p:sp>
        <p:nvSpPr>
          <p:cNvPr id="84" name="矩形 83">
            <a:extLst>
              <a:ext uri="{FF2B5EF4-FFF2-40B4-BE49-F238E27FC236}">
                <a16:creationId xmlns:a16="http://schemas.microsoft.com/office/drawing/2014/main" id="{DA9045D3-228F-EB45-95E5-1370F063DADB}"/>
              </a:ext>
            </a:extLst>
          </p:cNvPr>
          <p:cNvSpPr/>
          <p:nvPr/>
        </p:nvSpPr>
        <p:spPr>
          <a:xfrm>
            <a:off x="6592243" y="6334700"/>
            <a:ext cx="2160000"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10 Contexts</a:t>
            </a:r>
            <a:endParaRPr kumimoji="1" lang="zh-CN" altLang="en-US" dirty="0">
              <a:solidFill>
                <a:schemeClr val="tx1"/>
              </a:solidFill>
            </a:endParaRPr>
          </a:p>
        </p:txBody>
      </p:sp>
      <p:cxnSp>
        <p:nvCxnSpPr>
          <p:cNvPr id="89" name="直线箭头连接符 88">
            <a:extLst>
              <a:ext uri="{FF2B5EF4-FFF2-40B4-BE49-F238E27FC236}">
                <a16:creationId xmlns:a16="http://schemas.microsoft.com/office/drawing/2014/main" id="{F10EB066-BD3F-F549-9934-983D0DC07982}"/>
              </a:ext>
            </a:extLst>
          </p:cNvPr>
          <p:cNvCxnSpPr>
            <a:stCxn id="81" idx="2"/>
            <a:endCxn id="82" idx="0"/>
          </p:cNvCxnSpPr>
          <p:nvPr/>
        </p:nvCxnSpPr>
        <p:spPr>
          <a:xfrm flipH="1">
            <a:off x="7672243" y="4887900"/>
            <a:ext cx="5554" cy="55141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0" name="直线箭头连接符 89">
            <a:extLst>
              <a:ext uri="{FF2B5EF4-FFF2-40B4-BE49-F238E27FC236}">
                <a16:creationId xmlns:a16="http://schemas.microsoft.com/office/drawing/2014/main" id="{C214C3E8-6FB2-0E44-84DD-57049EF03AD0}"/>
              </a:ext>
            </a:extLst>
          </p:cNvPr>
          <p:cNvCxnSpPr>
            <a:cxnSpLocks/>
            <a:stCxn id="82" idx="2"/>
            <a:endCxn id="84" idx="0"/>
          </p:cNvCxnSpPr>
          <p:nvPr/>
        </p:nvCxnSpPr>
        <p:spPr>
          <a:xfrm>
            <a:off x="7672243" y="5763314"/>
            <a:ext cx="0" cy="57138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3" name="文本框 92">
            <a:extLst>
              <a:ext uri="{FF2B5EF4-FFF2-40B4-BE49-F238E27FC236}">
                <a16:creationId xmlns:a16="http://schemas.microsoft.com/office/drawing/2014/main" id="{094996EC-6890-294D-B60C-0823B1FE13F3}"/>
              </a:ext>
            </a:extLst>
          </p:cNvPr>
          <p:cNvSpPr txBox="1"/>
          <p:nvPr/>
        </p:nvSpPr>
        <p:spPr>
          <a:xfrm>
            <a:off x="7646400" y="4933828"/>
            <a:ext cx="609600" cy="369332"/>
          </a:xfrm>
          <a:prstGeom prst="rect">
            <a:avLst/>
          </a:prstGeom>
          <a:noFill/>
        </p:spPr>
        <p:txBody>
          <a:bodyPr wrap="square" rtlCol="0">
            <a:spAutoFit/>
          </a:bodyPr>
          <a:lstStyle/>
          <a:p>
            <a:r>
              <a:rPr kumimoji="1" lang="en-US" altLang="zh-CN" dirty="0"/>
              <a:t>per</a:t>
            </a:r>
            <a:endParaRPr kumimoji="1" lang="zh-CN" altLang="en-US" dirty="0"/>
          </a:p>
        </p:txBody>
      </p:sp>
      <p:sp>
        <p:nvSpPr>
          <p:cNvPr id="94" name="文本框 93">
            <a:extLst>
              <a:ext uri="{FF2B5EF4-FFF2-40B4-BE49-F238E27FC236}">
                <a16:creationId xmlns:a16="http://schemas.microsoft.com/office/drawing/2014/main" id="{6577656D-AAF1-124C-95CF-0F6A9E8BDC15}"/>
              </a:ext>
            </a:extLst>
          </p:cNvPr>
          <p:cNvSpPr txBox="1"/>
          <p:nvPr/>
        </p:nvSpPr>
        <p:spPr>
          <a:xfrm>
            <a:off x="7641757" y="5808576"/>
            <a:ext cx="609600" cy="369332"/>
          </a:xfrm>
          <a:prstGeom prst="rect">
            <a:avLst/>
          </a:prstGeom>
          <a:noFill/>
        </p:spPr>
        <p:txBody>
          <a:bodyPr wrap="square" rtlCol="0">
            <a:spAutoFit/>
          </a:bodyPr>
          <a:lstStyle/>
          <a:p>
            <a:r>
              <a:rPr kumimoji="1" lang="en-US" altLang="zh-CN" dirty="0"/>
              <a:t>per</a:t>
            </a:r>
            <a:endParaRPr kumimoji="1" lang="zh-CN" altLang="en-US" dirty="0"/>
          </a:p>
        </p:txBody>
      </p:sp>
      <p:cxnSp>
        <p:nvCxnSpPr>
          <p:cNvPr id="7" name="肘形连接符 6">
            <a:extLst>
              <a:ext uri="{FF2B5EF4-FFF2-40B4-BE49-F238E27FC236}">
                <a16:creationId xmlns:a16="http://schemas.microsoft.com/office/drawing/2014/main" id="{3D06CD07-ACE0-5548-9E4F-A0A922C93436}"/>
              </a:ext>
            </a:extLst>
          </p:cNvPr>
          <p:cNvCxnSpPr>
            <a:stCxn id="82" idx="3"/>
            <a:endCxn id="84" idx="3"/>
          </p:cNvCxnSpPr>
          <p:nvPr/>
        </p:nvCxnSpPr>
        <p:spPr>
          <a:xfrm>
            <a:off x="8752243" y="5601314"/>
            <a:ext cx="12700" cy="896400"/>
          </a:xfrm>
          <a:prstGeom prst="bentConnector3">
            <a:avLst>
              <a:gd name="adj1" fmla="val 9965858"/>
            </a:avLst>
          </a:prstGeom>
          <a:ln w="127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ADA6B7FD-0928-3E49-809A-A2B282306FB8}"/>
              </a:ext>
            </a:extLst>
          </p:cNvPr>
          <p:cNvSpPr txBox="1"/>
          <p:nvPr/>
        </p:nvSpPr>
        <p:spPr>
          <a:xfrm>
            <a:off x="8702642" y="5725841"/>
            <a:ext cx="1325352" cy="646331"/>
          </a:xfrm>
          <a:prstGeom prst="rect">
            <a:avLst/>
          </a:prstGeom>
          <a:noFill/>
        </p:spPr>
        <p:txBody>
          <a:bodyPr wrap="square" rtlCol="0">
            <a:spAutoFit/>
          </a:bodyPr>
          <a:lstStyle/>
          <a:p>
            <a:r>
              <a:rPr lang="en" altLang="zh-CN" dirty="0">
                <a:solidFill>
                  <a:srgbClr val="7030A0"/>
                </a:solidFill>
              </a:rPr>
              <a:t>Diverse &amp; Meaningful</a:t>
            </a:r>
            <a:endParaRPr kumimoji="1" lang="zh-CN" altLang="en-US" dirty="0">
              <a:solidFill>
                <a:srgbClr val="7030A0"/>
              </a:solidFill>
            </a:endParaRPr>
          </a:p>
        </p:txBody>
      </p:sp>
      <p:cxnSp>
        <p:nvCxnSpPr>
          <p:cNvPr id="16" name="肘形连接符 15">
            <a:extLst>
              <a:ext uri="{FF2B5EF4-FFF2-40B4-BE49-F238E27FC236}">
                <a16:creationId xmlns:a16="http://schemas.microsoft.com/office/drawing/2014/main" id="{788B8335-41AD-7E4A-84CC-D8B60C52E60B}"/>
              </a:ext>
            </a:extLst>
          </p:cNvPr>
          <p:cNvCxnSpPr>
            <a:stCxn id="81" idx="3"/>
            <a:endCxn id="84" idx="3"/>
          </p:cNvCxnSpPr>
          <p:nvPr/>
        </p:nvCxnSpPr>
        <p:spPr>
          <a:xfrm flipH="1">
            <a:off x="8752243" y="4725900"/>
            <a:ext cx="5554" cy="1770800"/>
          </a:xfrm>
          <a:prstGeom prst="bentConnector3">
            <a:avLst>
              <a:gd name="adj1" fmla="val -42063036"/>
            </a:avLst>
          </a:prstGeom>
          <a:ln>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55F90AA0-E259-7D42-A75E-2AB5B4BB55A7}"/>
              </a:ext>
            </a:extLst>
          </p:cNvPr>
          <p:cNvSpPr txBox="1"/>
          <p:nvPr/>
        </p:nvSpPr>
        <p:spPr>
          <a:xfrm>
            <a:off x="9722746" y="4794275"/>
            <a:ext cx="1483999" cy="369332"/>
          </a:xfrm>
          <a:prstGeom prst="rect">
            <a:avLst/>
          </a:prstGeom>
          <a:noFill/>
        </p:spPr>
        <p:txBody>
          <a:bodyPr wrap="square" rtlCol="0">
            <a:spAutoFit/>
          </a:bodyPr>
          <a:lstStyle/>
          <a:p>
            <a:r>
              <a:rPr lang="en" altLang="zh-CN" dirty="0">
                <a:solidFill>
                  <a:srgbClr val="7030A0"/>
                </a:solidFill>
              </a:rPr>
              <a:t>Overlapping</a:t>
            </a:r>
            <a:endParaRPr kumimoji="1" lang="zh-CN" altLang="en-US" dirty="0">
              <a:solidFill>
                <a:srgbClr val="7030A0"/>
              </a:solidFill>
            </a:endParaRPr>
          </a:p>
        </p:txBody>
      </p:sp>
      <p:pic>
        <p:nvPicPr>
          <p:cNvPr id="39" name="Picture 2" descr="Image result for dog se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223" r="9765"/>
          <a:stretch/>
        </p:blipFill>
        <p:spPr bwMode="auto">
          <a:xfrm>
            <a:off x="9156642" y="2651075"/>
            <a:ext cx="1416106" cy="11642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8191" y="1478736"/>
            <a:ext cx="2013009" cy="107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95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fade">
                                      <p:cBhvr>
                                        <p:cTn id="75" dur="500"/>
                                        <p:tgtEl>
                                          <p:spTgt spid="8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fade">
                                      <p:cBhvr>
                                        <p:cTn id="78" dur="500"/>
                                        <p:tgtEl>
                                          <p:spTgt spid="8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nodeType="with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fade">
                                      <p:cBhvr>
                                        <p:cTn id="84" dur="500"/>
                                        <p:tgtEl>
                                          <p:spTgt spid="89"/>
                                        </p:tgtEl>
                                      </p:cBhvr>
                                    </p:animEffect>
                                  </p:childTnLst>
                                </p:cTn>
                              </p:par>
                              <p:par>
                                <p:cTn id="85" presetID="10" presetClass="entr" presetSubtype="0" fill="hold" nodeType="with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fade">
                                      <p:cBhvr>
                                        <p:cTn id="87" dur="500"/>
                                        <p:tgtEl>
                                          <p:spTgt spid="9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animEffect transition="in" filter="fade">
                                      <p:cBhvr>
                                        <p:cTn id="93" dur="500"/>
                                        <p:tgtEl>
                                          <p:spTgt spid="9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fade">
                                      <p:cBhvr>
                                        <p:cTn id="98" dur="500"/>
                                        <p:tgtEl>
                                          <p:spTgt spid="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fade">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500"/>
                                        <p:tgtEl>
                                          <p:spTgt spid="1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26" grpId="0" animBg="1"/>
      <p:bldP spid="32" grpId="0" animBg="1"/>
      <p:bldP spid="37" grpId="0" animBg="1"/>
      <p:bldP spid="38" grpId="0" animBg="1"/>
      <p:bldP spid="48" grpId="0" animBg="1"/>
      <p:bldP spid="49" grpId="0" animBg="1"/>
      <p:bldP spid="50" grpId="0" animBg="1"/>
      <p:bldP spid="51" grpId="0" animBg="1"/>
      <p:bldP spid="52" grpId="0" animBg="1"/>
      <p:bldP spid="54" grpId="0" animBg="1"/>
      <p:bldP spid="56" grpId="0" animBg="1"/>
      <p:bldP spid="62" grpId="0" animBg="1"/>
      <p:bldP spid="68" grpId="0" animBg="1"/>
      <p:bldP spid="71" grpId="0" animBg="1"/>
      <p:bldP spid="81" grpId="0"/>
      <p:bldP spid="82" grpId="0"/>
      <p:bldP spid="84" grpId="0"/>
      <p:bldP spid="93" grpId="0"/>
      <p:bldP spid="94" grpId="0"/>
      <p:bldP spid="9" grpId="0"/>
      <p:bldP spid="4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600200"/>
            <a:ext cx="10972800" cy="4876800"/>
          </a:xfrm>
          <a:ln>
            <a:noFill/>
          </a:ln>
        </p:spPr>
        <p:txBody>
          <a:bodyPr/>
          <a:lstStyle/>
          <a:p>
            <a:r>
              <a:rPr lang="en-US" altLang="zh-CN" dirty="0"/>
              <a:t>Data size of each class in NICO</a:t>
            </a:r>
          </a:p>
          <a:p>
            <a:pPr lvl="1"/>
            <a:r>
              <a:rPr lang="en-US" altLang="zh-CN" dirty="0"/>
              <a:t>Sample size: thousands for each class</a:t>
            </a:r>
          </a:p>
          <a:p>
            <a:pPr lvl="1"/>
            <a:r>
              <a:rPr lang="en-US" altLang="zh-CN" dirty="0"/>
              <a:t>Each</a:t>
            </a:r>
            <a:r>
              <a:rPr lang="zh-CN" altLang="en-US" dirty="0"/>
              <a:t> </a:t>
            </a:r>
            <a:r>
              <a:rPr lang="en-US" altLang="zh-CN" dirty="0"/>
              <a:t>superclass:</a:t>
            </a:r>
            <a:r>
              <a:rPr lang="zh-CN" altLang="en-US" dirty="0"/>
              <a:t> </a:t>
            </a:r>
            <a:r>
              <a:rPr lang="en-US" altLang="zh-CN" dirty="0"/>
              <a:t>10,000</a:t>
            </a:r>
            <a:r>
              <a:rPr lang="zh-CN" altLang="en-US" dirty="0"/>
              <a:t> </a:t>
            </a:r>
            <a:r>
              <a:rPr lang="en-US" altLang="zh-CN" dirty="0"/>
              <a:t>images</a:t>
            </a:r>
          </a:p>
          <a:p>
            <a:pPr lvl="1"/>
            <a:r>
              <a:rPr lang="en-US" altLang="zh-CN" dirty="0"/>
              <a:t>Sufficient for some basic neural networks (CNN)</a:t>
            </a:r>
          </a:p>
          <a:p>
            <a:pPr lvl="1"/>
            <a:endParaRPr lang="en-US" altLang="zh-CN" sz="700" dirty="0"/>
          </a:p>
          <a:p>
            <a:r>
              <a:rPr lang="en-US" altLang="zh-CN" dirty="0"/>
              <a:t>Samples with contexts in NICO</a:t>
            </a:r>
          </a:p>
        </p:txBody>
      </p:sp>
      <p:sp>
        <p:nvSpPr>
          <p:cNvPr id="4" name="灯片编号占位符 3"/>
          <p:cNvSpPr>
            <a:spLocks noGrp="1"/>
          </p:cNvSpPr>
          <p:nvPr>
            <p:ph type="sldNum" sz="quarter" idx="12"/>
          </p:nvPr>
        </p:nvSpPr>
        <p:spPr/>
        <p:txBody>
          <a:bodyPr/>
          <a:lstStyle/>
          <a:p>
            <a:fld id="{0CFEC368-1D7A-4F81-ABF6-AE0E36BAF64C}" type="slidenum">
              <a:rPr lang="en-US" smtClean="0"/>
              <a:pPr/>
              <a:t>179</a:t>
            </a:fld>
            <a:endParaRPr lang="en-US"/>
          </a:p>
        </p:txBody>
      </p:sp>
      <p:pic>
        <p:nvPicPr>
          <p:cNvPr id="28" name="图片 27">
            <a:extLst>
              <a:ext uri="{FF2B5EF4-FFF2-40B4-BE49-F238E27FC236}">
                <a16:creationId xmlns:a16="http://schemas.microsoft.com/office/drawing/2014/main" id="{F7A90435-2ED1-9F40-8801-86BDEEECCD64}"/>
              </a:ext>
            </a:extLst>
          </p:cNvPr>
          <p:cNvPicPr>
            <a:picLocks noChangeAspect="1"/>
          </p:cNvPicPr>
          <p:nvPr/>
        </p:nvPicPr>
        <p:blipFill rotWithShape="1">
          <a:blip r:embed="rId3">
            <a:extLst>
              <a:ext uri="{28A0092B-C50C-407E-A947-70E740481C1C}">
                <a14:useLocalDpi xmlns:a14="http://schemas.microsoft.com/office/drawing/2010/main" val="0"/>
              </a:ext>
            </a:extLst>
          </a:blip>
          <a:srcRect t="6561" b="4397"/>
          <a:stretch/>
        </p:blipFill>
        <p:spPr>
          <a:xfrm>
            <a:off x="1240971" y="3898296"/>
            <a:ext cx="9328150" cy="2959704"/>
          </a:xfrm>
          <a:prstGeom prst="rect">
            <a:avLst/>
          </a:prstGeom>
        </p:spPr>
      </p:pic>
      <p:pic>
        <p:nvPicPr>
          <p:cNvPr id="9" name="图片 8">
            <a:extLst>
              <a:ext uri="{FF2B5EF4-FFF2-40B4-BE49-F238E27FC236}">
                <a16:creationId xmlns:a16="http://schemas.microsoft.com/office/drawing/2014/main" id="{79D446C3-8FFF-9F49-A5BA-963D4BB6BF94}"/>
              </a:ext>
            </a:extLst>
          </p:cNvPr>
          <p:cNvPicPr>
            <a:picLocks noChangeAspect="1"/>
          </p:cNvPicPr>
          <p:nvPr/>
        </p:nvPicPr>
        <p:blipFill rotWithShape="1">
          <a:blip r:embed="rId4">
            <a:extLst>
              <a:ext uri="{28A0092B-C50C-407E-A947-70E740481C1C}">
                <a14:useLocalDpi xmlns:a14="http://schemas.microsoft.com/office/drawing/2010/main" val="0"/>
              </a:ext>
            </a:extLst>
          </a:blip>
          <a:srcRect l="2591" t="12181" r="1622" b="2693"/>
          <a:stretch/>
        </p:blipFill>
        <p:spPr>
          <a:xfrm>
            <a:off x="7687409" y="1322943"/>
            <a:ext cx="3355731" cy="2021065"/>
          </a:xfrm>
          <a:prstGeom prst="rect">
            <a:avLst/>
          </a:prstGeom>
        </p:spPr>
      </p:pic>
    </p:spTree>
    <p:extLst>
      <p:ext uri="{BB962C8B-B14F-4D97-AF65-F5344CB8AC3E}">
        <p14:creationId xmlns:p14="http://schemas.microsoft.com/office/powerpoint/2010/main" val="467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199"/>
            <a:ext cx="10972800" cy="5001775"/>
          </a:xfrm>
        </p:spPr>
        <p:txBody>
          <a:bodyPr>
            <a:normAutofit/>
          </a:bodyPr>
          <a:lstStyle/>
          <a:p>
            <a:r>
              <a:rPr lang="en-US" altLang="zh-CN" sz="3200" dirty="0"/>
              <a:t>Three sources of correlation:</a:t>
            </a:r>
          </a:p>
          <a:p>
            <a:pPr lvl="1"/>
            <a:r>
              <a:rPr lang="en-US" altLang="zh-CN" sz="2800" dirty="0">
                <a:solidFill>
                  <a:srgbClr val="7030A0"/>
                </a:solidFill>
              </a:rPr>
              <a:t>Causation</a:t>
            </a:r>
          </a:p>
          <a:p>
            <a:pPr lvl="2"/>
            <a:r>
              <a:rPr lang="en-US" altLang="zh-CN" sz="2600" dirty="0"/>
              <a:t>Causal mechanism</a:t>
            </a:r>
          </a:p>
          <a:p>
            <a:pPr lvl="2"/>
            <a:r>
              <a:rPr lang="en-US" altLang="zh-CN" sz="2600" dirty="0">
                <a:solidFill>
                  <a:srgbClr val="00B050"/>
                </a:solidFill>
              </a:rPr>
              <a:t>Stable and Robust</a:t>
            </a:r>
          </a:p>
          <a:p>
            <a:pPr lvl="1"/>
            <a:r>
              <a:rPr lang="en-US" altLang="zh-CN" sz="2800" dirty="0">
                <a:solidFill>
                  <a:srgbClr val="7030A0"/>
                </a:solidFill>
              </a:rPr>
              <a:t>Confounding</a:t>
            </a:r>
          </a:p>
          <a:p>
            <a:pPr lvl="2"/>
            <a:r>
              <a:rPr lang="en-US" altLang="zh-CN" sz="2600" dirty="0"/>
              <a:t>Ignoring X</a:t>
            </a:r>
          </a:p>
          <a:p>
            <a:pPr lvl="2"/>
            <a:r>
              <a:rPr lang="en-US" altLang="zh-CN" sz="2600" dirty="0">
                <a:solidFill>
                  <a:srgbClr val="FF0000"/>
                </a:solidFill>
              </a:rPr>
              <a:t>Spurious Correlation</a:t>
            </a:r>
          </a:p>
          <a:p>
            <a:pPr lvl="1"/>
            <a:r>
              <a:rPr lang="en-US" altLang="zh-CN" sz="2800" dirty="0">
                <a:solidFill>
                  <a:srgbClr val="7030A0"/>
                </a:solidFill>
              </a:rPr>
              <a:t>Sample Selection</a:t>
            </a:r>
          </a:p>
          <a:p>
            <a:pPr lvl="2"/>
            <a:r>
              <a:rPr lang="en-US" altLang="zh-CN" sz="2600" dirty="0"/>
              <a:t>Conditional on S</a:t>
            </a:r>
          </a:p>
          <a:p>
            <a:pPr lvl="2"/>
            <a:r>
              <a:rPr lang="en-US" altLang="zh-CN" sz="2600" dirty="0">
                <a:solidFill>
                  <a:srgbClr val="FF0000"/>
                </a:solidFill>
              </a:rPr>
              <a:t>Spurious Correlation</a:t>
            </a:r>
          </a:p>
        </p:txBody>
      </p:sp>
      <p:sp>
        <p:nvSpPr>
          <p:cNvPr id="2" name="标题 1"/>
          <p:cNvSpPr>
            <a:spLocks noGrp="1"/>
          </p:cNvSpPr>
          <p:nvPr>
            <p:ph type="title"/>
          </p:nvPr>
        </p:nvSpPr>
        <p:spPr/>
        <p:txBody>
          <a:bodyPr/>
          <a:lstStyle/>
          <a:p>
            <a:r>
              <a:rPr lang="en-US" altLang="zh-CN" dirty="0"/>
              <a:t>Correlation V.S. Causation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a:t>
            </a:fld>
            <a:endParaRPr lang="en-US"/>
          </a:p>
        </p:txBody>
      </p:sp>
      <p:sp>
        <p:nvSpPr>
          <p:cNvPr id="5" name="椭圆 4"/>
          <p:cNvSpPr/>
          <p:nvPr/>
        </p:nvSpPr>
        <p:spPr>
          <a:xfrm>
            <a:off x="5014122" y="23211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6" name="椭圆 5"/>
          <p:cNvSpPr/>
          <p:nvPr/>
        </p:nvSpPr>
        <p:spPr>
          <a:xfrm>
            <a:off x="6422566" y="2321169"/>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8" name="直接箭头连接符 7"/>
          <p:cNvCxnSpPr/>
          <p:nvPr/>
        </p:nvCxnSpPr>
        <p:spPr>
          <a:xfrm>
            <a:off x="5576829" y="2592474"/>
            <a:ext cx="8239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014122" y="4095121"/>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10" name="椭圆 9"/>
          <p:cNvSpPr/>
          <p:nvPr/>
        </p:nvSpPr>
        <p:spPr>
          <a:xfrm>
            <a:off x="6422566" y="4095121"/>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cxnSp>
        <p:nvCxnSpPr>
          <p:cNvPr id="11" name="直接箭头连接符 10"/>
          <p:cNvCxnSpPr>
            <a:stCxn id="12" idx="5"/>
            <a:endCxn id="10" idx="1"/>
          </p:cNvCxnSpPr>
          <p:nvPr/>
        </p:nvCxnSpPr>
        <p:spPr>
          <a:xfrm>
            <a:off x="6187758" y="3707507"/>
            <a:ext cx="317215"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5707458" y="3244360"/>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X</a:t>
            </a:r>
            <a:endParaRPr lang="zh-CN" altLang="en-US" sz="2400" b="1" dirty="0">
              <a:solidFill>
                <a:schemeClr val="tx1"/>
              </a:solidFill>
            </a:endParaRPr>
          </a:p>
        </p:txBody>
      </p:sp>
      <p:cxnSp>
        <p:nvCxnSpPr>
          <p:cNvPr id="17" name="直接箭头连接符 16"/>
          <p:cNvCxnSpPr>
            <a:stCxn id="12" idx="3"/>
            <a:endCxn id="9" idx="7"/>
          </p:cNvCxnSpPr>
          <p:nvPr/>
        </p:nvCxnSpPr>
        <p:spPr>
          <a:xfrm flipH="1">
            <a:off x="5494422" y="3707507"/>
            <a:ext cx="295443" cy="467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014122"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T</a:t>
            </a:r>
            <a:endParaRPr lang="zh-CN" altLang="en-US" sz="2400" b="1" dirty="0">
              <a:solidFill>
                <a:schemeClr val="tx1"/>
              </a:solidFill>
            </a:endParaRPr>
          </a:p>
        </p:txBody>
      </p:sp>
      <p:sp>
        <p:nvSpPr>
          <p:cNvPr id="22" name="椭圆 21"/>
          <p:cNvSpPr/>
          <p:nvPr/>
        </p:nvSpPr>
        <p:spPr>
          <a:xfrm>
            <a:off x="6422566" y="5202155"/>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Y</a:t>
            </a:r>
            <a:endParaRPr lang="zh-CN" altLang="en-US" sz="2400" b="1" dirty="0">
              <a:solidFill>
                <a:schemeClr val="tx1"/>
              </a:solidFill>
            </a:endParaRPr>
          </a:p>
        </p:txBody>
      </p:sp>
      <p:sp>
        <p:nvSpPr>
          <p:cNvPr id="23" name="椭圆 22"/>
          <p:cNvSpPr/>
          <p:nvPr/>
        </p:nvSpPr>
        <p:spPr>
          <a:xfrm>
            <a:off x="5707458" y="6059364"/>
            <a:ext cx="562707" cy="54261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S</a:t>
            </a:r>
            <a:endParaRPr lang="zh-CN" altLang="en-US" sz="2400" b="1" dirty="0">
              <a:solidFill>
                <a:schemeClr val="tx1"/>
              </a:solidFill>
            </a:endParaRPr>
          </a:p>
        </p:txBody>
      </p:sp>
      <p:cxnSp>
        <p:nvCxnSpPr>
          <p:cNvPr id="24" name="直接箭头连接符 23"/>
          <p:cNvCxnSpPr>
            <a:endCxn id="23" idx="1"/>
          </p:cNvCxnSpPr>
          <p:nvPr/>
        </p:nvCxnSpPr>
        <p:spPr>
          <a:xfrm>
            <a:off x="5385912" y="5744766"/>
            <a:ext cx="403953" cy="3940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3"/>
            <a:endCxn id="23" idx="7"/>
          </p:cNvCxnSpPr>
          <p:nvPr/>
        </p:nvCxnSpPr>
        <p:spPr>
          <a:xfrm flipH="1">
            <a:off x="6187758" y="5665302"/>
            <a:ext cx="317215" cy="473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13">
            <a:extLst>
              <a:ext uri="{FF2B5EF4-FFF2-40B4-BE49-F238E27FC236}">
                <a16:creationId xmlns:a16="http://schemas.microsoft.com/office/drawing/2014/main" id="{D3D054EB-8FB0-48BD-B417-146D1A17B9C4}"/>
              </a:ext>
            </a:extLst>
          </p:cNvPr>
          <p:cNvSpPr/>
          <p:nvPr/>
        </p:nvSpPr>
        <p:spPr>
          <a:xfrm>
            <a:off x="9936059" y="427983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Accepted</a:t>
            </a:r>
          </a:p>
        </p:txBody>
      </p:sp>
      <p:sp>
        <p:nvSpPr>
          <p:cNvPr id="32" name="Oval 14">
            <a:extLst>
              <a:ext uri="{FF2B5EF4-FFF2-40B4-BE49-F238E27FC236}">
                <a16:creationId xmlns:a16="http://schemas.microsoft.com/office/drawing/2014/main" id="{CF853C00-5DFD-42B9-B151-B7E1E871DD9F}"/>
              </a:ext>
            </a:extLst>
          </p:cNvPr>
          <p:cNvSpPr/>
          <p:nvPr/>
        </p:nvSpPr>
        <p:spPr>
          <a:xfrm>
            <a:off x="8753140" y="3238104"/>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Income</a:t>
            </a:r>
          </a:p>
        </p:txBody>
      </p:sp>
      <p:sp>
        <p:nvSpPr>
          <p:cNvPr id="33" name="Oval 15">
            <a:extLst>
              <a:ext uri="{FF2B5EF4-FFF2-40B4-BE49-F238E27FC236}">
                <a16:creationId xmlns:a16="http://schemas.microsoft.com/office/drawing/2014/main" id="{B20AC3C8-F6EE-4869-B3BD-5CAD0000C91F}"/>
              </a:ext>
            </a:extLst>
          </p:cNvPr>
          <p:cNvSpPr/>
          <p:nvPr/>
        </p:nvSpPr>
        <p:spPr>
          <a:xfrm>
            <a:off x="7830222" y="428749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cs typeface="Calibri"/>
              </a:rPr>
              <a:t>Financial product offer</a:t>
            </a:r>
            <a:endParaRPr lang="en-US" altLang="zh-CN" sz="1600" dirty="0">
              <a:cs typeface="Calibri"/>
            </a:endParaRPr>
          </a:p>
        </p:txBody>
      </p:sp>
      <p:cxnSp>
        <p:nvCxnSpPr>
          <p:cNvPr id="34" name="Straight Arrow Connector 16">
            <a:extLst>
              <a:ext uri="{FF2B5EF4-FFF2-40B4-BE49-F238E27FC236}">
                <a16:creationId xmlns:a16="http://schemas.microsoft.com/office/drawing/2014/main" id="{140E4A47-9C43-4CEE-B71F-A33BD2A9AE15}"/>
              </a:ext>
            </a:extLst>
          </p:cNvPr>
          <p:cNvCxnSpPr>
            <a:cxnSpLocks/>
            <a:stCxn id="32" idx="4"/>
            <a:endCxn id="33" idx="0"/>
          </p:cNvCxnSpPr>
          <p:nvPr/>
        </p:nvCxnSpPr>
        <p:spPr>
          <a:xfrm flipH="1">
            <a:off x="8649312" y="3851714"/>
            <a:ext cx="871845" cy="435779"/>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35" name="Straight Arrow Connector 17">
            <a:extLst>
              <a:ext uri="{FF2B5EF4-FFF2-40B4-BE49-F238E27FC236}">
                <a16:creationId xmlns:a16="http://schemas.microsoft.com/office/drawing/2014/main" id="{89AA8F33-1F9D-4540-8622-E6ADD8688A02}"/>
              </a:ext>
            </a:extLst>
          </p:cNvPr>
          <p:cNvCxnSpPr>
            <a:cxnSpLocks/>
            <a:stCxn id="32" idx="4"/>
            <a:endCxn id="31" idx="0"/>
          </p:cNvCxnSpPr>
          <p:nvPr/>
        </p:nvCxnSpPr>
        <p:spPr>
          <a:xfrm>
            <a:off x="9521157" y="3851714"/>
            <a:ext cx="1152170" cy="428123"/>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38" name="Oval 13">
            <a:extLst>
              <a:ext uri="{FF2B5EF4-FFF2-40B4-BE49-F238E27FC236}">
                <a16:creationId xmlns:a16="http://schemas.microsoft.com/office/drawing/2014/main" id="{D3D054EB-8FB0-48BD-B417-146D1A17B9C4}"/>
              </a:ext>
            </a:extLst>
          </p:cNvPr>
          <p:cNvSpPr/>
          <p:nvPr/>
        </p:nvSpPr>
        <p:spPr>
          <a:xfrm>
            <a:off x="9936059" y="5175157"/>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Dog</a:t>
            </a:r>
          </a:p>
        </p:txBody>
      </p:sp>
      <p:sp>
        <p:nvSpPr>
          <p:cNvPr id="39" name="Oval 15">
            <a:extLst>
              <a:ext uri="{FF2B5EF4-FFF2-40B4-BE49-F238E27FC236}">
                <a16:creationId xmlns:a16="http://schemas.microsoft.com/office/drawing/2014/main" id="{B20AC3C8-F6EE-4869-B3BD-5CAD0000C91F}"/>
              </a:ext>
            </a:extLst>
          </p:cNvPr>
          <p:cNvSpPr/>
          <p:nvPr/>
        </p:nvSpPr>
        <p:spPr>
          <a:xfrm>
            <a:off x="7830222" y="5182813"/>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Grass</a:t>
            </a:r>
          </a:p>
        </p:txBody>
      </p:sp>
      <p:sp>
        <p:nvSpPr>
          <p:cNvPr id="40" name="Oval 14">
            <a:extLst>
              <a:ext uri="{FF2B5EF4-FFF2-40B4-BE49-F238E27FC236}">
                <a16:creationId xmlns:a16="http://schemas.microsoft.com/office/drawing/2014/main" id="{CF853C00-5DFD-42B9-B151-B7E1E871DD9F}"/>
              </a:ext>
            </a:extLst>
          </p:cNvPr>
          <p:cNvSpPr/>
          <p:nvPr/>
        </p:nvSpPr>
        <p:spPr>
          <a:xfrm>
            <a:off x="8905540" y="6151581"/>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t>Sample Selection</a:t>
            </a:r>
            <a:endParaRPr lang="en-US" sz="1600" dirty="0"/>
          </a:p>
        </p:txBody>
      </p:sp>
      <p:cxnSp>
        <p:nvCxnSpPr>
          <p:cNvPr id="41" name="Straight Arrow Connector 16">
            <a:extLst>
              <a:ext uri="{FF2B5EF4-FFF2-40B4-BE49-F238E27FC236}">
                <a16:creationId xmlns:a16="http://schemas.microsoft.com/office/drawing/2014/main" id="{140E4A47-9C43-4CEE-B71F-A33BD2A9AE15}"/>
              </a:ext>
            </a:extLst>
          </p:cNvPr>
          <p:cNvCxnSpPr>
            <a:cxnSpLocks/>
            <a:endCxn id="40" idx="0"/>
          </p:cNvCxnSpPr>
          <p:nvPr/>
        </p:nvCxnSpPr>
        <p:spPr>
          <a:xfrm flipH="1">
            <a:off x="9673557" y="5744766"/>
            <a:ext cx="768016" cy="406815"/>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45" name="Straight Arrow Connector 16">
            <a:extLst>
              <a:ext uri="{FF2B5EF4-FFF2-40B4-BE49-F238E27FC236}">
                <a16:creationId xmlns:a16="http://schemas.microsoft.com/office/drawing/2014/main" id="{140E4A47-9C43-4CEE-B71F-A33BD2A9AE15}"/>
              </a:ext>
            </a:extLst>
          </p:cNvPr>
          <p:cNvCxnSpPr>
            <a:cxnSpLocks/>
            <a:endCxn id="40" idx="0"/>
          </p:cNvCxnSpPr>
          <p:nvPr/>
        </p:nvCxnSpPr>
        <p:spPr>
          <a:xfrm>
            <a:off x="8993275" y="5796423"/>
            <a:ext cx="680282" cy="355158"/>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48" name="Oval 13">
            <a:extLst>
              <a:ext uri="{FF2B5EF4-FFF2-40B4-BE49-F238E27FC236}">
                <a16:creationId xmlns:a16="http://schemas.microsoft.com/office/drawing/2014/main" id="{D3D054EB-8FB0-48BD-B417-146D1A17B9C4}"/>
              </a:ext>
            </a:extLst>
          </p:cNvPr>
          <p:cNvSpPr/>
          <p:nvPr/>
        </p:nvSpPr>
        <p:spPr>
          <a:xfrm>
            <a:off x="9901532" y="2254024"/>
            <a:ext cx="1680868"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a:t>Ice Cream Sales</a:t>
            </a:r>
            <a:endParaRPr lang="en-US" altLang="zh-CN" sz="1600" dirty="0"/>
          </a:p>
        </p:txBody>
      </p:sp>
      <p:sp>
        <p:nvSpPr>
          <p:cNvPr id="49" name="Oval 15">
            <a:extLst>
              <a:ext uri="{FF2B5EF4-FFF2-40B4-BE49-F238E27FC236}">
                <a16:creationId xmlns:a16="http://schemas.microsoft.com/office/drawing/2014/main" id="{B20AC3C8-F6EE-4869-B3BD-5CAD0000C91F}"/>
              </a:ext>
            </a:extLst>
          </p:cNvPr>
          <p:cNvSpPr/>
          <p:nvPr/>
        </p:nvSpPr>
        <p:spPr>
          <a:xfrm>
            <a:off x="7795695" y="2261680"/>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Summer</a:t>
            </a:r>
          </a:p>
        </p:txBody>
      </p:sp>
      <p:cxnSp>
        <p:nvCxnSpPr>
          <p:cNvPr id="50" name="Straight Arrow Connector 16">
            <a:extLst>
              <a:ext uri="{FF2B5EF4-FFF2-40B4-BE49-F238E27FC236}">
                <a16:creationId xmlns:a16="http://schemas.microsoft.com/office/drawing/2014/main" id="{140E4A47-9C43-4CEE-B71F-A33BD2A9AE15}"/>
              </a:ext>
            </a:extLst>
          </p:cNvPr>
          <p:cNvCxnSpPr>
            <a:cxnSpLocks/>
            <a:stCxn id="49" idx="6"/>
            <a:endCxn id="48" idx="2"/>
          </p:cNvCxnSpPr>
          <p:nvPr/>
        </p:nvCxnSpPr>
        <p:spPr>
          <a:xfrm flipV="1">
            <a:off x="9433874" y="2560829"/>
            <a:ext cx="467658" cy="7656"/>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54" name="Rectangle 4">
            <a:extLst>
              <a:ext uri="{FF2B5EF4-FFF2-40B4-BE49-F238E27FC236}">
                <a16:creationId xmlns:a16="http://schemas.microsoft.com/office/drawing/2014/main" id="{C3E309BE-E9CB-455F-A6AF-6B85334EB22E}"/>
              </a:ext>
            </a:extLst>
          </p:cNvPr>
          <p:cNvSpPr/>
          <p:nvPr/>
        </p:nvSpPr>
        <p:spPr>
          <a:xfrm rot="20665467">
            <a:off x="2629105" y="3425345"/>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Can we recover causation from correlation?</a:t>
            </a:r>
          </a:p>
        </p:txBody>
      </p:sp>
    </p:spTree>
    <p:extLst>
      <p:ext uri="{BB962C8B-B14F-4D97-AF65-F5344CB8AC3E}">
        <p14:creationId xmlns:p14="http://schemas.microsoft.com/office/powerpoint/2010/main" val="22878411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Controlling NI on NICO Dataset</a:t>
            </a:r>
            <a:endParaRPr lang="zh-CN" altLang="en-US" dirty="0"/>
          </a:p>
        </p:txBody>
      </p:sp>
      <p:sp>
        <p:nvSpPr>
          <p:cNvPr id="3" name="内容占位符 2"/>
          <p:cNvSpPr>
            <a:spLocks noGrp="1"/>
          </p:cNvSpPr>
          <p:nvPr>
            <p:ph idx="1"/>
          </p:nvPr>
        </p:nvSpPr>
        <p:spPr/>
        <p:txBody>
          <a:bodyPr>
            <a:normAutofit/>
          </a:bodyPr>
          <a:lstStyle/>
          <a:p>
            <a:r>
              <a:rPr lang="en-US" altLang="zh-CN" sz="3600" dirty="0"/>
              <a:t>Minimum Bias (comparing with ImageNet)</a:t>
            </a:r>
          </a:p>
          <a:p>
            <a:r>
              <a:rPr lang="en-US" altLang="zh-CN" sz="3600" dirty="0"/>
              <a:t>Proportional Bias (controllable)</a:t>
            </a:r>
          </a:p>
          <a:p>
            <a:pPr lvl="2"/>
            <a:r>
              <a:rPr lang="en-US" altLang="zh-CN" sz="3000" dirty="0"/>
              <a:t>Number</a:t>
            </a:r>
            <a:r>
              <a:rPr lang="zh-CN" altLang="en-US" sz="3000" dirty="0"/>
              <a:t> </a:t>
            </a:r>
            <a:r>
              <a:rPr lang="en-US" altLang="zh-CN" sz="3000" dirty="0"/>
              <a:t>of</a:t>
            </a:r>
            <a:r>
              <a:rPr lang="zh-CN" altLang="en-US" sz="3000" dirty="0"/>
              <a:t> </a:t>
            </a:r>
            <a:r>
              <a:rPr lang="en-US" altLang="zh-CN" sz="3000" dirty="0"/>
              <a:t>samples</a:t>
            </a:r>
            <a:r>
              <a:rPr lang="zh-CN" altLang="en-US" sz="3000" dirty="0"/>
              <a:t> </a:t>
            </a:r>
            <a:r>
              <a:rPr lang="en-US" altLang="zh-CN" sz="3000" dirty="0"/>
              <a:t>in</a:t>
            </a:r>
            <a:r>
              <a:rPr lang="zh-CN" altLang="en-US" sz="3000" dirty="0"/>
              <a:t> </a:t>
            </a:r>
            <a:r>
              <a:rPr lang="en-US" altLang="zh-CN" sz="3000" dirty="0"/>
              <a:t>each</a:t>
            </a:r>
            <a:r>
              <a:rPr lang="zh-CN" altLang="en-US" sz="3000" dirty="0"/>
              <a:t> </a:t>
            </a:r>
            <a:r>
              <a:rPr lang="en-US" altLang="zh-CN" sz="3000" dirty="0"/>
              <a:t>context</a:t>
            </a:r>
          </a:p>
          <a:p>
            <a:r>
              <a:rPr lang="en-US" altLang="zh-CN" sz="3600" dirty="0"/>
              <a:t>Compositional Bias (controllable)</a:t>
            </a:r>
          </a:p>
          <a:p>
            <a:pPr lvl="2"/>
            <a:r>
              <a:rPr lang="en-US" altLang="zh-CN" sz="3000" dirty="0"/>
              <a:t>Number</a:t>
            </a:r>
            <a:r>
              <a:rPr lang="zh-CN" altLang="en-US" sz="3000" dirty="0"/>
              <a:t> </a:t>
            </a:r>
            <a:r>
              <a:rPr lang="en-US" altLang="zh-CN" sz="3000" dirty="0"/>
              <a:t>of</a:t>
            </a:r>
            <a:r>
              <a:rPr lang="zh-CN" altLang="en-US" sz="3000" dirty="0"/>
              <a:t> </a:t>
            </a:r>
            <a:r>
              <a:rPr lang="en-US" altLang="zh-CN" sz="3000" dirty="0"/>
              <a:t>contexts</a:t>
            </a:r>
            <a:r>
              <a:rPr lang="zh-CN" altLang="en-US" sz="3000" dirty="0"/>
              <a:t> </a:t>
            </a:r>
            <a:r>
              <a:rPr lang="en-US" altLang="zh-CN" sz="3000" dirty="0"/>
              <a:t>that</a:t>
            </a:r>
            <a:r>
              <a:rPr lang="zh-CN" altLang="en-US" sz="3000" dirty="0"/>
              <a:t> </a:t>
            </a:r>
            <a:r>
              <a:rPr lang="en-US" altLang="zh-CN" sz="3000" dirty="0"/>
              <a:t>observed</a:t>
            </a:r>
          </a:p>
        </p:txBody>
      </p:sp>
      <p:sp>
        <p:nvSpPr>
          <p:cNvPr id="4" name="灯片编号占位符 3"/>
          <p:cNvSpPr>
            <a:spLocks noGrp="1"/>
          </p:cNvSpPr>
          <p:nvPr>
            <p:ph type="sldNum" sz="quarter" idx="12"/>
          </p:nvPr>
        </p:nvSpPr>
        <p:spPr/>
        <p:txBody>
          <a:bodyPr/>
          <a:lstStyle/>
          <a:p>
            <a:fld id="{0CFEC368-1D7A-4F81-ABF6-AE0E36BAF64C}" type="slidenum">
              <a:rPr lang="en-US" smtClean="0"/>
              <a:pPr/>
              <a:t>180</a:t>
            </a:fld>
            <a:endParaRPr lang="en-US"/>
          </a:p>
        </p:txBody>
      </p:sp>
      <p:pic>
        <p:nvPicPr>
          <p:cNvPr id="5" name="图片 4"/>
          <p:cNvPicPr>
            <a:picLocks noChangeAspect="1"/>
          </p:cNvPicPr>
          <p:nvPr/>
        </p:nvPicPr>
        <p:blipFill>
          <a:blip r:embed="rId3"/>
          <a:stretch>
            <a:fillRect/>
          </a:stretch>
        </p:blipFill>
        <p:spPr>
          <a:xfrm>
            <a:off x="609600" y="5139868"/>
            <a:ext cx="10655393" cy="1040996"/>
          </a:xfrm>
          <a:prstGeom prst="rect">
            <a:avLst/>
          </a:prstGeom>
        </p:spPr>
      </p:pic>
    </p:spTree>
    <p:extLst>
      <p:ext uri="{BB962C8B-B14F-4D97-AF65-F5344CB8AC3E}">
        <p14:creationId xmlns:p14="http://schemas.microsoft.com/office/powerpoint/2010/main" val="37484795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Minimum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In this setting, the way of random sampling leads to minimum distribution shift between training and testing distributions in dataset, which simulates </a:t>
            </a:r>
            <a:r>
              <a:rPr lang="en" altLang="zh-CN" sz="2000" dirty="0">
                <a:solidFill>
                  <a:srgbClr val="FF0000"/>
                </a:solidFill>
              </a:rPr>
              <a:t>a nearly i.i.d. scenario</a:t>
            </a:r>
            <a:r>
              <a:rPr lang="en" altLang="zh-CN" sz="2000" dirty="0"/>
              <a:t>.</a:t>
            </a:r>
          </a:p>
          <a:p>
            <a:pPr lvl="1"/>
            <a:endParaRPr lang="en" altLang="zh-CN" sz="800" dirty="0"/>
          </a:p>
          <a:p>
            <a:pPr lvl="1"/>
            <a:r>
              <a:rPr lang="en-US" altLang="zh-CN" sz="1600" dirty="0"/>
              <a:t>8000 samples for training and 2000 sample for testing</a:t>
            </a:r>
            <a:r>
              <a:rPr lang="zh-CN" altLang="en-US" sz="1600" dirty="0"/>
              <a:t> </a:t>
            </a:r>
            <a:r>
              <a:rPr lang="en-US" altLang="zh-CN" sz="1600" dirty="0"/>
              <a:t>in</a:t>
            </a:r>
            <a:r>
              <a:rPr lang="zh-CN" altLang="en-US" sz="1600" dirty="0"/>
              <a:t> </a:t>
            </a:r>
            <a:r>
              <a:rPr lang="en-US" altLang="zh-CN" sz="1600" dirty="0"/>
              <a:t>each</a:t>
            </a:r>
            <a:r>
              <a:rPr lang="zh-CN" altLang="en-US" sz="1600" dirty="0"/>
              <a:t> </a:t>
            </a:r>
            <a:r>
              <a:rPr lang="en-US" altLang="zh-CN" sz="1600" dirty="0"/>
              <a:t>superclass (</a:t>
            </a:r>
            <a:r>
              <a:rPr lang="en-US" altLang="zh-CN" sz="1600" dirty="0" err="1"/>
              <a:t>ConvNet</a:t>
            </a:r>
            <a:r>
              <a:rPr lang="en-US" altLang="zh-CN" sz="1600" dirty="0"/>
              <a:t>)</a:t>
            </a:r>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181</a:t>
            </a:fld>
            <a:endParaRPr lang="en-US"/>
          </a:p>
        </p:txBody>
      </p:sp>
      <p:graphicFrame>
        <p:nvGraphicFramePr>
          <p:cNvPr id="5" name="表格 4">
            <a:extLst>
              <a:ext uri="{FF2B5EF4-FFF2-40B4-BE49-F238E27FC236}">
                <a16:creationId xmlns:a16="http://schemas.microsoft.com/office/drawing/2014/main" id="{C94A10A2-79FF-7541-AAAE-D2180BD6908D}"/>
              </a:ext>
            </a:extLst>
          </p:cNvPr>
          <p:cNvGraphicFramePr>
            <a:graphicFrameLocks noGrp="1"/>
          </p:cNvGraphicFramePr>
          <p:nvPr>
            <p:extLst>
              <p:ext uri="{D42A27DB-BD31-4B8C-83A1-F6EECF244321}">
                <p14:modId xmlns:p14="http://schemas.microsoft.com/office/powerpoint/2010/main" val="2018550067"/>
              </p:ext>
            </p:extLst>
          </p:nvPr>
        </p:nvGraphicFramePr>
        <p:xfrm>
          <a:off x="2934628" y="2926080"/>
          <a:ext cx="6322743" cy="1112520"/>
        </p:xfrm>
        <a:graphic>
          <a:graphicData uri="http://schemas.openxmlformats.org/drawingml/2006/table">
            <a:tbl>
              <a:tblPr firstRow="1" bandRow="1">
                <a:tableStyleId>{69012ECD-51FC-41F1-AA8D-1B2483CD663E}</a:tableStyleId>
              </a:tblPr>
              <a:tblGrid>
                <a:gridCol w="2107581">
                  <a:extLst>
                    <a:ext uri="{9D8B030D-6E8A-4147-A177-3AD203B41FA5}">
                      <a16:colId xmlns:a16="http://schemas.microsoft.com/office/drawing/2014/main" val="1266286911"/>
                    </a:ext>
                  </a:extLst>
                </a:gridCol>
                <a:gridCol w="2107581">
                  <a:extLst>
                    <a:ext uri="{9D8B030D-6E8A-4147-A177-3AD203B41FA5}">
                      <a16:colId xmlns:a16="http://schemas.microsoft.com/office/drawing/2014/main" val="2478892041"/>
                    </a:ext>
                  </a:extLst>
                </a:gridCol>
                <a:gridCol w="2107581">
                  <a:extLst>
                    <a:ext uri="{9D8B030D-6E8A-4147-A177-3AD203B41FA5}">
                      <a16:colId xmlns:a16="http://schemas.microsoft.com/office/drawing/2014/main" val="145974523"/>
                    </a:ext>
                  </a:extLst>
                </a:gridCol>
              </a:tblGrid>
              <a:tr h="370840">
                <a:tc>
                  <a:txBody>
                    <a:bodyPr/>
                    <a:lstStyle/>
                    <a:p>
                      <a:pPr algn="ctr"/>
                      <a:endParaRPr lang="zh-CN" altLang="en-US" dirty="0"/>
                    </a:p>
                  </a:txBody>
                  <a:tcPr/>
                </a:tc>
                <a:tc>
                  <a:txBody>
                    <a:bodyPr/>
                    <a:lstStyle/>
                    <a:p>
                      <a:pPr algn="ctr"/>
                      <a:r>
                        <a:rPr lang="en-US" altLang="zh-CN" dirty="0"/>
                        <a:t>Average NI</a:t>
                      </a:r>
                      <a:endParaRPr lang="zh-CN" altLang="en-US" dirty="0"/>
                    </a:p>
                  </a:txBody>
                  <a:tcPr/>
                </a:tc>
                <a:tc>
                  <a:txBody>
                    <a:bodyPr/>
                    <a:lstStyle/>
                    <a:p>
                      <a:pPr algn="ctr"/>
                      <a:r>
                        <a:rPr lang="en-US" altLang="zh-CN" dirty="0"/>
                        <a:t>Testing Accuracy</a:t>
                      </a:r>
                      <a:endParaRPr lang="zh-CN" altLang="en-US" dirty="0"/>
                    </a:p>
                  </a:txBody>
                  <a:tcPr/>
                </a:tc>
                <a:extLst>
                  <a:ext uri="{0D108BD9-81ED-4DB2-BD59-A6C34878D82A}">
                    <a16:rowId xmlns:a16="http://schemas.microsoft.com/office/drawing/2014/main" val="1587437930"/>
                  </a:ext>
                </a:extLst>
              </a:tr>
              <a:tr h="370840">
                <a:tc>
                  <a:txBody>
                    <a:bodyPr/>
                    <a:lstStyle/>
                    <a:p>
                      <a:pPr algn="ctr"/>
                      <a:r>
                        <a:rPr lang="en-US" altLang="zh-CN" dirty="0"/>
                        <a:t>Animal</a:t>
                      </a:r>
                      <a:endParaRPr lang="zh-CN" altLang="en-US" dirty="0"/>
                    </a:p>
                  </a:txBody>
                  <a:tcPr/>
                </a:tc>
                <a:tc>
                  <a:txBody>
                    <a:bodyPr/>
                    <a:lstStyle/>
                    <a:p>
                      <a:pPr algn="ctr"/>
                      <a:r>
                        <a:rPr lang="en-US" altLang="zh-CN" dirty="0"/>
                        <a:t>3.85</a:t>
                      </a:r>
                      <a:endParaRPr lang="zh-CN" altLang="en-US" dirty="0"/>
                    </a:p>
                  </a:txBody>
                  <a:tcPr/>
                </a:tc>
                <a:tc>
                  <a:txBody>
                    <a:bodyPr/>
                    <a:lstStyle/>
                    <a:p>
                      <a:pPr algn="ctr"/>
                      <a:r>
                        <a:rPr lang="en-US" altLang="zh-CN" dirty="0"/>
                        <a:t>49.6%</a:t>
                      </a:r>
                      <a:endParaRPr lang="zh-CN" altLang="en-US" dirty="0"/>
                    </a:p>
                  </a:txBody>
                  <a:tcPr/>
                </a:tc>
                <a:extLst>
                  <a:ext uri="{0D108BD9-81ED-4DB2-BD59-A6C34878D82A}">
                    <a16:rowId xmlns:a16="http://schemas.microsoft.com/office/drawing/2014/main" val="2608757892"/>
                  </a:ext>
                </a:extLst>
              </a:tr>
              <a:tr h="370840">
                <a:tc>
                  <a:txBody>
                    <a:bodyPr/>
                    <a:lstStyle/>
                    <a:p>
                      <a:pPr algn="ctr"/>
                      <a:r>
                        <a:rPr lang="en-US" altLang="zh-CN" dirty="0"/>
                        <a:t>Vehicle</a:t>
                      </a:r>
                      <a:endParaRPr lang="zh-CN" altLang="en-US" dirty="0"/>
                    </a:p>
                  </a:txBody>
                  <a:tcPr/>
                </a:tc>
                <a:tc>
                  <a:txBody>
                    <a:bodyPr/>
                    <a:lstStyle/>
                    <a:p>
                      <a:pPr algn="ctr"/>
                      <a:r>
                        <a:rPr lang="en-US" altLang="zh-CN" dirty="0"/>
                        <a:t>3.20</a:t>
                      </a:r>
                      <a:endParaRPr lang="zh-CN" altLang="en-US" dirty="0"/>
                    </a:p>
                  </a:txBody>
                  <a:tcPr/>
                </a:tc>
                <a:tc>
                  <a:txBody>
                    <a:bodyPr/>
                    <a:lstStyle/>
                    <a:p>
                      <a:pPr algn="ctr"/>
                      <a:r>
                        <a:rPr lang="en-US" altLang="zh-CN" dirty="0"/>
                        <a:t>63.0%</a:t>
                      </a:r>
                      <a:endParaRPr lang="zh-CN" altLang="en-US" dirty="0"/>
                    </a:p>
                  </a:txBody>
                  <a:tcPr/>
                </a:tc>
                <a:extLst>
                  <a:ext uri="{0D108BD9-81ED-4DB2-BD59-A6C34878D82A}">
                    <a16:rowId xmlns:a16="http://schemas.microsoft.com/office/drawing/2014/main" val="1721471204"/>
                  </a:ext>
                </a:extLst>
              </a:tr>
            </a:tbl>
          </a:graphicData>
        </a:graphic>
      </p:graphicFrame>
      <p:sp>
        <p:nvSpPr>
          <p:cNvPr id="7" name="椭圆 6">
            <a:extLst>
              <a:ext uri="{FF2B5EF4-FFF2-40B4-BE49-F238E27FC236}">
                <a16:creationId xmlns:a16="http://schemas.microsoft.com/office/drawing/2014/main" id="{81BFEEBB-4559-2940-9A20-75A8416B8EDC}"/>
              </a:ext>
            </a:extLst>
          </p:cNvPr>
          <p:cNvSpPr/>
          <p:nvPr/>
        </p:nvSpPr>
        <p:spPr>
          <a:xfrm>
            <a:off x="4635190" y="3300761"/>
            <a:ext cx="4739268" cy="73783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CN" dirty="0"/>
          </a:p>
        </p:txBody>
      </p:sp>
      <p:sp>
        <p:nvSpPr>
          <p:cNvPr id="16" name="椭圆 15">
            <a:extLst>
              <a:ext uri="{FF2B5EF4-FFF2-40B4-BE49-F238E27FC236}">
                <a16:creationId xmlns:a16="http://schemas.microsoft.com/office/drawing/2014/main" id="{9C06F277-AB9F-CC4B-99E2-C5A47456FAA5}"/>
              </a:ext>
            </a:extLst>
          </p:cNvPr>
          <p:cNvSpPr/>
          <p:nvPr/>
        </p:nvSpPr>
        <p:spPr>
          <a:xfrm>
            <a:off x="609600" y="5124171"/>
            <a:ext cx="4739268" cy="1112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dirty="0"/>
              <a:t>Images in our NICO</a:t>
            </a:r>
          </a:p>
          <a:p>
            <a:pPr algn="ctr"/>
            <a:r>
              <a:rPr lang="en-US" altLang="zh-CN" dirty="0"/>
              <a:t>a</a:t>
            </a:r>
            <a:r>
              <a:rPr lang="en" altLang="zh-CN" dirty="0"/>
              <a:t>re with </a:t>
            </a:r>
            <a:r>
              <a:rPr lang="en" altLang="zh-CN" dirty="0">
                <a:solidFill>
                  <a:srgbClr val="1717FB"/>
                </a:solidFill>
              </a:rPr>
              <a:t>rich contextual information</a:t>
            </a:r>
          </a:p>
        </p:txBody>
      </p:sp>
      <p:sp>
        <p:nvSpPr>
          <p:cNvPr id="18" name="椭圆 17">
            <a:extLst>
              <a:ext uri="{FF2B5EF4-FFF2-40B4-BE49-F238E27FC236}">
                <a16:creationId xmlns:a16="http://schemas.microsoft.com/office/drawing/2014/main" id="{B7A96AFE-5147-9044-B7FD-29228EE04499}"/>
              </a:ext>
            </a:extLst>
          </p:cNvPr>
          <p:cNvSpPr/>
          <p:nvPr/>
        </p:nvSpPr>
        <p:spPr>
          <a:xfrm>
            <a:off x="7566101" y="4942592"/>
            <a:ext cx="3616713" cy="73783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dirty="0"/>
              <a:t>more </a:t>
            </a:r>
            <a:r>
              <a:rPr lang="en" altLang="zh-CN" dirty="0">
                <a:solidFill>
                  <a:srgbClr val="FF0000"/>
                </a:solidFill>
              </a:rPr>
              <a:t>challenging </a:t>
            </a:r>
            <a:r>
              <a:rPr lang="zh-CN" altLang="en-US" dirty="0">
                <a:solidFill>
                  <a:srgbClr val="FF0000"/>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image</a:t>
            </a:r>
            <a:r>
              <a:rPr lang="zh-CN" altLang="en-US" dirty="0">
                <a:solidFill>
                  <a:schemeClr val="tx1"/>
                </a:solidFill>
              </a:rPr>
              <a:t> </a:t>
            </a:r>
            <a:r>
              <a:rPr lang="en-US" altLang="zh-CN" dirty="0">
                <a:solidFill>
                  <a:schemeClr val="tx1"/>
                </a:solidFill>
              </a:rPr>
              <a:t>classification</a:t>
            </a:r>
            <a:endParaRPr lang="en" altLang="zh-CN" dirty="0">
              <a:solidFill>
                <a:schemeClr val="tx1"/>
              </a:solidFill>
            </a:endParaRPr>
          </a:p>
        </p:txBody>
      </p:sp>
      <p:cxnSp>
        <p:nvCxnSpPr>
          <p:cNvPr id="12" name="直线箭头连接符 11">
            <a:extLst>
              <a:ext uri="{FF2B5EF4-FFF2-40B4-BE49-F238E27FC236}">
                <a16:creationId xmlns:a16="http://schemas.microsoft.com/office/drawing/2014/main" id="{8A78D8F9-4920-A649-8D23-E26B14C956C7}"/>
              </a:ext>
            </a:extLst>
          </p:cNvPr>
          <p:cNvCxnSpPr>
            <a:cxnSpLocks/>
            <a:stCxn id="16" idx="7"/>
            <a:endCxn id="5" idx="2"/>
          </p:cNvCxnSpPr>
          <p:nvPr/>
        </p:nvCxnSpPr>
        <p:spPr>
          <a:xfrm flipV="1">
            <a:off x="4654818" y="4038600"/>
            <a:ext cx="1441181" cy="124849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B49DAE5E-A063-E443-A105-5DB0D1328838}"/>
              </a:ext>
            </a:extLst>
          </p:cNvPr>
          <p:cNvCxnSpPr>
            <a:cxnSpLocks/>
            <a:stCxn id="7" idx="5"/>
            <a:endCxn id="18" idx="0"/>
          </p:cNvCxnSpPr>
          <p:nvPr/>
        </p:nvCxnSpPr>
        <p:spPr>
          <a:xfrm>
            <a:off x="8680408" y="3930546"/>
            <a:ext cx="694050" cy="101204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88218" y="4317592"/>
            <a:ext cx="3168496" cy="369332"/>
          </a:xfrm>
          <a:prstGeom prst="rect">
            <a:avLst/>
          </a:prstGeom>
          <a:noFill/>
        </p:spPr>
        <p:txBody>
          <a:bodyPr wrap="none" rtlCol="0">
            <a:spAutoFit/>
          </a:bodyPr>
          <a:lstStyle/>
          <a:p>
            <a:r>
              <a:rPr lang="en-US" altLang="zh-CN" dirty="0"/>
              <a:t>Average NI on </a:t>
            </a:r>
            <a:r>
              <a:rPr lang="en-US" altLang="zh-CN" dirty="0" err="1"/>
              <a:t>ImageNet</a:t>
            </a:r>
            <a:r>
              <a:rPr lang="en-US" altLang="zh-CN" dirty="0"/>
              <a:t>: 2.7</a:t>
            </a:r>
            <a:endParaRPr lang="zh-CN" altLang="en-US" dirty="0"/>
          </a:p>
        </p:txBody>
      </p:sp>
      <p:sp>
        <p:nvSpPr>
          <p:cNvPr id="6" name="矩形 5"/>
          <p:cNvSpPr/>
          <p:nvPr/>
        </p:nvSpPr>
        <p:spPr>
          <a:xfrm>
            <a:off x="4389120" y="6191089"/>
            <a:ext cx="7551868" cy="564714"/>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Our NICO data is more Non-</a:t>
            </a:r>
            <a:r>
              <a:rPr lang="en-US" altLang="zh-CN" sz="2400" dirty="0" err="1">
                <a:solidFill>
                  <a:schemeClr val="tx1"/>
                </a:solidFill>
              </a:rPr>
              <a:t>iid</a:t>
            </a:r>
            <a:r>
              <a:rPr lang="en-US" altLang="zh-CN" sz="2400" dirty="0">
                <a:solidFill>
                  <a:schemeClr val="tx1"/>
                </a:solidFill>
              </a:rPr>
              <a:t>, more challenging</a:t>
            </a:r>
            <a:endParaRPr lang="zh-CN" altLang="en-US" sz="2400" dirty="0">
              <a:solidFill>
                <a:schemeClr val="tx1"/>
              </a:solidFill>
            </a:endParaRPr>
          </a:p>
        </p:txBody>
      </p:sp>
    </p:spTree>
    <p:extLst>
      <p:ext uri="{BB962C8B-B14F-4D97-AF65-F5344CB8AC3E}">
        <p14:creationId xmlns:p14="http://schemas.microsoft.com/office/powerpoint/2010/main" val="23144296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Proportional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Given a class, when sampling positive samples, we use </a:t>
            </a:r>
            <a:r>
              <a:rPr lang="en" altLang="zh-CN" sz="2000" dirty="0">
                <a:solidFill>
                  <a:srgbClr val="FF0000"/>
                </a:solidFill>
              </a:rPr>
              <a:t>all contexts </a:t>
            </a:r>
            <a:r>
              <a:rPr lang="en" altLang="zh-CN" sz="2000" dirty="0"/>
              <a:t>for both training and testing, but the </a:t>
            </a:r>
            <a:r>
              <a:rPr lang="en" altLang="zh-CN" sz="2000" dirty="0">
                <a:solidFill>
                  <a:srgbClr val="1717FB"/>
                </a:solidFill>
              </a:rPr>
              <a:t>percentage of each context </a:t>
            </a:r>
            <a:r>
              <a:rPr lang="en" altLang="zh-CN" sz="2000" dirty="0"/>
              <a:t>is different </a:t>
            </a:r>
            <a:r>
              <a:rPr lang="en-US" altLang="zh-CN" sz="2000" dirty="0"/>
              <a:t>between</a:t>
            </a:r>
            <a:r>
              <a:rPr lang="en" altLang="zh-CN" sz="2000" dirty="0"/>
              <a:t> training and testing dataset. </a:t>
            </a:r>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182</a:t>
            </a:fld>
            <a:endParaRPr lang="en-US"/>
          </a:p>
        </p:txBody>
      </p:sp>
      <p:pic>
        <p:nvPicPr>
          <p:cNvPr id="12" name="图片 11">
            <a:extLst>
              <a:ext uri="{FF2B5EF4-FFF2-40B4-BE49-F238E27FC236}">
                <a16:creationId xmlns:a16="http://schemas.microsoft.com/office/drawing/2014/main" id="{6C82B6CF-F64B-374E-8F15-4B12360FE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86" y="4701146"/>
            <a:ext cx="4121219" cy="874787"/>
          </a:xfrm>
          <a:prstGeom prst="rect">
            <a:avLst/>
          </a:prstGeom>
        </p:spPr>
      </p:pic>
      <p:grpSp>
        <p:nvGrpSpPr>
          <p:cNvPr id="14" name="组合 13"/>
          <p:cNvGrpSpPr/>
          <p:nvPr/>
        </p:nvGrpSpPr>
        <p:grpSpPr>
          <a:xfrm>
            <a:off x="6642097" y="3864074"/>
            <a:ext cx="4572000" cy="2743200"/>
            <a:chOff x="6642097" y="3864074"/>
            <a:chExt cx="4572000" cy="2743200"/>
          </a:xfrm>
        </p:grpSpPr>
        <p:graphicFrame>
          <p:nvGraphicFramePr>
            <p:cNvPr id="24" name="图表 23">
              <a:extLst>
                <a:ext uri="{FF2B5EF4-FFF2-40B4-BE49-F238E27FC236}">
                  <a16:creationId xmlns:a16="http://schemas.microsoft.com/office/drawing/2014/main" id="{B04EAE6A-13C7-1E4E-B84B-459D25809363}"/>
                </a:ext>
              </a:extLst>
            </p:cNvPr>
            <p:cNvGraphicFramePr/>
            <p:nvPr>
              <p:extLst>
                <p:ext uri="{D42A27DB-BD31-4B8C-83A1-F6EECF244321}">
                  <p14:modId xmlns:p14="http://schemas.microsoft.com/office/powerpoint/2010/main" val="16125867"/>
                </p:ext>
              </p:extLst>
            </p:nvPr>
          </p:nvGraphicFramePr>
          <p:xfrm>
            <a:off x="6642097" y="3864074"/>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6CDB5486-D627-8048-AD69-96C39878E14E}"/>
                </a:ext>
              </a:extLst>
            </p:cNvPr>
            <p:cNvSpPr/>
            <p:nvPr/>
          </p:nvSpPr>
          <p:spPr>
            <a:xfrm>
              <a:off x="7337588" y="4813348"/>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59901D6-21CC-6E41-85E2-138CCA7F1E54}"/>
                </a:ext>
              </a:extLst>
            </p:cNvPr>
            <p:cNvSpPr txBox="1"/>
            <p:nvPr/>
          </p:nvSpPr>
          <p:spPr>
            <a:xfrm>
              <a:off x="7005791" y="4275483"/>
              <a:ext cx="1009110" cy="461665"/>
            </a:xfrm>
            <a:prstGeom prst="rect">
              <a:avLst/>
            </a:prstGeom>
            <a:noFill/>
          </p:spPr>
          <p:txBody>
            <a:bodyPr wrap="square" rtlCol="0">
              <a:spAutoFit/>
            </a:bodyPr>
            <a:lstStyle/>
            <a:p>
              <a:pPr algn="ctr"/>
              <a:r>
                <a:rPr kumimoji="1" lang="en-US" altLang="zh-CN" sz="1200" b="1" dirty="0"/>
                <a:t>Testing </a:t>
              </a:r>
            </a:p>
            <a:p>
              <a:pPr algn="ctr"/>
              <a:r>
                <a:rPr kumimoji="1" lang="en-US" altLang="zh-CN" sz="1200" b="1" dirty="0"/>
                <a:t>1 : 1  </a:t>
              </a:r>
              <a:endParaRPr kumimoji="1" lang="zh-CN" altLang="en-US" sz="1200" b="1" dirty="0"/>
            </a:p>
          </p:txBody>
        </p:sp>
      </p:grpSp>
      <p:pic>
        <p:nvPicPr>
          <p:cNvPr id="13" name="图片 12"/>
          <p:cNvPicPr>
            <a:picLocks noChangeAspect="1"/>
          </p:cNvPicPr>
          <p:nvPr/>
        </p:nvPicPr>
        <p:blipFill>
          <a:blip r:embed="rId5"/>
          <a:stretch>
            <a:fillRect/>
          </a:stretch>
        </p:blipFill>
        <p:spPr>
          <a:xfrm>
            <a:off x="977902" y="2392618"/>
            <a:ext cx="10236195" cy="1000042"/>
          </a:xfrm>
          <a:prstGeom prst="rect">
            <a:avLst/>
          </a:prstGeom>
        </p:spPr>
      </p:pic>
      <p:sp>
        <p:nvSpPr>
          <p:cNvPr id="5" name="矩形 4"/>
          <p:cNvSpPr/>
          <p:nvPr/>
        </p:nvSpPr>
        <p:spPr>
          <a:xfrm>
            <a:off x="1516828" y="2269861"/>
            <a:ext cx="978946" cy="1122799"/>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76587" y="3540913"/>
            <a:ext cx="1659429" cy="646331"/>
          </a:xfrm>
          <a:prstGeom prst="rect">
            <a:avLst/>
          </a:prstGeom>
          <a:noFill/>
        </p:spPr>
        <p:txBody>
          <a:bodyPr wrap="none" rtlCol="0">
            <a:spAutoFit/>
          </a:bodyPr>
          <a:lstStyle/>
          <a:p>
            <a:pPr algn="ctr"/>
            <a:r>
              <a:rPr lang="en-US" altLang="zh-CN" dirty="0">
                <a:solidFill>
                  <a:srgbClr val="FF0000"/>
                </a:solidFill>
              </a:rPr>
              <a:t>Dominate</a:t>
            </a:r>
          </a:p>
          <a:p>
            <a:pPr algn="ctr"/>
            <a:r>
              <a:rPr lang="en-US" altLang="zh-CN" dirty="0">
                <a:solidFill>
                  <a:srgbClr val="FF0000"/>
                </a:solidFill>
              </a:rPr>
              <a:t>Context (55%)</a:t>
            </a:r>
            <a:endParaRPr lang="zh-CN" altLang="en-US" dirty="0">
              <a:solidFill>
                <a:srgbClr val="FF0000"/>
              </a:solidFill>
            </a:endParaRPr>
          </a:p>
        </p:txBody>
      </p:sp>
      <p:sp>
        <p:nvSpPr>
          <p:cNvPr id="7" name="矩形 6"/>
          <p:cNvSpPr/>
          <p:nvPr/>
        </p:nvSpPr>
        <p:spPr>
          <a:xfrm>
            <a:off x="2634590" y="3362216"/>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6" name="矩形 15"/>
          <p:cNvSpPr/>
          <p:nvPr/>
        </p:nvSpPr>
        <p:spPr>
          <a:xfrm>
            <a:off x="3615254" y="3356247"/>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7" name="矩形 16"/>
          <p:cNvSpPr/>
          <p:nvPr/>
        </p:nvSpPr>
        <p:spPr>
          <a:xfrm>
            <a:off x="4595918" y="3374454"/>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8" name="矩形 17"/>
          <p:cNvSpPr/>
          <p:nvPr/>
        </p:nvSpPr>
        <p:spPr>
          <a:xfrm>
            <a:off x="5607689" y="3392660"/>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19" name="矩形 18"/>
          <p:cNvSpPr/>
          <p:nvPr/>
        </p:nvSpPr>
        <p:spPr>
          <a:xfrm>
            <a:off x="6537228" y="3366650"/>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0" name="矩形 19"/>
          <p:cNvSpPr/>
          <p:nvPr/>
        </p:nvSpPr>
        <p:spPr>
          <a:xfrm>
            <a:off x="7517892" y="3383382"/>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1" name="矩形 20"/>
          <p:cNvSpPr/>
          <p:nvPr/>
        </p:nvSpPr>
        <p:spPr>
          <a:xfrm>
            <a:off x="8447431" y="3357372"/>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2" name="矩形 21"/>
          <p:cNvSpPr/>
          <p:nvPr/>
        </p:nvSpPr>
        <p:spPr>
          <a:xfrm>
            <a:off x="9481922" y="3395615"/>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5" name="矩形 24"/>
          <p:cNvSpPr/>
          <p:nvPr/>
        </p:nvSpPr>
        <p:spPr>
          <a:xfrm>
            <a:off x="10411461" y="3369605"/>
            <a:ext cx="671979" cy="369332"/>
          </a:xfrm>
          <a:prstGeom prst="rect">
            <a:avLst/>
          </a:prstGeom>
        </p:spPr>
        <p:txBody>
          <a:bodyPr wrap="none">
            <a:spAutoFit/>
          </a:bodyPr>
          <a:lstStyle/>
          <a:p>
            <a:r>
              <a:rPr lang="en-US" altLang="zh-CN" dirty="0">
                <a:solidFill>
                  <a:srgbClr val="FF0000"/>
                </a:solidFill>
              </a:rPr>
              <a:t>(5%)</a:t>
            </a:r>
            <a:endParaRPr lang="zh-CN" altLang="en-US" dirty="0"/>
          </a:p>
        </p:txBody>
      </p:sp>
      <p:sp>
        <p:nvSpPr>
          <p:cNvPr id="26" name="矩形 25"/>
          <p:cNvSpPr/>
          <p:nvPr/>
        </p:nvSpPr>
        <p:spPr>
          <a:xfrm>
            <a:off x="175309" y="5968579"/>
            <a:ext cx="6361919" cy="564714"/>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We can control NI by varying dominate ratio</a:t>
            </a:r>
            <a:endParaRPr lang="zh-CN" altLang="en-US" sz="2400" dirty="0">
              <a:solidFill>
                <a:schemeClr val="tx1"/>
              </a:solidFill>
            </a:endParaRPr>
          </a:p>
        </p:txBody>
      </p:sp>
    </p:spTree>
    <p:extLst>
      <p:ext uri="{BB962C8B-B14F-4D97-AF65-F5344CB8AC3E}">
        <p14:creationId xmlns:p14="http://schemas.microsoft.com/office/powerpoint/2010/main" val="23285110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Proportional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Given a class, when sampling positive samples, we use </a:t>
            </a:r>
            <a:r>
              <a:rPr lang="en" altLang="zh-CN" sz="2000" dirty="0">
                <a:solidFill>
                  <a:srgbClr val="FF0000"/>
                </a:solidFill>
              </a:rPr>
              <a:t>all contexts </a:t>
            </a:r>
            <a:r>
              <a:rPr lang="en" altLang="zh-CN" sz="2000" dirty="0"/>
              <a:t>for both training and testing, but the percentage of each context is different in training and testing subsets. </a:t>
            </a:r>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183</a:t>
            </a:fld>
            <a:endParaRPr lang="en-US"/>
          </a:p>
        </p:txBody>
      </p:sp>
      <p:pic>
        <p:nvPicPr>
          <p:cNvPr id="12" name="图片 11">
            <a:extLst>
              <a:ext uri="{FF2B5EF4-FFF2-40B4-BE49-F238E27FC236}">
                <a16:creationId xmlns:a16="http://schemas.microsoft.com/office/drawing/2014/main" id="{6C82B6CF-F64B-374E-8F15-4B12360FE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800" y="2781300"/>
            <a:ext cx="2692400" cy="571500"/>
          </a:xfrm>
          <a:prstGeom prst="rect">
            <a:avLst/>
          </a:prstGeom>
        </p:spPr>
      </p:pic>
      <p:graphicFrame>
        <p:nvGraphicFramePr>
          <p:cNvPr id="23" name="图表 22">
            <a:extLst>
              <a:ext uri="{FF2B5EF4-FFF2-40B4-BE49-F238E27FC236}">
                <a16:creationId xmlns:a16="http://schemas.microsoft.com/office/drawing/2014/main" id="{BA2E40D9-F029-7345-ADA9-1761A3ADB0DB}"/>
              </a:ext>
            </a:extLst>
          </p:cNvPr>
          <p:cNvGraphicFramePr/>
          <p:nvPr>
            <p:extLst/>
          </p:nvPr>
        </p:nvGraphicFramePr>
        <p:xfrm>
          <a:off x="6475144" y="34290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图表 23">
            <a:extLst>
              <a:ext uri="{FF2B5EF4-FFF2-40B4-BE49-F238E27FC236}">
                <a16:creationId xmlns:a16="http://schemas.microsoft.com/office/drawing/2014/main" id="{B04EAE6A-13C7-1E4E-B84B-459D25809363}"/>
              </a:ext>
            </a:extLst>
          </p:cNvPr>
          <p:cNvGraphicFramePr/>
          <p:nvPr>
            <p:extLst/>
          </p:nvPr>
        </p:nvGraphicFramePr>
        <p:xfrm>
          <a:off x="1144858" y="3464312"/>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6CDB5486-D627-8048-AD69-96C39878E14E}"/>
              </a:ext>
            </a:extLst>
          </p:cNvPr>
          <p:cNvSpPr/>
          <p:nvPr/>
        </p:nvSpPr>
        <p:spPr>
          <a:xfrm>
            <a:off x="1840350" y="4638600"/>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ED76A821-C998-CF47-A3F3-D7501AB7DA94}"/>
              </a:ext>
            </a:extLst>
          </p:cNvPr>
          <p:cNvSpPr/>
          <p:nvPr/>
        </p:nvSpPr>
        <p:spPr>
          <a:xfrm>
            <a:off x="10393800" y="5095800"/>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959901D6-21CC-6E41-85E2-138CCA7F1E54}"/>
              </a:ext>
            </a:extLst>
          </p:cNvPr>
          <p:cNvSpPr txBox="1"/>
          <p:nvPr/>
        </p:nvSpPr>
        <p:spPr>
          <a:xfrm>
            <a:off x="1497795" y="4176935"/>
            <a:ext cx="1009110" cy="461665"/>
          </a:xfrm>
          <a:prstGeom prst="rect">
            <a:avLst/>
          </a:prstGeom>
          <a:noFill/>
        </p:spPr>
        <p:txBody>
          <a:bodyPr wrap="square" rtlCol="0">
            <a:spAutoFit/>
          </a:bodyPr>
          <a:lstStyle/>
          <a:p>
            <a:pPr algn="ctr"/>
            <a:r>
              <a:rPr kumimoji="1" lang="en-US" altLang="zh-CN" sz="1200" b="1" dirty="0"/>
              <a:t>Testing </a:t>
            </a:r>
          </a:p>
          <a:p>
            <a:pPr algn="ctr"/>
            <a:r>
              <a:rPr kumimoji="1" lang="en-US" altLang="zh-CN" sz="1200" b="1" dirty="0"/>
              <a:t>1 : 1  </a:t>
            </a:r>
            <a:endParaRPr kumimoji="1" lang="zh-CN" altLang="en-US" sz="1200" b="1" dirty="0"/>
          </a:p>
        </p:txBody>
      </p:sp>
      <p:sp>
        <p:nvSpPr>
          <p:cNvPr id="11" name="文本框 10">
            <a:extLst>
              <a:ext uri="{FF2B5EF4-FFF2-40B4-BE49-F238E27FC236}">
                <a16:creationId xmlns:a16="http://schemas.microsoft.com/office/drawing/2014/main" id="{3A5F7CED-D1F3-B342-AE12-BC3D15414F13}"/>
              </a:ext>
            </a:extLst>
          </p:cNvPr>
          <p:cNvSpPr txBox="1"/>
          <p:nvPr/>
        </p:nvSpPr>
        <p:spPr>
          <a:xfrm>
            <a:off x="9819993" y="4634135"/>
            <a:ext cx="1471613" cy="461665"/>
          </a:xfrm>
          <a:prstGeom prst="rect">
            <a:avLst/>
          </a:prstGeom>
          <a:noFill/>
        </p:spPr>
        <p:txBody>
          <a:bodyPr wrap="square" rtlCol="0">
            <a:spAutoFit/>
          </a:bodyPr>
          <a:lstStyle/>
          <a:p>
            <a:pPr algn="ctr"/>
            <a:r>
              <a:rPr kumimoji="1" lang="en-US" altLang="zh-CN" sz="1200" b="1" dirty="0"/>
              <a:t>Training </a:t>
            </a:r>
          </a:p>
          <a:p>
            <a:pPr algn="ctr"/>
            <a:r>
              <a:rPr kumimoji="1" lang="en-US" altLang="zh-CN" sz="1200" b="1" dirty="0"/>
              <a:t>5 : 1</a:t>
            </a:r>
            <a:endParaRPr kumimoji="1" lang="zh-CN" altLang="en-US" sz="1200" b="1" dirty="0"/>
          </a:p>
        </p:txBody>
      </p:sp>
    </p:spTree>
    <p:extLst>
      <p:ext uri="{BB962C8B-B14F-4D97-AF65-F5344CB8AC3E}">
        <p14:creationId xmlns:p14="http://schemas.microsoft.com/office/powerpoint/2010/main" val="20084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Graphic spid="24" grpId="0">
        <p:bldAsOne/>
      </p:bldGraphic>
      <p:bldP spid="9" grpId="0" animBg="1"/>
      <p:bldP spid="10" grpId="0" animBg="1"/>
      <p:bldP spid="8" grpId="0"/>
      <p:bldP spid="11"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Compositional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Given a class, </a:t>
            </a:r>
            <a:r>
              <a:rPr lang="en" altLang="zh-CN" sz="2000" dirty="0">
                <a:solidFill>
                  <a:srgbClr val="FF0000"/>
                </a:solidFill>
              </a:rPr>
              <a:t>the observed contexts are different between training and testing</a:t>
            </a:r>
            <a:r>
              <a:rPr lang="zh-CN" altLang="en-US" sz="2000" dirty="0">
                <a:solidFill>
                  <a:srgbClr val="FF0000"/>
                </a:solidFill>
              </a:rPr>
              <a:t> </a:t>
            </a:r>
            <a:r>
              <a:rPr lang="en-US" altLang="zh-CN" sz="2000" dirty="0">
                <a:solidFill>
                  <a:srgbClr val="FF0000"/>
                </a:solidFill>
              </a:rPr>
              <a:t>data</a:t>
            </a:r>
            <a:r>
              <a:rPr lang="en" altLang="zh-CN" sz="2000" dirty="0">
                <a:solidFill>
                  <a:srgbClr val="FF0000"/>
                </a:solidFill>
              </a:rPr>
              <a:t>.</a:t>
            </a:r>
            <a:endParaRPr lang="en-US" altLang="zh-CN" sz="2000"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184</a:t>
            </a:fld>
            <a:endParaRPr lang="en-US"/>
          </a:p>
        </p:txBody>
      </p:sp>
      <p:sp>
        <p:nvSpPr>
          <p:cNvPr id="9" name="椭圆 8">
            <a:extLst>
              <a:ext uri="{FF2B5EF4-FFF2-40B4-BE49-F238E27FC236}">
                <a16:creationId xmlns:a16="http://schemas.microsoft.com/office/drawing/2014/main" id="{3FC03B94-B05A-3F41-828D-317BBB87065C}"/>
              </a:ext>
            </a:extLst>
          </p:cNvPr>
          <p:cNvSpPr/>
          <p:nvPr/>
        </p:nvSpPr>
        <p:spPr>
          <a:xfrm>
            <a:off x="1421109" y="5629602"/>
            <a:ext cx="3240000" cy="7192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Moderate setting</a:t>
            </a:r>
          </a:p>
          <a:p>
            <a:pPr algn="ctr"/>
            <a:r>
              <a:rPr kumimoji="1" lang="en-US" altLang="zh-CN" b="1" dirty="0"/>
              <a:t>(Overlap) </a:t>
            </a:r>
            <a:endParaRPr kumimoji="1" lang="zh-CN" altLang="en-US" b="1" dirty="0"/>
          </a:p>
        </p:txBody>
      </p:sp>
      <p:sp>
        <p:nvSpPr>
          <p:cNvPr id="11" name="椭圆 10">
            <a:extLst>
              <a:ext uri="{FF2B5EF4-FFF2-40B4-BE49-F238E27FC236}">
                <a16:creationId xmlns:a16="http://schemas.microsoft.com/office/drawing/2014/main" id="{2C8BA461-40D8-8E4B-87BF-0A19597749FC}"/>
              </a:ext>
            </a:extLst>
          </p:cNvPr>
          <p:cNvSpPr/>
          <p:nvPr/>
        </p:nvSpPr>
        <p:spPr>
          <a:xfrm>
            <a:off x="6792493" y="5446823"/>
            <a:ext cx="3240000" cy="108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Radical setting</a:t>
            </a:r>
          </a:p>
          <a:p>
            <a:pPr algn="ctr"/>
            <a:r>
              <a:rPr kumimoji="1" lang="en-US" altLang="zh-CN" dirty="0"/>
              <a:t>(No Overlap &amp; Dominant ratio) </a:t>
            </a:r>
            <a:endParaRPr kumimoji="1" lang="zh-CN" altLang="en-US" dirty="0"/>
          </a:p>
        </p:txBody>
      </p:sp>
      <p:graphicFrame>
        <p:nvGraphicFramePr>
          <p:cNvPr id="7" name="图表 6">
            <a:extLst>
              <a:ext uri="{FF2B5EF4-FFF2-40B4-BE49-F238E27FC236}">
                <a16:creationId xmlns:a16="http://schemas.microsoft.com/office/drawing/2014/main" id="{298C7590-56A6-CD41-9B2A-7652B205CEB1}"/>
              </a:ext>
            </a:extLst>
          </p:cNvPr>
          <p:cNvGraphicFramePr/>
          <p:nvPr>
            <p:extLst/>
          </p:nvPr>
        </p:nvGraphicFramePr>
        <p:xfrm>
          <a:off x="6512109" y="2593317"/>
          <a:ext cx="468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a:extLst>
              <a:ext uri="{FF2B5EF4-FFF2-40B4-BE49-F238E27FC236}">
                <a16:creationId xmlns:a16="http://schemas.microsoft.com/office/drawing/2014/main" id="{8D26A24D-B8FB-6847-97C7-FC71A9D738EC}"/>
              </a:ext>
            </a:extLst>
          </p:cNvPr>
          <p:cNvGraphicFramePr/>
          <p:nvPr>
            <p:extLst>
              <p:ext uri="{D42A27DB-BD31-4B8C-83A1-F6EECF244321}">
                <p14:modId xmlns:p14="http://schemas.microsoft.com/office/powerpoint/2010/main" val="451506097"/>
              </p:ext>
            </p:extLst>
          </p:nvPr>
        </p:nvGraphicFramePr>
        <p:xfrm>
          <a:off x="999891" y="2569230"/>
          <a:ext cx="4680000" cy="2880000"/>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肘形连接符 5">
            <a:extLst>
              <a:ext uri="{FF2B5EF4-FFF2-40B4-BE49-F238E27FC236}">
                <a16:creationId xmlns:a16="http://schemas.microsoft.com/office/drawing/2014/main" id="{EE9B79D8-699E-F34A-BE0D-35CEB2C93F07}"/>
              </a:ext>
            </a:extLst>
          </p:cNvPr>
          <p:cNvCxnSpPr>
            <a:cxnSpLocks/>
          </p:cNvCxnSpPr>
          <p:nvPr/>
        </p:nvCxnSpPr>
        <p:spPr>
          <a:xfrm>
            <a:off x="5107259" y="3378823"/>
            <a:ext cx="2442117" cy="936702"/>
          </a:xfrm>
          <a:prstGeom prst="bentConnector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059500" y="2285977"/>
            <a:ext cx="3601609" cy="600831"/>
            <a:chOff x="1059500" y="2285977"/>
            <a:chExt cx="3601609" cy="600831"/>
          </a:xfrm>
        </p:grpSpPr>
        <p:sp>
          <p:nvSpPr>
            <p:cNvPr id="5" name="矩形 4"/>
            <p:cNvSpPr/>
            <p:nvPr/>
          </p:nvSpPr>
          <p:spPr>
            <a:xfrm>
              <a:off x="1968291" y="2347546"/>
              <a:ext cx="134640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68290" y="2658208"/>
              <a:ext cx="269281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314700" y="2347546"/>
              <a:ext cx="1346409" cy="219808"/>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59500" y="2285977"/>
              <a:ext cx="873701" cy="307777"/>
            </a:xfrm>
            <a:prstGeom prst="rect">
              <a:avLst/>
            </a:prstGeom>
            <a:noFill/>
          </p:spPr>
          <p:txBody>
            <a:bodyPr wrap="none" rtlCol="0">
              <a:spAutoFit/>
            </a:bodyPr>
            <a:lstStyle/>
            <a:p>
              <a:r>
                <a:rPr lang="en-US" altLang="zh-CN" sz="1400" dirty="0"/>
                <a:t>Training:</a:t>
              </a:r>
              <a:endParaRPr lang="zh-CN" altLang="en-US" sz="1400" dirty="0"/>
            </a:p>
          </p:txBody>
        </p:sp>
        <p:sp>
          <p:nvSpPr>
            <p:cNvPr id="19" name="文本框 9"/>
            <p:cNvSpPr txBox="1"/>
            <p:nvPr/>
          </p:nvSpPr>
          <p:spPr>
            <a:xfrm>
              <a:off x="1095759" y="2579031"/>
              <a:ext cx="801181" cy="307777"/>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400" dirty="0"/>
                <a:t>Testing:</a:t>
              </a:r>
              <a:endParaRPr lang="zh-CN" altLang="en-US" sz="1400" dirty="0"/>
            </a:p>
          </p:txBody>
        </p:sp>
      </p:grpSp>
      <p:grpSp>
        <p:nvGrpSpPr>
          <p:cNvPr id="23" name="组合 22"/>
          <p:cNvGrpSpPr/>
          <p:nvPr/>
        </p:nvGrpSpPr>
        <p:grpSpPr>
          <a:xfrm>
            <a:off x="6550365" y="2285977"/>
            <a:ext cx="3609635" cy="632613"/>
            <a:chOff x="6550365" y="2285977"/>
            <a:chExt cx="3609635" cy="632613"/>
          </a:xfrm>
        </p:grpSpPr>
        <p:sp>
          <p:nvSpPr>
            <p:cNvPr id="14" name="矩形 13"/>
            <p:cNvSpPr/>
            <p:nvPr/>
          </p:nvSpPr>
          <p:spPr>
            <a:xfrm>
              <a:off x="7467182" y="2347546"/>
              <a:ext cx="134640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13591" y="2347546"/>
              <a:ext cx="1346409" cy="219808"/>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13591" y="2667465"/>
              <a:ext cx="1346409" cy="2198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467182" y="2667000"/>
              <a:ext cx="1346409" cy="219808"/>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550365" y="2285977"/>
              <a:ext cx="873701" cy="307777"/>
            </a:xfrm>
            <a:prstGeom prst="rect">
              <a:avLst/>
            </a:prstGeom>
            <a:noFill/>
          </p:spPr>
          <p:txBody>
            <a:bodyPr wrap="none" rtlCol="0">
              <a:spAutoFit/>
            </a:bodyPr>
            <a:lstStyle/>
            <a:p>
              <a:r>
                <a:rPr lang="en-US" altLang="zh-CN" sz="1400" dirty="0"/>
                <a:t>Training:</a:t>
              </a:r>
              <a:endParaRPr lang="zh-CN" altLang="en-US" sz="1400" dirty="0"/>
            </a:p>
          </p:txBody>
        </p:sp>
        <p:sp>
          <p:nvSpPr>
            <p:cNvPr id="20" name="文本框 9"/>
            <p:cNvSpPr txBox="1"/>
            <p:nvPr/>
          </p:nvSpPr>
          <p:spPr>
            <a:xfrm>
              <a:off x="6586624" y="2610813"/>
              <a:ext cx="801181" cy="307777"/>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400" dirty="0"/>
                <a:t>Testing:</a:t>
              </a:r>
              <a:endParaRPr lang="zh-CN" altLang="en-US" sz="1400" dirty="0"/>
            </a:p>
          </p:txBody>
        </p:sp>
      </p:grpSp>
      <p:pic>
        <p:nvPicPr>
          <p:cNvPr id="21" name="图片 20">
            <a:extLst>
              <a:ext uri="{FF2B5EF4-FFF2-40B4-BE49-F238E27FC236}">
                <a16:creationId xmlns:a16="http://schemas.microsoft.com/office/drawing/2014/main" id="{6C82B6CF-F64B-374E-8F15-4B12360FE5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5784" y="596517"/>
            <a:ext cx="3591338" cy="762312"/>
          </a:xfrm>
          <a:prstGeom prst="rect">
            <a:avLst/>
          </a:prstGeom>
        </p:spPr>
      </p:pic>
      <p:sp>
        <p:nvSpPr>
          <p:cNvPr id="24" name="椭圆 8">
            <a:extLst>
              <a:ext uri="{FF2B5EF4-FFF2-40B4-BE49-F238E27FC236}">
                <a16:creationId xmlns:a16="http://schemas.microsoft.com/office/drawing/2014/main" id="{E5A3B881-23C1-0647-8CFD-4F34A0E65B8D}"/>
              </a:ext>
            </a:extLst>
          </p:cNvPr>
          <p:cNvSpPr/>
          <p:nvPr/>
        </p:nvSpPr>
        <p:spPr>
          <a:xfrm>
            <a:off x="7258589" y="3487284"/>
            <a:ext cx="324000" cy="3240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7">
            <a:extLst>
              <a:ext uri="{FF2B5EF4-FFF2-40B4-BE49-F238E27FC236}">
                <a16:creationId xmlns:a16="http://schemas.microsoft.com/office/drawing/2014/main" id="{E1AB04D7-705C-5C4A-A031-3E63B3DD3312}"/>
              </a:ext>
            </a:extLst>
          </p:cNvPr>
          <p:cNvSpPr txBox="1"/>
          <p:nvPr/>
        </p:nvSpPr>
        <p:spPr>
          <a:xfrm>
            <a:off x="6926792" y="2949419"/>
            <a:ext cx="1009110" cy="461665"/>
          </a:xfrm>
          <a:prstGeom prst="rect">
            <a:avLst/>
          </a:prstGeom>
          <a:noFill/>
        </p:spPr>
        <p:txBody>
          <a:bodyPr wrap="square" rtlCol="0">
            <a:spAutoFit/>
          </a:bodyPr>
          <a:lstStyle/>
          <a:p>
            <a:pPr algn="ctr"/>
            <a:r>
              <a:rPr kumimoji="1" lang="en-US" altLang="zh-CN" sz="1200" b="1" dirty="0"/>
              <a:t>Testing </a:t>
            </a:r>
          </a:p>
          <a:p>
            <a:pPr algn="ctr"/>
            <a:r>
              <a:rPr kumimoji="1" lang="en-US" altLang="zh-CN" sz="1200" b="1" dirty="0"/>
              <a:t>1 : 1  </a:t>
            </a:r>
            <a:endParaRPr kumimoji="1" lang="zh-CN" altLang="en-US" sz="1200" b="1" dirty="0"/>
          </a:p>
        </p:txBody>
      </p:sp>
    </p:spTree>
    <p:extLst>
      <p:ext uri="{BB962C8B-B14F-4D97-AF65-F5344CB8AC3E}">
        <p14:creationId xmlns:p14="http://schemas.microsoft.com/office/powerpoint/2010/main" val="191392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P spid="24" grpId="0" animBg="1"/>
      <p:bldP spid="25" grpId="0"/>
    </p:bld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Adversarial Bias</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 altLang="zh-CN" sz="2000" dirty="0"/>
              <a:t>Given a target class, we define a context as </a:t>
            </a:r>
            <a:r>
              <a:rPr lang="en" altLang="zh-CN" sz="2000" dirty="0">
                <a:solidFill>
                  <a:srgbClr val="FF0000"/>
                </a:solidFill>
              </a:rPr>
              <a:t>confounding context </a:t>
            </a:r>
            <a:r>
              <a:rPr lang="en" altLang="zh-CN" sz="2000" dirty="0"/>
              <a:t>if it only appears in the negative samples of training data and positive samples of testing data.</a:t>
            </a:r>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185</a:t>
            </a:fld>
            <a:endParaRPr lang="en-US"/>
          </a:p>
        </p:txBody>
      </p:sp>
      <p:cxnSp>
        <p:nvCxnSpPr>
          <p:cNvPr id="10" name="直线连接符 9">
            <a:extLst>
              <a:ext uri="{FF2B5EF4-FFF2-40B4-BE49-F238E27FC236}">
                <a16:creationId xmlns:a16="http://schemas.microsoft.com/office/drawing/2014/main" id="{B122E474-A1BC-6346-9652-CB861C14BFF6}"/>
              </a:ext>
            </a:extLst>
          </p:cNvPr>
          <p:cNvCxnSpPr/>
          <p:nvPr/>
        </p:nvCxnSpPr>
        <p:spPr>
          <a:xfrm>
            <a:off x="3542787" y="3079554"/>
            <a:ext cx="0" cy="1616927"/>
          </a:xfrm>
          <a:prstGeom prst="line">
            <a:avLst/>
          </a:prstGeom>
        </p:spPr>
        <p:style>
          <a:lnRef idx="1">
            <a:schemeClr val="dk1"/>
          </a:lnRef>
          <a:fillRef idx="0">
            <a:schemeClr val="dk1"/>
          </a:fillRef>
          <a:effectRef idx="0">
            <a:schemeClr val="dk1"/>
          </a:effectRef>
          <a:fontRef idx="minor">
            <a:schemeClr val="tx1"/>
          </a:fontRef>
        </p:style>
      </p:cxnSp>
      <p:sp>
        <p:nvSpPr>
          <p:cNvPr id="12" name="椭圆 11">
            <a:extLst>
              <a:ext uri="{FF2B5EF4-FFF2-40B4-BE49-F238E27FC236}">
                <a16:creationId xmlns:a16="http://schemas.microsoft.com/office/drawing/2014/main" id="{8CCA45B0-76BE-F04C-A562-39388BFFE01C}"/>
              </a:ext>
            </a:extLst>
          </p:cNvPr>
          <p:cNvSpPr/>
          <p:nvPr/>
        </p:nvSpPr>
        <p:spPr>
          <a:xfrm>
            <a:off x="3130190" y="3170696"/>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7CFC2672-7C49-6E4A-BB72-8D7461304BFD}"/>
              </a:ext>
            </a:extLst>
          </p:cNvPr>
          <p:cNvSpPr/>
          <p:nvPr/>
        </p:nvSpPr>
        <p:spPr>
          <a:xfrm>
            <a:off x="3130190" y="354508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E4C835B0-83E0-CE46-A466-F3DD4244EEB8}"/>
              </a:ext>
            </a:extLst>
          </p:cNvPr>
          <p:cNvSpPr/>
          <p:nvPr/>
        </p:nvSpPr>
        <p:spPr>
          <a:xfrm>
            <a:off x="3130190" y="392489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BA4D3D4F-AF8D-4F4A-B644-A9F85FB67D01}"/>
              </a:ext>
            </a:extLst>
          </p:cNvPr>
          <p:cNvSpPr/>
          <p:nvPr/>
        </p:nvSpPr>
        <p:spPr>
          <a:xfrm>
            <a:off x="3130190" y="430470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4A937F0E-1C29-CB42-B666-68109B46074F}"/>
              </a:ext>
            </a:extLst>
          </p:cNvPr>
          <p:cNvSpPr/>
          <p:nvPr/>
        </p:nvSpPr>
        <p:spPr>
          <a:xfrm>
            <a:off x="2752014" y="3170696"/>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715F5E19-5149-1A44-B464-262973AACDCF}"/>
              </a:ext>
            </a:extLst>
          </p:cNvPr>
          <p:cNvSpPr/>
          <p:nvPr/>
        </p:nvSpPr>
        <p:spPr>
          <a:xfrm>
            <a:off x="2752014" y="354508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08C7F569-2A55-AF4E-B6E9-66B43443C5F5}"/>
              </a:ext>
            </a:extLst>
          </p:cNvPr>
          <p:cNvSpPr/>
          <p:nvPr/>
        </p:nvSpPr>
        <p:spPr>
          <a:xfrm>
            <a:off x="2752014" y="392489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E0CFB1BB-2125-6F46-B0D2-AD1A0B561990}"/>
              </a:ext>
            </a:extLst>
          </p:cNvPr>
          <p:cNvSpPr/>
          <p:nvPr/>
        </p:nvSpPr>
        <p:spPr>
          <a:xfrm>
            <a:off x="2752014" y="4306339"/>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4AC8C47A-B93D-0C42-9951-28AD553A0B41}"/>
              </a:ext>
            </a:extLst>
          </p:cNvPr>
          <p:cNvSpPr/>
          <p:nvPr/>
        </p:nvSpPr>
        <p:spPr>
          <a:xfrm>
            <a:off x="2392126" y="3188984"/>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264BBBC0-8E84-754C-BF19-E164FD41C672}"/>
              </a:ext>
            </a:extLst>
          </p:cNvPr>
          <p:cNvSpPr/>
          <p:nvPr/>
        </p:nvSpPr>
        <p:spPr>
          <a:xfrm>
            <a:off x="2373838" y="3555934"/>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E5776E0E-3964-0542-A500-A0EB69D3B7DC}"/>
              </a:ext>
            </a:extLst>
          </p:cNvPr>
          <p:cNvSpPr/>
          <p:nvPr/>
        </p:nvSpPr>
        <p:spPr>
          <a:xfrm>
            <a:off x="2373838" y="394221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73FA3B5A-1A7E-254C-A026-70154D24EA7D}"/>
              </a:ext>
            </a:extLst>
          </p:cNvPr>
          <p:cNvSpPr/>
          <p:nvPr/>
        </p:nvSpPr>
        <p:spPr>
          <a:xfrm>
            <a:off x="2373838" y="432507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D4E5D52E-7E81-4D4E-BA76-38BBBAD70445}"/>
              </a:ext>
            </a:extLst>
          </p:cNvPr>
          <p:cNvSpPr/>
          <p:nvPr/>
        </p:nvSpPr>
        <p:spPr>
          <a:xfrm>
            <a:off x="3699869" y="3170696"/>
            <a:ext cx="288000" cy="288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BF7706D2-4A16-3B46-B2F7-CAB9CCA73493}"/>
              </a:ext>
            </a:extLst>
          </p:cNvPr>
          <p:cNvSpPr/>
          <p:nvPr/>
        </p:nvSpPr>
        <p:spPr>
          <a:xfrm>
            <a:off x="3699869" y="3545080"/>
            <a:ext cx="288000" cy="288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5C8EEF96-FD25-DA4F-B70E-76B86B232A38}"/>
              </a:ext>
            </a:extLst>
          </p:cNvPr>
          <p:cNvSpPr/>
          <p:nvPr/>
        </p:nvSpPr>
        <p:spPr>
          <a:xfrm>
            <a:off x="3699869" y="3919464"/>
            <a:ext cx="288000" cy="288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F268CDF3-9E5B-5A44-9071-1BF9600DACFC}"/>
              </a:ext>
            </a:extLst>
          </p:cNvPr>
          <p:cNvSpPr/>
          <p:nvPr/>
        </p:nvSpPr>
        <p:spPr>
          <a:xfrm>
            <a:off x="3699869" y="4304702"/>
            <a:ext cx="288000" cy="288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5379F160-F2FE-BC4B-9D2D-8963CE3531B1}"/>
              </a:ext>
            </a:extLst>
          </p:cNvPr>
          <p:cNvSpPr/>
          <p:nvPr/>
        </p:nvSpPr>
        <p:spPr>
          <a:xfrm>
            <a:off x="4078045" y="3174115"/>
            <a:ext cx="288000" cy="288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0EE2930D-3FD9-AE4F-BA2B-A5F16F0377CF}"/>
              </a:ext>
            </a:extLst>
          </p:cNvPr>
          <p:cNvSpPr/>
          <p:nvPr/>
        </p:nvSpPr>
        <p:spPr>
          <a:xfrm>
            <a:off x="4078045" y="3548499"/>
            <a:ext cx="288000" cy="288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E21463BF-BBDD-EF48-B8C6-D4AFB227933B}"/>
              </a:ext>
            </a:extLst>
          </p:cNvPr>
          <p:cNvSpPr/>
          <p:nvPr/>
        </p:nvSpPr>
        <p:spPr>
          <a:xfrm>
            <a:off x="4078045" y="3922883"/>
            <a:ext cx="288000" cy="288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A8F13985-224F-9641-858F-12E913842529}"/>
              </a:ext>
            </a:extLst>
          </p:cNvPr>
          <p:cNvSpPr/>
          <p:nvPr/>
        </p:nvSpPr>
        <p:spPr>
          <a:xfrm>
            <a:off x="4078045" y="4308121"/>
            <a:ext cx="288000" cy="288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A899D0D6-D011-2645-90D7-679195D9CA5F}"/>
              </a:ext>
            </a:extLst>
          </p:cNvPr>
          <p:cNvSpPr/>
          <p:nvPr/>
        </p:nvSpPr>
        <p:spPr>
          <a:xfrm>
            <a:off x="4456220" y="3170696"/>
            <a:ext cx="288000" cy="28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D7AE3203-5EC6-294F-A9DB-488EC7B99746}"/>
              </a:ext>
            </a:extLst>
          </p:cNvPr>
          <p:cNvSpPr/>
          <p:nvPr/>
        </p:nvSpPr>
        <p:spPr>
          <a:xfrm>
            <a:off x="4456220" y="3545080"/>
            <a:ext cx="288000" cy="28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B1EE9967-A0F9-6744-9F78-8FCCC2E24814}"/>
              </a:ext>
            </a:extLst>
          </p:cNvPr>
          <p:cNvSpPr/>
          <p:nvPr/>
        </p:nvSpPr>
        <p:spPr>
          <a:xfrm>
            <a:off x="4456220" y="3919464"/>
            <a:ext cx="288000" cy="28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DC363920-AFBD-5C45-9F29-2325454CA36C}"/>
              </a:ext>
            </a:extLst>
          </p:cNvPr>
          <p:cNvSpPr/>
          <p:nvPr/>
        </p:nvSpPr>
        <p:spPr>
          <a:xfrm>
            <a:off x="4456220" y="4304702"/>
            <a:ext cx="288000" cy="28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左大括号 4">
            <a:extLst>
              <a:ext uri="{FF2B5EF4-FFF2-40B4-BE49-F238E27FC236}">
                <a16:creationId xmlns:a16="http://schemas.microsoft.com/office/drawing/2014/main" id="{D68AF3E1-E668-E744-A24B-1ADD4B1A433D}"/>
              </a:ext>
            </a:extLst>
          </p:cNvPr>
          <p:cNvSpPr/>
          <p:nvPr/>
        </p:nvSpPr>
        <p:spPr>
          <a:xfrm rot="16200000">
            <a:off x="2703291" y="4231297"/>
            <a:ext cx="378176" cy="130854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2" name="左大括号 31">
            <a:extLst>
              <a:ext uri="{FF2B5EF4-FFF2-40B4-BE49-F238E27FC236}">
                <a16:creationId xmlns:a16="http://schemas.microsoft.com/office/drawing/2014/main" id="{7518DEEE-1ECA-6A47-A27F-F2FC72C21B05}"/>
              </a:ext>
            </a:extLst>
          </p:cNvPr>
          <p:cNvSpPr/>
          <p:nvPr/>
        </p:nvSpPr>
        <p:spPr>
          <a:xfrm rot="16200000">
            <a:off x="4007971" y="4229286"/>
            <a:ext cx="378176" cy="130854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95C55A1B-249A-A84F-88D7-3A145F9C7504}"/>
              </a:ext>
            </a:extLst>
          </p:cNvPr>
          <p:cNvSpPr txBox="1"/>
          <p:nvPr/>
        </p:nvSpPr>
        <p:spPr>
          <a:xfrm>
            <a:off x="2373847" y="4992132"/>
            <a:ext cx="1037063" cy="369332"/>
          </a:xfrm>
          <a:prstGeom prst="rect">
            <a:avLst/>
          </a:prstGeom>
          <a:noFill/>
        </p:spPr>
        <p:txBody>
          <a:bodyPr wrap="square" rtlCol="0">
            <a:spAutoFit/>
          </a:bodyPr>
          <a:lstStyle/>
          <a:p>
            <a:r>
              <a:rPr kumimoji="1" lang="en-US" altLang="zh-CN" dirty="0"/>
              <a:t>Training</a:t>
            </a:r>
            <a:endParaRPr kumimoji="1" lang="zh-CN" altLang="en-US" dirty="0"/>
          </a:p>
        </p:txBody>
      </p:sp>
      <p:sp>
        <p:nvSpPr>
          <p:cNvPr id="37" name="文本框 36">
            <a:extLst>
              <a:ext uri="{FF2B5EF4-FFF2-40B4-BE49-F238E27FC236}">
                <a16:creationId xmlns:a16="http://schemas.microsoft.com/office/drawing/2014/main" id="{381DF409-818C-EC45-9730-201DDFBF0E7C}"/>
              </a:ext>
            </a:extLst>
          </p:cNvPr>
          <p:cNvSpPr txBox="1"/>
          <p:nvPr/>
        </p:nvSpPr>
        <p:spPr>
          <a:xfrm>
            <a:off x="3775032" y="4992132"/>
            <a:ext cx="1037063" cy="369332"/>
          </a:xfrm>
          <a:prstGeom prst="rect">
            <a:avLst/>
          </a:prstGeom>
          <a:noFill/>
        </p:spPr>
        <p:txBody>
          <a:bodyPr wrap="square" rtlCol="0">
            <a:spAutoFit/>
          </a:bodyPr>
          <a:lstStyle/>
          <a:p>
            <a:r>
              <a:rPr kumimoji="1" lang="en-US" altLang="zh-CN" dirty="0"/>
              <a:t>Testing</a:t>
            </a:r>
            <a:endParaRPr kumimoji="1" lang="zh-CN" altLang="en-US" dirty="0"/>
          </a:p>
        </p:txBody>
      </p:sp>
      <p:cxnSp>
        <p:nvCxnSpPr>
          <p:cNvPr id="9" name="直线连接符 8">
            <a:extLst>
              <a:ext uri="{FF2B5EF4-FFF2-40B4-BE49-F238E27FC236}">
                <a16:creationId xmlns:a16="http://schemas.microsoft.com/office/drawing/2014/main" id="{408DC5F7-35F6-474B-946C-ABD536A929DC}"/>
              </a:ext>
            </a:extLst>
          </p:cNvPr>
          <p:cNvCxnSpPr/>
          <p:nvPr/>
        </p:nvCxnSpPr>
        <p:spPr>
          <a:xfrm>
            <a:off x="2000626" y="3492149"/>
            <a:ext cx="2880000" cy="0"/>
          </a:xfrm>
          <a:prstGeom prst="line">
            <a:avLst/>
          </a:prstGeom>
          <a:ln w="12700"/>
        </p:spPr>
        <p:style>
          <a:lnRef idx="1">
            <a:schemeClr val="dk1"/>
          </a:lnRef>
          <a:fillRef idx="0">
            <a:schemeClr val="dk1"/>
          </a:fillRef>
          <a:effectRef idx="0">
            <a:schemeClr val="dk1"/>
          </a:effectRef>
          <a:fontRef idx="minor">
            <a:schemeClr val="tx1"/>
          </a:fontRef>
        </p:style>
      </p:cxnSp>
      <p:graphicFrame>
        <p:nvGraphicFramePr>
          <p:cNvPr id="44" name="图表 43">
            <a:extLst>
              <a:ext uri="{FF2B5EF4-FFF2-40B4-BE49-F238E27FC236}">
                <a16:creationId xmlns:a16="http://schemas.microsoft.com/office/drawing/2014/main" id="{6D5FFDF9-B264-6E47-9EC0-C9AA5C834846}"/>
              </a:ext>
            </a:extLst>
          </p:cNvPr>
          <p:cNvGraphicFramePr/>
          <p:nvPr>
            <p:extLst/>
          </p:nvPr>
        </p:nvGraphicFramePr>
        <p:xfrm>
          <a:off x="5471538" y="2632371"/>
          <a:ext cx="5702618" cy="3378793"/>
        </p:xfrm>
        <a:graphic>
          <a:graphicData uri="http://schemas.openxmlformats.org/drawingml/2006/chart">
            <c:chart xmlns:c="http://schemas.openxmlformats.org/drawingml/2006/chart" xmlns:r="http://schemas.openxmlformats.org/officeDocument/2006/relationships" r:id="rId3"/>
          </a:graphicData>
        </a:graphic>
      </p:graphicFrame>
      <p:cxnSp>
        <p:nvCxnSpPr>
          <p:cNvPr id="24" name="直线箭头连接符 23">
            <a:extLst>
              <a:ext uri="{FF2B5EF4-FFF2-40B4-BE49-F238E27FC236}">
                <a16:creationId xmlns:a16="http://schemas.microsoft.com/office/drawing/2014/main" id="{D3F09AC9-9DF6-BF49-A18D-73BF27C6E2C7}"/>
              </a:ext>
            </a:extLst>
          </p:cNvPr>
          <p:cNvCxnSpPr/>
          <p:nvPr/>
        </p:nvCxnSpPr>
        <p:spPr>
          <a:xfrm>
            <a:off x="6257922" y="4741665"/>
            <a:ext cx="468000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A0A2D0E9-653A-1944-A46D-2612C9131264}"/>
              </a:ext>
            </a:extLst>
          </p:cNvPr>
          <p:cNvSpPr txBox="1"/>
          <p:nvPr/>
        </p:nvSpPr>
        <p:spPr>
          <a:xfrm>
            <a:off x="671946" y="3130562"/>
            <a:ext cx="1543050" cy="369332"/>
          </a:xfrm>
          <a:prstGeom prst="rect">
            <a:avLst/>
          </a:prstGeom>
          <a:noFill/>
        </p:spPr>
        <p:txBody>
          <a:bodyPr wrap="square" rtlCol="0">
            <a:spAutoFit/>
          </a:bodyPr>
          <a:lstStyle/>
          <a:p>
            <a:r>
              <a:rPr kumimoji="1" lang="en-US" altLang="zh-CN" dirty="0"/>
              <a:t>Target</a:t>
            </a:r>
            <a:r>
              <a:rPr kumimoji="1" lang="zh-CN" altLang="en-US" dirty="0"/>
              <a:t> </a:t>
            </a:r>
            <a:r>
              <a:rPr kumimoji="1" lang="en-US" altLang="zh-CN" dirty="0"/>
              <a:t>Class</a:t>
            </a:r>
            <a:endParaRPr kumimoji="1" lang="zh-CN" altLang="en-US" dirty="0"/>
          </a:p>
        </p:txBody>
      </p:sp>
      <p:sp>
        <p:nvSpPr>
          <p:cNvPr id="45" name="文本框 44">
            <a:extLst>
              <a:ext uri="{FF2B5EF4-FFF2-40B4-BE49-F238E27FC236}">
                <a16:creationId xmlns:a16="http://schemas.microsoft.com/office/drawing/2014/main" id="{A86F3EEB-E7E0-A241-BB69-F66B78303F77}"/>
              </a:ext>
            </a:extLst>
          </p:cNvPr>
          <p:cNvSpPr txBox="1"/>
          <p:nvPr/>
        </p:nvSpPr>
        <p:spPr>
          <a:xfrm>
            <a:off x="809082" y="3955741"/>
            <a:ext cx="1406899" cy="369332"/>
          </a:xfrm>
          <a:prstGeom prst="rect">
            <a:avLst/>
          </a:prstGeom>
          <a:noFill/>
        </p:spPr>
        <p:txBody>
          <a:bodyPr wrap="square" rtlCol="0">
            <a:spAutoFit/>
          </a:bodyPr>
          <a:lstStyle/>
          <a:p>
            <a:r>
              <a:rPr kumimoji="1" lang="en-US" altLang="zh-CN" dirty="0"/>
              <a:t>The Others</a:t>
            </a:r>
            <a:endParaRPr kumimoji="1" lang="zh-CN" altLang="en-US" dirty="0"/>
          </a:p>
        </p:txBody>
      </p:sp>
      <p:sp>
        <p:nvSpPr>
          <p:cNvPr id="46" name="文本框 45">
            <a:extLst>
              <a:ext uri="{FF2B5EF4-FFF2-40B4-BE49-F238E27FC236}">
                <a16:creationId xmlns:a16="http://schemas.microsoft.com/office/drawing/2014/main" id="{8763D05E-D882-0C4F-89C3-154F1B89018D}"/>
              </a:ext>
            </a:extLst>
          </p:cNvPr>
          <p:cNvSpPr txBox="1"/>
          <p:nvPr/>
        </p:nvSpPr>
        <p:spPr>
          <a:xfrm>
            <a:off x="7473712" y="4334233"/>
            <a:ext cx="2276996" cy="369332"/>
          </a:xfrm>
          <a:prstGeom prst="rect">
            <a:avLst/>
          </a:prstGeom>
          <a:noFill/>
        </p:spPr>
        <p:txBody>
          <a:bodyPr wrap="square" rtlCol="0">
            <a:spAutoFit/>
          </a:bodyPr>
          <a:lstStyle/>
          <a:p>
            <a:r>
              <a:rPr kumimoji="1" lang="en-US" altLang="zh-CN" b="1" dirty="0">
                <a:solidFill>
                  <a:srgbClr val="7030A0"/>
                </a:solidFill>
              </a:rPr>
              <a:t>More Confounders</a:t>
            </a:r>
            <a:endParaRPr kumimoji="1" lang="zh-CN" altLang="en-US" b="1" dirty="0">
              <a:solidFill>
                <a:srgbClr val="7030A0"/>
              </a:solidFill>
            </a:endParaRPr>
          </a:p>
        </p:txBody>
      </p:sp>
      <p:sp>
        <p:nvSpPr>
          <p:cNvPr id="87" name="椭圆 86">
            <a:extLst>
              <a:ext uri="{FF2B5EF4-FFF2-40B4-BE49-F238E27FC236}">
                <a16:creationId xmlns:a16="http://schemas.microsoft.com/office/drawing/2014/main" id="{10D7BA44-FB24-FE43-AA1A-025557AAABD6}"/>
              </a:ext>
            </a:extLst>
          </p:cNvPr>
          <p:cNvSpPr/>
          <p:nvPr/>
        </p:nvSpPr>
        <p:spPr>
          <a:xfrm>
            <a:off x="3692219" y="353536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a:extLst>
              <a:ext uri="{FF2B5EF4-FFF2-40B4-BE49-F238E27FC236}">
                <a16:creationId xmlns:a16="http://schemas.microsoft.com/office/drawing/2014/main" id="{B1360516-63F4-044D-BA3F-EBB602E1EDD8}"/>
              </a:ext>
            </a:extLst>
          </p:cNvPr>
          <p:cNvSpPr/>
          <p:nvPr/>
        </p:nvSpPr>
        <p:spPr>
          <a:xfrm>
            <a:off x="3692219" y="3915174"/>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a:extLst>
              <a:ext uri="{FF2B5EF4-FFF2-40B4-BE49-F238E27FC236}">
                <a16:creationId xmlns:a16="http://schemas.microsoft.com/office/drawing/2014/main" id="{7D927157-18D7-F545-B3BE-D8378CA7D61A}"/>
              </a:ext>
            </a:extLst>
          </p:cNvPr>
          <p:cNvSpPr/>
          <p:nvPr/>
        </p:nvSpPr>
        <p:spPr>
          <a:xfrm>
            <a:off x="3710507" y="429498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48BF1F1F-F43F-C646-BE7D-710C75BDB3C0}"/>
              </a:ext>
            </a:extLst>
          </p:cNvPr>
          <p:cNvSpPr/>
          <p:nvPr/>
        </p:nvSpPr>
        <p:spPr>
          <a:xfrm>
            <a:off x="4087180" y="3520499"/>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a:extLst>
              <a:ext uri="{FF2B5EF4-FFF2-40B4-BE49-F238E27FC236}">
                <a16:creationId xmlns:a16="http://schemas.microsoft.com/office/drawing/2014/main" id="{779D165D-6581-CD4C-B300-F4E21D3CE9DA}"/>
              </a:ext>
            </a:extLst>
          </p:cNvPr>
          <p:cNvSpPr/>
          <p:nvPr/>
        </p:nvSpPr>
        <p:spPr>
          <a:xfrm>
            <a:off x="4087180" y="39003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FEBF0318-42BB-464F-895C-2B5AA8D32FB6}"/>
              </a:ext>
            </a:extLst>
          </p:cNvPr>
          <p:cNvSpPr/>
          <p:nvPr/>
        </p:nvSpPr>
        <p:spPr>
          <a:xfrm>
            <a:off x="4087180" y="428175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a:extLst>
              <a:ext uri="{FF2B5EF4-FFF2-40B4-BE49-F238E27FC236}">
                <a16:creationId xmlns:a16="http://schemas.microsoft.com/office/drawing/2014/main" id="{E573F4D3-21DA-C945-B8BD-9B8082000CD8}"/>
              </a:ext>
            </a:extLst>
          </p:cNvPr>
          <p:cNvSpPr/>
          <p:nvPr/>
        </p:nvSpPr>
        <p:spPr>
          <a:xfrm>
            <a:off x="4474714" y="353692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a:extLst>
              <a:ext uri="{FF2B5EF4-FFF2-40B4-BE49-F238E27FC236}">
                <a16:creationId xmlns:a16="http://schemas.microsoft.com/office/drawing/2014/main" id="{12A5137E-5A02-AF4F-9213-D5C8C9100592}"/>
              </a:ext>
            </a:extLst>
          </p:cNvPr>
          <p:cNvSpPr/>
          <p:nvPr/>
        </p:nvSpPr>
        <p:spPr>
          <a:xfrm>
            <a:off x="4474714" y="392320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a:extLst>
              <a:ext uri="{FF2B5EF4-FFF2-40B4-BE49-F238E27FC236}">
                <a16:creationId xmlns:a16="http://schemas.microsoft.com/office/drawing/2014/main" id="{CBD46C48-0319-9142-97E2-1D17AD789DCA}"/>
              </a:ext>
            </a:extLst>
          </p:cNvPr>
          <p:cNvSpPr/>
          <p:nvPr/>
        </p:nvSpPr>
        <p:spPr>
          <a:xfrm>
            <a:off x="4474714" y="430606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a:extLst>
              <a:ext uri="{FF2B5EF4-FFF2-40B4-BE49-F238E27FC236}">
                <a16:creationId xmlns:a16="http://schemas.microsoft.com/office/drawing/2014/main" id="{5FFCF706-00BE-144E-8D92-0DA295E10686}"/>
              </a:ext>
            </a:extLst>
          </p:cNvPr>
          <p:cNvSpPr/>
          <p:nvPr/>
        </p:nvSpPr>
        <p:spPr>
          <a:xfrm>
            <a:off x="2354918" y="3558685"/>
            <a:ext cx="288000" cy="288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椭圆 99">
            <a:extLst>
              <a:ext uri="{FF2B5EF4-FFF2-40B4-BE49-F238E27FC236}">
                <a16:creationId xmlns:a16="http://schemas.microsoft.com/office/drawing/2014/main" id="{0700CFC3-9682-FF42-84D8-BA63095988AE}"/>
              </a:ext>
            </a:extLst>
          </p:cNvPr>
          <p:cNvSpPr/>
          <p:nvPr/>
        </p:nvSpPr>
        <p:spPr>
          <a:xfrm>
            <a:off x="2373206" y="3951357"/>
            <a:ext cx="288000" cy="288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椭圆 100">
            <a:extLst>
              <a:ext uri="{FF2B5EF4-FFF2-40B4-BE49-F238E27FC236}">
                <a16:creationId xmlns:a16="http://schemas.microsoft.com/office/drawing/2014/main" id="{CA20D0FE-CA5B-D246-9FBE-D06B097C8924}"/>
              </a:ext>
            </a:extLst>
          </p:cNvPr>
          <p:cNvSpPr/>
          <p:nvPr/>
        </p:nvSpPr>
        <p:spPr>
          <a:xfrm>
            <a:off x="2391494" y="4336595"/>
            <a:ext cx="288000" cy="288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DE17C9D7-110C-D642-A4AE-939ACCD13B43}"/>
              </a:ext>
            </a:extLst>
          </p:cNvPr>
          <p:cNvSpPr/>
          <p:nvPr/>
        </p:nvSpPr>
        <p:spPr>
          <a:xfrm>
            <a:off x="2752195" y="3547570"/>
            <a:ext cx="288000" cy="288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512E526F-474A-CF4E-BDD4-9E4201E221E1}"/>
              </a:ext>
            </a:extLst>
          </p:cNvPr>
          <p:cNvSpPr/>
          <p:nvPr/>
        </p:nvSpPr>
        <p:spPr>
          <a:xfrm>
            <a:off x="2752195" y="3921954"/>
            <a:ext cx="288000" cy="288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E5B0C206-A0D5-ED43-989B-65FE85B1EAB8}"/>
              </a:ext>
            </a:extLst>
          </p:cNvPr>
          <p:cNvSpPr/>
          <p:nvPr/>
        </p:nvSpPr>
        <p:spPr>
          <a:xfrm>
            <a:off x="2752195" y="4307192"/>
            <a:ext cx="288000" cy="288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a:extLst>
              <a:ext uri="{FF2B5EF4-FFF2-40B4-BE49-F238E27FC236}">
                <a16:creationId xmlns:a16="http://schemas.microsoft.com/office/drawing/2014/main" id="{62B551C1-403E-374E-81B9-4253DA9D29F3}"/>
              </a:ext>
            </a:extLst>
          </p:cNvPr>
          <p:cNvSpPr/>
          <p:nvPr/>
        </p:nvSpPr>
        <p:spPr>
          <a:xfrm>
            <a:off x="3136837" y="3545080"/>
            <a:ext cx="288000" cy="28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椭圆 107">
            <a:extLst>
              <a:ext uri="{FF2B5EF4-FFF2-40B4-BE49-F238E27FC236}">
                <a16:creationId xmlns:a16="http://schemas.microsoft.com/office/drawing/2014/main" id="{B57B317D-2F1B-DB4B-870D-F22F64F98D9E}"/>
              </a:ext>
            </a:extLst>
          </p:cNvPr>
          <p:cNvSpPr/>
          <p:nvPr/>
        </p:nvSpPr>
        <p:spPr>
          <a:xfrm>
            <a:off x="3136837" y="3919464"/>
            <a:ext cx="288000" cy="28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椭圆 108">
            <a:extLst>
              <a:ext uri="{FF2B5EF4-FFF2-40B4-BE49-F238E27FC236}">
                <a16:creationId xmlns:a16="http://schemas.microsoft.com/office/drawing/2014/main" id="{DB8354A7-9F30-DA40-A2EB-C5805F638427}"/>
              </a:ext>
            </a:extLst>
          </p:cNvPr>
          <p:cNvSpPr/>
          <p:nvPr/>
        </p:nvSpPr>
        <p:spPr>
          <a:xfrm>
            <a:off x="3136837" y="4304702"/>
            <a:ext cx="288000" cy="288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4300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500"/>
                                        <p:tgtEl>
                                          <p:spTgt spid="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87"/>
                                        </p:tgtEl>
                                        <p:attrNameLst>
                                          <p:attrName>style.visibility</p:attrName>
                                        </p:attrNameLst>
                                      </p:cBhvr>
                                      <p:to>
                                        <p:strVal val="visible"/>
                                      </p:to>
                                    </p:set>
                                    <p:animEffect transition="in" filter="fade">
                                      <p:cBhvr>
                                        <p:cTn id="105" dur="500"/>
                                        <p:tgtEl>
                                          <p:spTgt spid="8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8"/>
                                        </p:tgtEl>
                                        <p:attrNameLst>
                                          <p:attrName>style.visibility</p:attrName>
                                        </p:attrNameLst>
                                      </p:cBhvr>
                                      <p:to>
                                        <p:strVal val="visible"/>
                                      </p:to>
                                    </p:set>
                                    <p:animEffect transition="in" filter="fade">
                                      <p:cBhvr>
                                        <p:cTn id="108" dur="500"/>
                                        <p:tgtEl>
                                          <p:spTgt spid="8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fade">
                                      <p:cBhvr>
                                        <p:cTn id="111" dur="500"/>
                                        <p:tgtEl>
                                          <p:spTgt spid="8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9"/>
                                        </p:tgtEl>
                                        <p:attrNameLst>
                                          <p:attrName>style.visibility</p:attrName>
                                        </p:attrNameLst>
                                      </p:cBhvr>
                                      <p:to>
                                        <p:strVal val="visible"/>
                                      </p:to>
                                    </p:set>
                                    <p:animEffect transition="in" filter="fade">
                                      <p:cBhvr>
                                        <p:cTn id="114" dur="500"/>
                                        <p:tgtEl>
                                          <p:spTgt spid="9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animEffect transition="in" filter="fade">
                                      <p:cBhvr>
                                        <p:cTn id="117" dur="500"/>
                                        <p:tgtEl>
                                          <p:spTgt spid="10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1"/>
                                        </p:tgtEl>
                                        <p:attrNameLst>
                                          <p:attrName>style.visibility</p:attrName>
                                        </p:attrNameLst>
                                      </p:cBhvr>
                                      <p:to>
                                        <p:strVal val="visible"/>
                                      </p:to>
                                    </p:set>
                                    <p:animEffect transition="in" filter="fade">
                                      <p:cBhvr>
                                        <p:cTn id="120" dur="500"/>
                                        <p:tgtEl>
                                          <p:spTgt spid="101"/>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1" nodeType="click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91"/>
                                        </p:tgtEl>
                                        <p:attrNameLst>
                                          <p:attrName>style.visibility</p:attrName>
                                        </p:attrNameLst>
                                      </p:cBhvr>
                                      <p:to>
                                        <p:strVal val="visible"/>
                                      </p:to>
                                    </p:set>
                                    <p:animEffect transition="in" filter="fade">
                                      <p:cBhvr>
                                        <p:cTn id="128" dur="500"/>
                                        <p:tgtEl>
                                          <p:spTgt spid="9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animEffect transition="in" filter="fade">
                                      <p:cBhvr>
                                        <p:cTn id="131" dur="500"/>
                                        <p:tgtEl>
                                          <p:spTgt spid="9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fade">
                                      <p:cBhvr>
                                        <p:cTn id="134" dur="500"/>
                                        <p:tgtEl>
                                          <p:spTgt spid="9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03"/>
                                        </p:tgtEl>
                                        <p:attrNameLst>
                                          <p:attrName>style.visibility</p:attrName>
                                        </p:attrNameLst>
                                      </p:cBhvr>
                                      <p:to>
                                        <p:strVal val="visible"/>
                                      </p:to>
                                    </p:set>
                                    <p:animEffect transition="in" filter="fade">
                                      <p:cBhvr>
                                        <p:cTn id="137" dur="500"/>
                                        <p:tgtEl>
                                          <p:spTgt spid="10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04"/>
                                        </p:tgtEl>
                                        <p:attrNameLst>
                                          <p:attrName>style.visibility</p:attrName>
                                        </p:attrNameLst>
                                      </p:cBhvr>
                                      <p:to>
                                        <p:strVal val="visible"/>
                                      </p:to>
                                    </p:set>
                                    <p:animEffect transition="in" filter="fade">
                                      <p:cBhvr>
                                        <p:cTn id="140" dur="500"/>
                                        <p:tgtEl>
                                          <p:spTgt spid="10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05"/>
                                        </p:tgtEl>
                                        <p:attrNameLst>
                                          <p:attrName>style.visibility</p:attrName>
                                        </p:attrNameLst>
                                      </p:cBhvr>
                                      <p:to>
                                        <p:strVal val="visible"/>
                                      </p:to>
                                    </p:set>
                                    <p:animEffect transition="in" filter="fade">
                                      <p:cBhvr>
                                        <p:cTn id="143" dur="500"/>
                                        <p:tgtEl>
                                          <p:spTgt spid="105"/>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1" nodeType="clickEffect">
                                  <p:stCondLst>
                                    <p:cond delay="0"/>
                                  </p:stCondLst>
                                  <p:childTnLst>
                                    <p:set>
                                      <p:cBhvr>
                                        <p:cTn id="147" dur="1" fill="hold">
                                          <p:stCondLst>
                                            <p:cond delay="0"/>
                                          </p:stCondLst>
                                        </p:cTn>
                                        <p:tgtEl>
                                          <p:spTgt spid="15"/>
                                        </p:tgtEl>
                                        <p:attrNameLst>
                                          <p:attrName>style.visibility</p:attrName>
                                        </p:attrNameLst>
                                      </p:cBhvr>
                                      <p:to>
                                        <p:strVal val="visible"/>
                                      </p:to>
                                    </p:set>
                                    <p:animEffect transition="in" filter="fade">
                                      <p:cBhvr>
                                        <p:cTn id="148" dur="500"/>
                                        <p:tgtEl>
                                          <p:spTgt spid="15"/>
                                        </p:tgtEl>
                                      </p:cBhvr>
                                    </p:animEffect>
                                  </p:childTnLst>
                                </p:cTn>
                              </p:par>
                              <p:par>
                                <p:cTn id="149" presetID="10" presetClass="entr" presetSubtype="0" fill="hold" grpId="1" nodeType="with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fade">
                                      <p:cBhvr>
                                        <p:cTn id="151" dur="500"/>
                                        <p:tgtEl>
                                          <p:spTgt spid="21"/>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childTnLst>
                                </p:cTn>
                              </p:par>
                              <p:par>
                                <p:cTn id="155" presetID="10" presetClass="entr" presetSubtype="0" fill="hold" grpId="1" nodeType="withEffect">
                                  <p:stCondLst>
                                    <p:cond delay="0"/>
                                  </p:stCondLst>
                                  <p:childTnLst>
                                    <p:set>
                                      <p:cBhvr>
                                        <p:cTn id="156" dur="1" fill="hold">
                                          <p:stCondLst>
                                            <p:cond delay="0"/>
                                          </p:stCondLst>
                                        </p:cTn>
                                        <p:tgtEl>
                                          <p:spTgt spid="31"/>
                                        </p:tgtEl>
                                        <p:attrNameLst>
                                          <p:attrName>style.visibility</p:attrName>
                                        </p:attrNameLst>
                                      </p:cBhvr>
                                      <p:to>
                                        <p:strVal val="visible"/>
                                      </p:to>
                                    </p:set>
                                    <p:animEffect transition="in" filter="fade">
                                      <p:cBhvr>
                                        <p:cTn id="157" dur="500"/>
                                        <p:tgtEl>
                                          <p:spTgt spid="31"/>
                                        </p:tgtEl>
                                      </p:cBhvr>
                                    </p:animEffect>
                                  </p:childTnLst>
                                </p:cTn>
                              </p:par>
                              <p:par>
                                <p:cTn id="158" presetID="10" presetClass="entr" presetSubtype="0" fill="hold" grpId="1" nodeType="withEffect">
                                  <p:stCondLst>
                                    <p:cond delay="0"/>
                                  </p:stCondLst>
                                  <p:childTnLst>
                                    <p:set>
                                      <p:cBhvr>
                                        <p:cTn id="159" dur="1" fill="hold">
                                          <p:stCondLst>
                                            <p:cond delay="0"/>
                                          </p:stCondLst>
                                        </p:cTn>
                                        <p:tgtEl>
                                          <p:spTgt spid="5"/>
                                        </p:tgtEl>
                                        <p:attrNameLst>
                                          <p:attrName>style.visibility</p:attrName>
                                        </p:attrNameLst>
                                      </p:cBhvr>
                                      <p:to>
                                        <p:strVal val="visible"/>
                                      </p:to>
                                    </p:set>
                                    <p:animEffect transition="in" filter="fade">
                                      <p:cBhvr>
                                        <p:cTn id="160" dur="500"/>
                                        <p:tgtEl>
                                          <p:spTgt spid="5"/>
                                        </p:tgtEl>
                                      </p:cBhvr>
                                    </p:animEffect>
                                  </p:childTnLst>
                                </p:cTn>
                              </p:par>
                              <p:par>
                                <p:cTn id="161" presetID="10" presetClass="entr" presetSubtype="0" fill="hold" grpId="1" nodeType="withEffect">
                                  <p:stCondLst>
                                    <p:cond delay="0"/>
                                  </p:stCondLst>
                                  <p:childTnLst>
                                    <p:set>
                                      <p:cBhvr>
                                        <p:cTn id="162" dur="1" fill="hold">
                                          <p:stCondLst>
                                            <p:cond delay="0"/>
                                          </p:stCondLst>
                                        </p:cTn>
                                        <p:tgtEl>
                                          <p:spTgt spid="6"/>
                                        </p:tgtEl>
                                        <p:attrNameLst>
                                          <p:attrName>style.visibility</p:attrName>
                                        </p:attrNameLst>
                                      </p:cBhvr>
                                      <p:to>
                                        <p:strVal val="visible"/>
                                      </p:to>
                                    </p:set>
                                    <p:animEffect transition="in" filter="fade">
                                      <p:cBhvr>
                                        <p:cTn id="163" dur="500"/>
                                        <p:tgtEl>
                                          <p:spTgt spid="6"/>
                                        </p:tgtEl>
                                      </p:cBhvr>
                                    </p:animEffect>
                                  </p:childTnLst>
                                </p:cTn>
                              </p:par>
                              <p:par>
                                <p:cTn id="164" presetID="10" presetClass="entr" presetSubtype="0" fill="hold" grpId="1" nodeType="withEffect">
                                  <p:stCondLst>
                                    <p:cond delay="0"/>
                                  </p:stCondLst>
                                  <p:childTnLst>
                                    <p:set>
                                      <p:cBhvr>
                                        <p:cTn id="165" dur="1" fill="hold">
                                          <p:stCondLst>
                                            <p:cond delay="0"/>
                                          </p:stCondLst>
                                        </p:cTn>
                                        <p:tgtEl>
                                          <p:spTgt spid="89"/>
                                        </p:tgtEl>
                                        <p:attrNameLst>
                                          <p:attrName>style.visibility</p:attrName>
                                        </p:attrNameLst>
                                      </p:cBhvr>
                                      <p:to>
                                        <p:strVal val="visible"/>
                                      </p:to>
                                    </p:set>
                                    <p:animEffect transition="in" filter="fade">
                                      <p:cBhvr>
                                        <p:cTn id="166" dur="500"/>
                                        <p:tgtEl>
                                          <p:spTgt spid="89"/>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5"/>
                                        </p:tgtEl>
                                        <p:attrNameLst>
                                          <p:attrName>style.visibility</p:attrName>
                                        </p:attrNameLst>
                                      </p:cBhvr>
                                      <p:to>
                                        <p:strVal val="visible"/>
                                      </p:to>
                                    </p:set>
                                    <p:animEffect transition="in" filter="fade">
                                      <p:cBhvr>
                                        <p:cTn id="169" dur="500"/>
                                        <p:tgtEl>
                                          <p:spTgt spid="9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6"/>
                                        </p:tgtEl>
                                        <p:attrNameLst>
                                          <p:attrName>style.visibility</p:attrName>
                                        </p:attrNameLst>
                                      </p:cBhvr>
                                      <p:to>
                                        <p:strVal val="visible"/>
                                      </p:to>
                                    </p:set>
                                    <p:animEffect transition="in" filter="fade">
                                      <p:cBhvr>
                                        <p:cTn id="172" dur="500"/>
                                        <p:tgtEl>
                                          <p:spTgt spid="9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7"/>
                                        </p:tgtEl>
                                        <p:attrNameLst>
                                          <p:attrName>style.visibility</p:attrName>
                                        </p:attrNameLst>
                                      </p:cBhvr>
                                      <p:to>
                                        <p:strVal val="visible"/>
                                      </p:to>
                                    </p:set>
                                    <p:animEffect transition="in" filter="fade">
                                      <p:cBhvr>
                                        <p:cTn id="175" dur="500"/>
                                        <p:tgtEl>
                                          <p:spTgt spid="97"/>
                                        </p:tgtEl>
                                      </p:cBhvr>
                                    </p:animEffect>
                                  </p:childTnLst>
                                </p:cTn>
                              </p:par>
                              <p:par>
                                <p:cTn id="176" presetID="10" presetClass="entr" presetSubtype="0" fill="hold" grpId="1" nodeType="withEffect">
                                  <p:stCondLst>
                                    <p:cond delay="0"/>
                                  </p:stCondLst>
                                  <p:childTnLst>
                                    <p:set>
                                      <p:cBhvr>
                                        <p:cTn id="177" dur="1" fill="hold">
                                          <p:stCondLst>
                                            <p:cond delay="0"/>
                                          </p:stCondLst>
                                        </p:cTn>
                                        <p:tgtEl>
                                          <p:spTgt spid="101"/>
                                        </p:tgtEl>
                                        <p:attrNameLst>
                                          <p:attrName>style.visibility</p:attrName>
                                        </p:attrNameLst>
                                      </p:cBhvr>
                                      <p:to>
                                        <p:strVal val="visible"/>
                                      </p:to>
                                    </p:set>
                                    <p:animEffect transition="in" filter="fade">
                                      <p:cBhvr>
                                        <p:cTn id="178" dur="500"/>
                                        <p:tgtEl>
                                          <p:spTgt spid="101"/>
                                        </p:tgtEl>
                                      </p:cBhvr>
                                    </p:animEffect>
                                  </p:childTnLst>
                                </p:cTn>
                              </p:par>
                              <p:par>
                                <p:cTn id="179" presetID="10" presetClass="entr" presetSubtype="0" fill="hold" grpId="1" nodeType="withEffect">
                                  <p:stCondLst>
                                    <p:cond delay="0"/>
                                  </p:stCondLst>
                                  <p:childTnLst>
                                    <p:set>
                                      <p:cBhvr>
                                        <p:cTn id="180" dur="1" fill="hold">
                                          <p:stCondLst>
                                            <p:cond delay="0"/>
                                          </p:stCondLst>
                                        </p:cTn>
                                        <p:tgtEl>
                                          <p:spTgt spid="105"/>
                                        </p:tgtEl>
                                        <p:attrNameLst>
                                          <p:attrName>style.visibility</p:attrName>
                                        </p:attrNameLst>
                                      </p:cBhvr>
                                      <p:to>
                                        <p:strVal val="visible"/>
                                      </p:to>
                                    </p:set>
                                    <p:animEffect transition="in" filter="fade">
                                      <p:cBhvr>
                                        <p:cTn id="181" dur="500"/>
                                        <p:tgtEl>
                                          <p:spTgt spid="10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07"/>
                                        </p:tgtEl>
                                        <p:attrNameLst>
                                          <p:attrName>style.visibility</p:attrName>
                                        </p:attrNameLst>
                                      </p:cBhvr>
                                      <p:to>
                                        <p:strVal val="visible"/>
                                      </p:to>
                                    </p:set>
                                    <p:animEffect transition="in" filter="fade">
                                      <p:cBhvr>
                                        <p:cTn id="184" dur="500"/>
                                        <p:tgtEl>
                                          <p:spTgt spid="107"/>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Effect transition="in" filter="fade">
                                      <p:cBhvr>
                                        <p:cTn id="187" dur="500"/>
                                        <p:tgtEl>
                                          <p:spTgt spid="10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09"/>
                                        </p:tgtEl>
                                        <p:attrNameLst>
                                          <p:attrName>style.visibility</p:attrName>
                                        </p:attrNameLst>
                                      </p:cBhvr>
                                      <p:to>
                                        <p:strVal val="visible"/>
                                      </p:to>
                                    </p:set>
                                    <p:animEffect transition="in" filter="fade">
                                      <p:cBhvr>
                                        <p:cTn id="190" dur="500"/>
                                        <p:tgtEl>
                                          <p:spTgt spid="109"/>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44"/>
                                        </p:tgtEl>
                                        <p:attrNameLst>
                                          <p:attrName>style.visibility</p:attrName>
                                        </p:attrNameLst>
                                      </p:cBhvr>
                                      <p:to>
                                        <p:strVal val="visible"/>
                                      </p:to>
                                    </p:set>
                                    <p:animEffect transition="in" filter="fade">
                                      <p:cBhvr>
                                        <p:cTn id="195" dur="500"/>
                                        <p:tgtEl>
                                          <p:spTgt spid="44"/>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46"/>
                                        </p:tgtEl>
                                        <p:attrNameLst>
                                          <p:attrName>style.visibility</p:attrName>
                                        </p:attrNameLst>
                                      </p:cBhvr>
                                      <p:to>
                                        <p:strVal val="visible"/>
                                      </p:to>
                                    </p:set>
                                    <p:animEffect transition="in" filter="fade">
                                      <p:cBhvr>
                                        <p:cTn id="198" dur="500"/>
                                        <p:tgtEl>
                                          <p:spTgt spid="46"/>
                                        </p:tgtEl>
                                      </p:cBhvr>
                                    </p:animEffect>
                                  </p:childTnLst>
                                </p:cTn>
                              </p:par>
                              <p:par>
                                <p:cTn id="199" presetID="10" presetClass="entr" presetSubtype="0" fill="hold" nodeType="withEffect">
                                  <p:stCondLst>
                                    <p:cond delay="0"/>
                                  </p:stCondLst>
                                  <p:childTnLst>
                                    <p:set>
                                      <p:cBhvr>
                                        <p:cTn id="200" dur="1" fill="hold">
                                          <p:stCondLst>
                                            <p:cond delay="0"/>
                                          </p:stCondLst>
                                        </p:cTn>
                                        <p:tgtEl>
                                          <p:spTgt spid="24"/>
                                        </p:tgtEl>
                                        <p:attrNameLst>
                                          <p:attrName>style.visibility</p:attrName>
                                        </p:attrNameLst>
                                      </p:cBhvr>
                                      <p:to>
                                        <p:strVal val="visible"/>
                                      </p:to>
                                    </p:set>
                                    <p:animEffect transition="in" filter="fade">
                                      <p:cBhvr>
                                        <p:cTn id="20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5" grpId="1" animBg="1"/>
      <p:bldP spid="16" grpId="0" animBg="1"/>
      <p:bldP spid="19" grpId="0" animBg="1"/>
      <p:bldP spid="20" grpId="0" animBg="1"/>
      <p:bldP spid="21" grpId="0" animBg="1"/>
      <p:bldP spid="21" grpId="1" animBg="1"/>
      <p:bldP spid="22" grpId="0" animBg="1"/>
      <p:bldP spid="23" grpId="0" animBg="1"/>
      <p:bldP spid="25" grpId="0" animBg="1"/>
      <p:bldP spid="26" grpId="0" animBg="1"/>
      <p:bldP spid="26" grpId="1" animBg="1"/>
      <p:bldP spid="28" grpId="0" animBg="1"/>
      <p:bldP spid="29" grpId="0" animBg="1"/>
      <p:bldP spid="30" grpId="0" animBg="1"/>
      <p:bldP spid="31" grpId="0" animBg="1"/>
      <p:bldP spid="31" grpId="1" animBg="1"/>
      <p:bldP spid="33" grpId="0" animBg="1"/>
      <p:bldP spid="34" grpId="0" animBg="1"/>
      <p:bldP spid="35" grpId="0" animBg="1"/>
      <p:bldP spid="36" grpId="0" animBg="1"/>
      <p:bldP spid="38" grpId="0" animBg="1"/>
      <p:bldP spid="39" grpId="0" animBg="1"/>
      <p:bldP spid="40" grpId="0" animBg="1"/>
      <p:bldP spid="41" grpId="0" animBg="1"/>
      <p:bldP spid="5" grpId="0" animBg="1"/>
      <p:bldP spid="5" grpId="1" animBg="1"/>
      <p:bldP spid="32" grpId="0" animBg="1"/>
      <p:bldP spid="6" grpId="0"/>
      <p:bldP spid="6" grpId="1"/>
      <p:bldP spid="37" grpId="0"/>
      <p:bldGraphic spid="44" grpId="0">
        <p:bldAsOne/>
      </p:bldGraphic>
      <p:bldP spid="27" grpId="0"/>
      <p:bldP spid="45" grpId="0"/>
      <p:bldP spid="45" grpId="1"/>
      <p:bldP spid="46" grpId="0"/>
      <p:bldP spid="87" grpId="0" animBg="1"/>
      <p:bldP spid="88" grpId="0" animBg="1"/>
      <p:bldP spid="89" grpId="0" animBg="1"/>
      <p:bldP spid="89" grpId="1" animBg="1"/>
      <p:bldP spid="91" grpId="0" animBg="1"/>
      <p:bldP spid="92" grpId="0" animBg="1"/>
      <p:bldP spid="93" grpId="0" animBg="1"/>
      <p:bldP spid="95" grpId="0" animBg="1"/>
      <p:bldP spid="96" grpId="0" animBg="1"/>
      <p:bldP spid="97" grpId="0" animBg="1"/>
      <p:bldP spid="99" grpId="0" animBg="1"/>
      <p:bldP spid="100" grpId="0" animBg="1"/>
      <p:bldP spid="101" grpId="0" animBg="1"/>
      <p:bldP spid="101" grpId="1" animBg="1"/>
      <p:bldP spid="103" grpId="0" animBg="1"/>
      <p:bldP spid="104" grpId="0" animBg="1"/>
      <p:bldP spid="105" grpId="0" animBg="1"/>
      <p:bldP spid="105" grpId="1" animBg="1"/>
      <p:bldP spid="107" grpId="0" animBg="1"/>
      <p:bldP spid="108" grpId="0" animBg="1"/>
      <p:bldP spid="109"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174" y="2966570"/>
            <a:ext cx="6896197" cy="3319713"/>
          </a:xfrm>
          <a:prstGeom prst="rect">
            <a:avLst/>
          </a:prstGeom>
        </p:spPr>
      </p:pic>
      <p:sp>
        <p:nvSpPr>
          <p:cNvPr id="2" name="标题 1"/>
          <p:cNvSpPr>
            <a:spLocks noGrp="1"/>
          </p:cNvSpPr>
          <p:nvPr>
            <p:ph type="title"/>
          </p:nvPr>
        </p:nvSpPr>
        <p:spPr>
          <a:xfrm>
            <a:off x="609600" y="533400"/>
            <a:ext cx="10972800" cy="990600"/>
          </a:xfrm>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600200"/>
            <a:ext cx="10972800" cy="4876800"/>
          </a:xfrm>
          <a:ln>
            <a:noFill/>
          </a:ln>
        </p:spPr>
        <p:txBody>
          <a:bodyPr/>
          <a:lstStyle/>
          <a:p>
            <a:r>
              <a:rPr lang="en-US" altLang="zh-CN" sz="2000" dirty="0"/>
              <a:t>Summary</a:t>
            </a:r>
            <a:r>
              <a:rPr lang="zh-CN" altLang="en-US" sz="2000" dirty="0"/>
              <a:t> </a:t>
            </a:r>
            <a:r>
              <a:rPr lang="en-US" altLang="zh-CN" sz="2000" dirty="0"/>
              <a:t>on</a:t>
            </a:r>
            <a:r>
              <a:rPr lang="zh-CN" altLang="en-US" sz="2000" dirty="0"/>
              <a:t> </a:t>
            </a:r>
            <a:r>
              <a:rPr lang="en-US" altLang="zh-CN" sz="2000" dirty="0"/>
              <a:t>Non-</a:t>
            </a:r>
            <a:r>
              <a:rPr lang="en-US" altLang="zh-CN" sz="2000" dirty="0" err="1"/>
              <a:t>iidness</a:t>
            </a:r>
            <a:r>
              <a:rPr lang="zh-CN" altLang="en-US" sz="2000" dirty="0"/>
              <a:t> </a:t>
            </a:r>
            <a:r>
              <a:rPr lang="en-US" altLang="zh-CN" sz="2000" dirty="0"/>
              <a:t>on</a:t>
            </a:r>
            <a:r>
              <a:rPr lang="zh-CN" altLang="en-US" sz="2000" dirty="0"/>
              <a:t> </a:t>
            </a:r>
            <a:r>
              <a:rPr lang="en-US" altLang="zh-CN" sz="2000" dirty="0"/>
              <a:t>our</a:t>
            </a:r>
            <a:r>
              <a:rPr lang="zh-CN" altLang="en-US" sz="2000" dirty="0"/>
              <a:t> </a:t>
            </a:r>
            <a:r>
              <a:rPr lang="en-US" altLang="zh-CN" sz="2000" dirty="0"/>
              <a:t>dataset</a:t>
            </a:r>
          </a:p>
          <a:p>
            <a:r>
              <a:rPr lang="en-US" altLang="zh-CN" sz="2000" dirty="0"/>
              <a:t>Range</a:t>
            </a:r>
            <a:r>
              <a:rPr lang="zh-CN" altLang="en-US" sz="2000" dirty="0"/>
              <a:t> </a:t>
            </a:r>
            <a:r>
              <a:rPr lang="en-US" altLang="zh-CN" sz="2000" dirty="0"/>
              <a:t>of</a:t>
            </a:r>
            <a:r>
              <a:rPr lang="zh-CN" altLang="en-US" sz="2000" dirty="0"/>
              <a:t> </a:t>
            </a:r>
            <a:r>
              <a:rPr lang="en-US" altLang="zh-CN" sz="2000" dirty="0"/>
              <a:t>NI</a:t>
            </a:r>
            <a:r>
              <a:rPr lang="zh-CN" altLang="en-US" sz="2000" dirty="0"/>
              <a:t> </a:t>
            </a:r>
            <a:r>
              <a:rPr lang="en-US" altLang="zh-CN" sz="2000" dirty="0"/>
              <a:t>value</a:t>
            </a:r>
            <a:r>
              <a:rPr lang="zh-CN" altLang="en-US" sz="2000" dirty="0"/>
              <a:t> </a:t>
            </a:r>
            <a:r>
              <a:rPr lang="en-US" altLang="zh-CN" sz="2000" dirty="0"/>
              <a:t>for</a:t>
            </a:r>
            <a:r>
              <a:rPr lang="zh-CN" altLang="en-US" sz="2000" dirty="0"/>
              <a:t> </a:t>
            </a:r>
            <a:r>
              <a:rPr lang="en-US" altLang="zh-CN" sz="2000" dirty="0"/>
              <a:t>each</a:t>
            </a:r>
            <a:r>
              <a:rPr lang="zh-CN" altLang="en-US" sz="2000" dirty="0"/>
              <a:t> </a:t>
            </a:r>
            <a:r>
              <a:rPr lang="en-US" altLang="zh-CN" sz="2000" dirty="0"/>
              <a:t>method</a:t>
            </a:r>
          </a:p>
          <a:p>
            <a:r>
              <a:rPr lang="en-US" altLang="zh-CN" sz="2000" dirty="0"/>
              <a:t>Large</a:t>
            </a:r>
            <a:r>
              <a:rPr lang="zh-CN" altLang="en-US" sz="2000" dirty="0"/>
              <a:t> </a:t>
            </a:r>
            <a:r>
              <a:rPr lang="en-US" altLang="zh-CN" sz="2000" dirty="0"/>
              <a:t>and</a:t>
            </a:r>
            <a:r>
              <a:rPr lang="zh-CN" altLang="en-US" sz="2000" dirty="0"/>
              <a:t> </a:t>
            </a:r>
            <a:r>
              <a:rPr lang="en-US" altLang="zh-CN" sz="2000" dirty="0"/>
              <a:t>controllable</a:t>
            </a:r>
            <a:r>
              <a:rPr lang="zh-CN" altLang="en-US" sz="2000" dirty="0"/>
              <a:t> </a:t>
            </a:r>
            <a:r>
              <a:rPr lang="en-US" altLang="zh-CN" sz="2000" dirty="0"/>
              <a:t>NI</a:t>
            </a:r>
          </a:p>
          <a:p>
            <a:pPr lvl="1"/>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186</a:t>
            </a:fld>
            <a:endParaRPr lang="en-US"/>
          </a:p>
        </p:txBody>
      </p:sp>
      <p:sp>
        <p:nvSpPr>
          <p:cNvPr id="17" name="矩形 16">
            <a:extLst>
              <a:ext uri="{FF2B5EF4-FFF2-40B4-BE49-F238E27FC236}">
                <a16:creationId xmlns:a16="http://schemas.microsoft.com/office/drawing/2014/main" id="{7C4D6F63-D702-BE45-8DD2-4655213B6900}"/>
              </a:ext>
            </a:extLst>
          </p:cNvPr>
          <p:cNvSpPr/>
          <p:nvPr/>
        </p:nvSpPr>
        <p:spPr>
          <a:xfrm>
            <a:off x="8694052" y="5615049"/>
            <a:ext cx="3288711" cy="936000"/>
          </a:xfrm>
          <a:prstGeom prst="rect">
            <a:avLst/>
          </a:prstGeom>
          <a:solidFill>
            <a:srgbClr val="7030A0"/>
          </a:solidFill>
          <a:ln w="26424">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Global Balancing Method</a:t>
            </a:r>
            <a:endParaRPr kumimoji="1" lang="zh-CN" altLang="en-US" sz="2000" dirty="0"/>
          </a:p>
        </p:txBody>
      </p:sp>
      <p:cxnSp>
        <p:nvCxnSpPr>
          <p:cNvPr id="21" name="直线连接符 20">
            <a:extLst>
              <a:ext uri="{FF2B5EF4-FFF2-40B4-BE49-F238E27FC236}">
                <a16:creationId xmlns:a16="http://schemas.microsoft.com/office/drawing/2014/main" id="{65D2B000-0974-544C-BC55-E47E9D68FF8D}"/>
              </a:ext>
            </a:extLst>
          </p:cNvPr>
          <p:cNvCxnSpPr/>
          <p:nvPr/>
        </p:nvCxnSpPr>
        <p:spPr>
          <a:xfrm>
            <a:off x="4497483" y="4982445"/>
            <a:ext cx="0" cy="360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51344353-5597-1145-B4E4-1C7015EF57EA}"/>
              </a:ext>
            </a:extLst>
          </p:cNvPr>
          <p:cNvCxnSpPr/>
          <p:nvPr/>
        </p:nvCxnSpPr>
        <p:spPr>
          <a:xfrm>
            <a:off x="6075726" y="4982445"/>
            <a:ext cx="0" cy="360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0D4A315B-B5C7-6D4C-B7CA-CD4DCBEA12F1}"/>
              </a:ext>
            </a:extLst>
          </p:cNvPr>
          <p:cNvCxnSpPr/>
          <p:nvPr/>
        </p:nvCxnSpPr>
        <p:spPr>
          <a:xfrm>
            <a:off x="6113562" y="4979865"/>
            <a:ext cx="0" cy="360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7C5B554-C2F5-8D49-9BEC-1C19056C59DA}"/>
              </a:ext>
            </a:extLst>
          </p:cNvPr>
          <p:cNvSpPr txBox="1"/>
          <p:nvPr/>
        </p:nvSpPr>
        <p:spPr>
          <a:xfrm>
            <a:off x="6364512" y="4977285"/>
            <a:ext cx="1890273" cy="369332"/>
          </a:xfrm>
          <a:prstGeom prst="rect">
            <a:avLst/>
          </a:prstGeom>
          <a:noFill/>
        </p:spPr>
        <p:txBody>
          <a:bodyPr wrap="square" rtlCol="0">
            <a:spAutoFit/>
          </a:bodyPr>
          <a:lstStyle/>
          <a:p>
            <a:r>
              <a:rPr kumimoji="1" lang="en-US" altLang="zh-CN" b="1" dirty="0">
                <a:solidFill>
                  <a:srgbClr val="7030A0"/>
                </a:solidFill>
              </a:rPr>
              <a:t>Controllable NI</a:t>
            </a:r>
            <a:endParaRPr kumimoji="1" lang="zh-CN" altLang="en-US" b="1" dirty="0">
              <a:solidFill>
                <a:srgbClr val="7030A0"/>
              </a:solidFill>
            </a:endParaRPr>
          </a:p>
        </p:txBody>
      </p:sp>
      <p:sp>
        <p:nvSpPr>
          <p:cNvPr id="23" name="文本框 22">
            <a:extLst>
              <a:ext uri="{FF2B5EF4-FFF2-40B4-BE49-F238E27FC236}">
                <a16:creationId xmlns:a16="http://schemas.microsoft.com/office/drawing/2014/main" id="{3C63C277-E2B1-5D4E-BB94-9649B77F2E93}"/>
              </a:ext>
            </a:extLst>
          </p:cNvPr>
          <p:cNvSpPr txBox="1"/>
          <p:nvPr/>
        </p:nvSpPr>
        <p:spPr>
          <a:xfrm>
            <a:off x="4743909" y="4977285"/>
            <a:ext cx="1148412" cy="369332"/>
          </a:xfrm>
          <a:prstGeom prst="rect">
            <a:avLst/>
          </a:prstGeom>
          <a:noFill/>
        </p:spPr>
        <p:txBody>
          <a:bodyPr wrap="square" rtlCol="0">
            <a:spAutoFit/>
          </a:bodyPr>
          <a:lstStyle/>
          <a:p>
            <a:r>
              <a:rPr kumimoji="1" lang="en-US" altLang="zh-CN" b="1" dirty="0">
                <a:solidFill>
                  <a:srgbClr val="7030A0"/>
                </a:solidFill>
              </a:rPr>
              <a:t>Large NI</a:t>
            </a:r>
            <a:endParaRPr kumimoji="1" lang="zh-CN" altLang="en-US" b="1" dirty="0">
              <a:solidFill>
                <a:srgbClr val="7030A0"/>
              </a:solidFill>
            </a:endParaRPr>
          </a:p>
        </p:txBody>
      </p:sp>
      <p:cxnSp>
        <p:nvCxnSpPr>
          <p:cNvPr id="26" name="直接箭头连接符 25"/>
          <p:cNvCxnSpPr/>
          <p:nvPr/>
        </p:nvCxnSpPr>
        <p:spPr>
          <a:xfrm flipV="1">
            <a:off x="657785" y="3529722"/>
            <a:ext cx="8707" cy="18887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14465" y="5442262"/>
            <a:ext cx="1069524" cy="369332"/>
          </a:xfrm>
          <a:prstGeom prst="rect">
            <a:avLst/>
          </a:prstGeom>
          <a:noFill/>
        </p:spPr>
        <p:txBody>
          <a:bodyPr wrap="none" rtlCol="0">
            <a:spAutoFit/>
          </a:bodyPr>
          <a:lstStyle/>
          <a:p>
            <a:r>
              <a:rPr lang="en-US" altLang="zh-CN" b="1" dirty="0"/>
              <a:t>small NI</a:t>
            </a:r>
            <a:endParaRPr lang="zh-CN" altLang="en-US" b="1" dirty="0"/>
          </a:p>
        </p:txBody>
      </p:sp>
      <p:sp>
        <p:nvSpPr>
          <p:cNvPr id="28" name="文本框 27"/>
          <p:cNvSpPr txBox="1"/>
          <p:nvPr/>
        </p:nvSpPr>
        <p:spPr>
          <a:xfrm>
            <a:off x="114465" y="3169722"/>
            <a:ext cx="1031051" cy="369332"/>
          </a:xfrm>
          <a:prstGeom prst="rect">
            <a:avLst/>
          </a:prstGeom>
          <a:noFill/>
        </p:spPr>
        <p:txBody>
          <a:bodyPr wrap="none" rtlCol="0">
            <a:spAutoFit/>
          </a:bodyPr>
          <a:lstStyle/>
          <a:p>
            <a:r>
              <a:rPr lang="en-US" altLang="zh-CN" b="1" dirty="0"/>
              <a:t>large NI</a:t>
            </a:r>
            <a:endParaRPr lang="zh-CN" altLang="en-US" b="1" dirty="0"/>
          </a:p>
        </p:txBody>
      </p:sp>
      <p:sp>
        <p:nvSpPr>
          <p:cNvPr id="16" name="矩形 16">
            <a:extLst>
              <a:ext uri="{FF2B5EF4-FFF2-40B4-BE49-F238E27FC236}">
                <a16:creationId xmlns:a16="http://schemas.microsoft.com/office/drawing/2014/main" id="{B3F847C6-1FF0-A446-985A-46E6E61F04B8}"/>
              </a:ext>
            </a:extLst>
          </p:cNvPr>
          <p:cNvSpPr/>
          <p:nvPr/>
        </p:nvSpPr>
        <p:spPr>
          <a:xfrm>
            <a:off x="8694053" y="3539054"/>
            <a:ext cx="3288711" cy="936000"/>
          </a:xfrm>
          <a:prstGeom prst="rect">
            <a:avLst/>
          </a:prstGeom>
          <a:solidFill>
            <a:srgbClr val="7030A0"/>
          </a:solidFill>
          <a:ln w="26424">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Targeted/General Non-I.I.D. Image Classification </a:t>
            </a:r>
            <a:endParaRPr kumimoji="1" lang="zh-CN" altLang="en-US" sz="2000" dirty="0"/>
          </a:p>
        </p:txBody>
      </p:sp>
    </p:spTree>
    <p:extLst>
      <p:ext uri="{BB962C8B-B14F-4D97-AF65-F5344CB8AC3E}">
        <p14:creationId xmlns:p14="http://schemas.microsoft.com/office/powerpoint/2010/main" val="22531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10972800" cy="990600"/>
          </a:xfrm>
        </p:spPr>
        <p:txBody>
          <a:bodyPr/>
          <a:lstStyle/>
          <a:p>
            <a:r>
              <a:rPr lang="en-US" altLang="zh-CN" dirty="0"/>
              <a:t>NICO - Non-I.I.D. Image Dataset with Contexts</a:t>
            </a:r>
            <a:endParaRPr lang="zh-CN" altLang="en-US" dirty="0"/>
          </a:p>
        </p:txBody>
      </p:sp>
      <p:sp>
        <p:nvSpPr>
          <p:cNvPr id="3" name="内容占位符 2"/>
          <p:cNvSpPr>
            <a:spLocks noGrp="1"/>
          </p:cNvSpPr>
          <p:nvPr>
            <p:ph idx="1"/>
          </p:nvPr>
        </p:nvSpPr>
        <p:spPr>
          <a:xfrm>
            <a:off x="609600" y="1600200"/>
            <a:ext cx="10972800" cy="4876800"/>
          </a:xfrm>
          <a:ln>
            <a:noFill/>
          </a:ln>
        </p:spPr>
        <p:txBody>
          <a:bodyPr/>
          <a:lstStyle/>
          <a:p>
            <a:r>
              <a:rPr lang="en" altLang="zh-CN" sz="2000" dirty="0"/>
              <a:t>Range of average</a:t>
            </a:r>
            <a:r>
              <a:rPr lang="zh-CN" altLang="en-US" sz="2000" dirty="0"/>
              <a:t> </a:t>
            </a:r>
            <a:r>
              <a:rPr lang="en" altLang="zh-CN" sz="2000" dirty="0"/>
              <a:t>NI</a:t>
            </a:r>
            <a:r>
              <a:rPr lang="zh-CN" altLang="en-US" sz="2000" dirty="0"/>
              <a:t> </a:t>
            </a:r>
            <a:r>
              <a:rPr lang="en" altLang="zh-CN" sz="2000" dirty="0"/>
              <a:t>over</a:t>
            </a:r>
            <a:r>
              <a:rPr lang="zh-CN" altLang="en-US" sz="2000" dirty="0"/>
              <a:t> </a:t>
            </a:r>
            <a:r>
              <a:rPr lang="en" altLang="zh-CN" sz="2000" dirty="0"/>
              <a:t>Animal</a:t>
            </a:r>
            <a:r>
              <a:rPr lang="zh-CN" altLang="en-US" sz="2000" dirty="0"/>
              <a:t> </a:t>
            </a:r>
            <a:r>
              <a:rPr lang="en" altLang="zh-CN" sz="2000" dirty="0"/>
              <a:t>superclass for different settings supported in NICO</a:t>
            </a:r>
            <a:r>
              <a:rPr lang="en-US" altLang="zh-CN" sz="2000" dirty="0"/>
              <a:t>.</a:t>
            </a:r>
          </a:p>
          <a:p>
            <a:pPr lvl="1"/>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187</a:t>
            </a:fld>
            <a:endParaRPr lang="en-US"/>
          </a:p>
        </p:txBody>
      </p:sp>
      <p:graphicFrame>
        <p:nvGraphicFramePr>
          <p:cNvPr id="39" name="图表 38">
            <a:extLst>
              <a:ext uri="{FF2B5EF4-FFF2-40B4-BE49-F238E27FC236}">
                <a16:creationId xmlns:a16="http://schemas.microsoft.com/office/drawing/2014/main" id="{DC9ACAB2-EF47-1F4D-B8DE-F36C5787C7DD}"/>
              </a:ext>
            </a:extLst>
          </p:cNvPr>
          <p:cNvGraphicFramePr/>
          <p:nvPr>
            <p:extLst>
              <p:ext uri="{D42A27DB-BD31-4B8C-83A1-F6EECF244321}">
                <p14:modId xmlns:p14="http://schemas.microsoft.com/office/powerpoint/2010/main" val="3736107984"/>
              </p:ext>
            </p:extLst>
          </p:nvPr>
        </p:nvGraphicFramePr>
        <p:xfrm>
          <a:off x="1330783" y="2550072"/>
          <a:ext cx="6488625" cy="3381387"/>
        </p:xfrm>
        <a:graphic>
          <a:graphicData uri="http://schemas.openxmlformats.org/drawingml/2006/chart">
            <c:chart xmlns:c="http://schemas.openxmlformats.org/drawingml/2006/chart" xmlns:r="http://schemas.openxmlformats.org/officeDocument/2006/relationships" r:id="rId3"/>
          </a:graphicData>
        </a:graphic>
      </p:graphicFrame>
      <p:sp>
        <p:nvSpPr>
          <p:cNvPr id="8" name="左大括号 7">
            <a:extLst>
              <a:ext uri="{FF2B5EF4-FFF2-40B4-BE49-F238E27FC236}">
                <a16:creationId xmlns:a16="http://schemas.microsoft.com/office/drawing/2014/main" id="{3B528122-9EFD-494A-B651-1ED7A3E6ADF2}"/>
              </a:ext>
            </a:extLst>
          </p:cNvPr>
          <p:cNvSpPr/>
          <p:nvPr/>
        </p:nvSpPr>
        <p:spPr>
          <a:xfrm>
            <a:off x="5149797" y="2766561"/>
            <a:ext cx="216000" cy="3600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左大括号 11">
            <a:extLst>
              <a:ext uri="{FF2B5EF4-FFF2-40B4-BE49-F238E27FC236}">
                <a16:creationId xmlns:a16="http://schemas.microsoft.com/office/drawing/2014/main" id="{0F8C7417-B677-604A-98AF-796F529E3D59}"/>
              </a:ext>
            </a:extLst>
          </p:cNvPr>
          <p:cNvSpPr/>
          <p:nvPr/>
        </p:nvSpPr>
        <p:spPr>
          <a:xfrm>
            <a:off x="5149797" y="3239354"/>
            <a:ext cx="216000" cy="9360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13" name="文本框 12">
            <a:extLst>
              <a:ext uri="{FF2B5EF4-FFF2-40B4-BE49-F238E27FC236}">
                <a16:creationId xmlns:a16="http://schemas.microsoft.com/office/drawing/2014/main" id="{06D55155-3E83-7045-BAB5-3D93A0C8F460}"/>
              </a:ext>
            </a:extLst>
          </p:cNvPr>
          <p:cNvSpPr txBox="1"/>
          <p:nvPr/>
        </p:nvSpPr>
        <p:spPr>
          <a:xfrm>
            <a:off x="3194758" y="2757229"/>
            <a:ext cx="1955039" cy="369332"/>
          </a:xfrm>
          <a:prstGeom prst="rect">
            <a:avLst/>
          </a:prstGeom>
          <a:noFill/>
        </p:spPr>
        <p:txBody>
          <a:bodyPr wrap="square" rtlCol="0">
            <a:spAutoFit/>
          </a:bodyPr>
          <a:lstStyle/>
          <a:p>
            <a:r>
              <a:rPr kumimoji="1" lang="en-US" altLang="zh-CN" dirty="0"/>
              <a:t>class specialized</a:t>
            </a:r>
            <a:endParaRPr kumimoji="1" lang="zh-CN" altLang="en-US" dirty="0"/>
          </a:p>
        </p:txBody>
      </p:sp>
      <p:sp>
        <p:nvSpPr>
          <p:cNvPr id="45" name="文本框 44">
            <a:extLst>
              <a:ext uri="{FF2B5EF4-FFF2-40B4-BE49-F238E27FC236}">
                <a16:creationId xmlns:a16="http://schemas.microsoft.com/office/drawing/2014/main" id="{17509F0C-4799-4B40-998E-5C741F645E74}"/>
              </a:ext>
            </a:extLst>
          </p:cNvPr>
          <p:cNvSpPr txBox="1"/>
          <p:nvPr/>
        </p:nvSpPr>
        <p:spPr>
          <a:xfrm>
            <a:off x="3459513" y="3522688"/>
            <a:ext cx="1690284" cy="369332"/>
          </a:xfrm>
          <a:prstGeom prst="rect">
            <a:avLst/>
          </a:prstGeom>
          <a:noFill/>
        </p:spPr>
        <p:txBody>
          <a:bodyPr wrap="square" rtlCol="0">
            <a:spAutoFit/>
          </a:bodyPr>
          <a:lstStyle/>
          <a:p>
            <a:r>
              <a:rPr kumimoji="1" lang="en-US" altLang="zh-CN" dirty="0"/>
              <a:t>class overall</a:t>
            </a:r>
            <a:endParaRPr kumimoji="1" lang="zh-CN" altLang="en-US" dirty="0"/>
          </a:p>
        </p:txBody>
      </p:sp>
      <p:sp>
        <p:nvSpPr>
          <p:cNvPr id="14" name="椭圆 13">
            <a:extLst>
              <a:ext uri="{FF2B5EF4-FFF2-40B4-BE49-F238E27FC236}">
                <a16:creationId xmlns:a16="http://schemas.microsoft.com/office/drawing/2014/main" id="{223C1E8F-04FA-4B4E-B52F-278734180380}"/>
              </a:ext>
            </a:extLst>
          </p:cNvPr>
          <p:cNvSpPr/>
          <p:nvPr/>
        </p:nvSpPr>
        <p:spPr>
          <a:xfrm>
            <a:off x="3286665" y="3360907"/>
            <a:ext cx="1766524" cy="6928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7C4D6F63-D702-BE45-8DD2-4655213B6900}"/>
              </a:ext>
            </a:extLst>
          </p:cNvPr>
          <p:cNvSpPr/>
          <p:nvPr/>
        </p:nvSpPr>
        <p:spPr>
          <a:xfrm>
            <a:off x="7031622" y="5874815"/>
            <a:ext cx="4951142" cy="936000"/>
          </a:xfrm>
          <a:prstGeom prst="rect">
            <a:avLst/>
          </a:prstGeom>
          <a:solidFill>
            <a:srgbClr val="7030A0"/>
          </a:solidFill>
          <a:ln w="26424">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Global Balancing Method for </a:t>
            </a:r>
          </a:p>
          <a:p>
            <a:pPr algn="ctr"/>
            <a:r>
              <a:rPr kumimoji="1" lang="en-US" altLang="zh-CN" sz="2000" dirty="0"/>
              <a:t>General Non-I.I.D. Image Classification </a:t>
            </a:r>
            <a:endParaRPr kumimoji="1" lang="zh-CN" altLang="en-US" sz="2000" dirty="0"/>
          </a:p>
        </p:txBody>
      </p:sp>
      <p:cxnSp>
        <p:nvCxnSpPr>
          <p:cNvPr id="19" name="肘形连接符 18">
            <a:extLst>
              <a:ext uri="{FF2B5EF4-FFF2-40B4-BE49-F238E27FC236}">
                <a16:creationId xmlns:a16="http://schemas.microsoft.com/office/drawing/2014/main" id="{DF7E0125-22B9-1B41-8BC9-3D2C47F27E9A}"/>
              </a:ext>
            </a:extLst>
          </p:cNvPr>
          <p:cNvCxnSpPr>
            <a:cxnSpLocks/>
            <a:stCxn id="45" idx="3"/>
            <a:endCxn id="17" idx="0"/>
          </p:cNvCxnSpPr>
          <p:nvPr/>
        </p:nvCxnSpPr>
        <p:spPr>
          <a:xfrm>
            <a:off x="5149797" y="3707354"/>
            <a:ext cx="4357396" cy="216746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线连接符 20">
            <a:extLst>
              <a:ext uri="{FF2B5EF4-FFF2-40B4-BE49-F238E27FC236}">
                <a16:creationId xmlns:a16="http://schemas.microsoft.com/office/drawing/2014/main" id="{65D2B000-0974-544C-BC55-E47E9D68FF8D}"/>
              </a:ext>
            </a:extLst>
          </p:cNvPr>
          <p:cNvCxnSpPr/>
          <p:nvPr/>
        </p:nvCxnSpPr>
        <p:spPr>
          <a:xfrm>
            <a:off x="3533613" y="4931354"/>
            <a:ext cx="0" cy="360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51344353-5597-1145-B4E4-1C7015EF57EA}"/>
              </a:ext>
            </a:extLst>
          </p:cNvPr>
          <p:cNvCxnSpPr/>
          <p:nvPr/>
        </p:nvCxnSpPr>
        <p:spPr>
          <a:xfrm>
            <a:off x="5111856" y="4931354"/>
            <a:ext cx="0" cy="360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0D4A315B-B5C7-6D4C-B7CA-CD4DCBEA12F1}"/>
              </a:ext>
            </a:extLst>
          </p:cNvPr>
          <p:cNvCxnSpPr/>
          <p:nvPr/>
        </p:nvCxnSpPr>
        <p:spPr>
          <a:xfrm>
            <a:off x="5149692" y="4928774"/>
            <a:ext cx="0" cy="360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646FE85B-F428-984D-9CD2-E1F9EBE2CE3B}"/>
              </a:ext>
            </a:extLst>
          </p:cNvPr>
          <p:cNvCxnSpPr/>
          <p:nvPr/>
        </p:nvCxnSpPr>
        <p:spPr>
          <a:xfrm>
            <a:off x="7415935" y="4926194"/>
            <a:ext cx="0" cy="3600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7C5B554-C2F5-8D49-9BEC-1C19056C59DA}"/>
              </a:ext>
            </a:extLst>
          </p:cNvPr>
          <p:cNvSpPr txBox="1"/>
          <p:nvPr/>
        </p:nvSpPr>
        <p:spPr>
          <a:xfrm>
            <a:off x="5400642" y="4926194"/>
            <a:ext cx="1890273" cy="369332"/>
          </a:xfrm>
          <a:prstGeom prst="rect">
            <a:avLst/>
          </a:prstGeom>
          <a:noFill/>
        </p:spPr>
        <p:txBody>
          <a:bodyPr wrap="square" rtlCol="0">
            <a:spAutoFit/>
          </a:bodyPr>
          <a:lstStyle/>
          <a:p>
            <a:r>
              <a:rPr kumimoji="1" lang="en-US" altLang="zh-CN" b="1" dirty="0">
                <a:solidFill>
                  <a:srgbClr val="7030A0"/>
                </a:solidFill>
              </a:rPr>
              <a:t>Controllable NI</a:t>
            </a:r>
            <a:endParaRPr kumimoji="1" lang="zh-CN" altLang="en-US" b="1" dirty="0">
              <a:solidFill>
                <a:srgbClr val="7030A0"/>
              </a:solidFill>
            </a:endParaRPr>
          </a:p>
        </p:txBody>
      </p:sp>
      <p:sp>
        <p:nvSpPr>
          <p:cNvPr id="23" name="文本框 22">
            <a:extLst>
              <a:ext uri="{FF2B5EF4-FFF2-40B4-BE49-F238E27FC236}">
                <a16:creationId xmlns:a16="http://schemas.microsoft.com/office/drawing/2014/main" id="{3C63C277-E2B1-5D4E-BB94-9649B77F2E93}"/>
              </a:ext>
            </a:extLst>
          </p:cNvPr>
          <p:cNvSpPr txBox="1"/>
          <p:nvPr/>
        </p:nvSpPr>
        <p:spPr>
          <a:xfrm>
            <a:off x="3780039" y="4926194"/>
            <a:ext cx="1148412" cy="369332"/>
          </a:xfrm>
          <a:prstGeom prst="rect">
            <a:avLst/>
          </a:prstGeom>
          <a:noFill/>
        </p:spPr>
        <p:txBody>
          <a:bodyPr wrap="square" rtlCol="0">
            <a:spAutoFit/>
          </a:bodyPr>
          <a:lstStyle/>
          <a:p>
            <a:r>
              <a:rPr kumimoji="1" lang="en-US" altLang="zh-CN" b="1" dirty="0">
                <a:solidFill>
                  <a:srgbClr val="7030A0"/>
                </a:solidFill>
              </a:rPr>
              <a:t>Large NI</a:t>
            </a:r>
            <a:endParaRPr kumimoji="1" lang="zh-CN" altLang="en-US" b="1" dirty="0">
              <a:solidFill>
                <a:srgbClr val="7030A0"/>
              </a:solidFill>
            </a:endParaRPr>
          </a:p>
        </p:txBody>
      </p:sp>
      <p:cxnSp>
        <p:nvCxnSpPr>
          <p:cNvPr id="26" name="直接箭头连接符 25"/>
          <p:cNvCxnSpPr/>
          <p:nvPr/>
        </p:nvCxnSpPr>
        <p:spPr>
          <a:xfrm flipV="1">
            <a:off x="657785" y="2941895"/>
            <a:ext cx="8707" cy="18887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14465" y="4854435"/>
            <a:ext cx="1069524" cy="369332"/>
          </a:xfrm>
          <a:prstGeom prst="rect">
            <a:avLst/>
          </a:prstGeom>
          <a:noFill/>
        </p:spPr>
        <p:txBody>
          <a:bodyPr wrap="none" rtlCol="0">
            <a:spAutoFit/>
          </a:bodyPr>
          <a:lstStyle/>
          <a:p>
            <a:r>
              <a:rPr lang="en-US" altLang="zh-CN" b="1" dirty="0"/>
              <a:t>small NI</a:t>
            </a:r>
            <a:endParaRPr lang="zh-CN" altLang="en-US" b="1" dirty="0"/>
          </a:p>
        </p:txBody>
      </p:sp>
      <p:sp>
        <p:nvSpPr>
          <p:cNvPr id="28" name="文本框 27"/>
          <p:cNvSpPr txBox="1"/>
          <p:nvPr/>
        </p:nvSpPr>
        <p:spPr>
          <a:xfrm>
            <a:off x="114465" y="2581895"/>
            <a:ext cx="1031051" cy="369332"/>
          </a:xfrm>
          <a:prstGeom prst="rect">
            <a:avLst/>
          </a:prstGeom>
          <a:noFill/>
        </p:spPr>
        <p:txBody>
          <a:bodyPr wrap="none" rtlCol="0">
            <a:spAutoFit/>
          </a:bodyPr>
          <a:lstStyle/>
          <a:p>
            <a:r>
              <a:rPr lang="en-US" altLang="zh-CN" b="1" dirty="0"/>
              <a:t>large NI</a:t>
            </a:r>
            <a:endParaRPr lang="zh-CN" altLang="en-US" b="1" dirty="0"/>
          </a:p>
        </p:txBody>
      </p:sp>
    </p:spTree>
    <p:extLst>
      <p:ext uri="{BB962C8B-B14F-4D97-AF65-F5344CB8AC3E}">
        <p14:creationId xmlns:p14="http://schemas.microsoft.com/office/powerpoint/2010/main" val="22133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45" grpId="0"/>
      <p:bldP spid="14" grpId="0" animBg="1"/>
      <p:bldP spid="17" grpId="0" animBg="1"/>
      <p:bldP spid="22" grpId="0"/>
      <p:bldP spid="2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ConvNet with Batch Balancing (CNBB)</a:t>
            </a:r>
            <a:endParaRPr lang="zh-CN" altLang="en-US" dirty="0"/>
          </a:p>
        </p:txBody>
      </p:sp>
      <p:sp>
        <p:nvSpPr>
          <p:cNvPr id="3" name="内容占位符 2"/>
          <p:cNvSpPr>
            <a:spLocks noGrp="1"/>
          </p:cNvSpPr>
          <p:nvPr>
            <p:ph idx="1"/>
          </p:nvPr>
        </p:nvSpPr>
        <p:spPr>
          <a:xfrm>
            <a:off x="609600" y="1600200"/>
            <a:ext cx="10972800" cy="4876800"/>
          </a:xfrm>
        </p:spPr>
        <p:txBody>
          <a:bodyPr/>
          <a:lstStyle/>
          <a:p>
            <a:r>
              <a:rPr lang="en-US" altLang="zh-CN" dirty="0"/>
              <a:t> Confounder Balancing in the literature of Causal Inference</a:t>
            </a:r>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188</a:t>
            </a:fld>
            <a:endParaRPr lang="en-US"/>
          </a:p>
        </p:txBody>
      </p:sp>
      <p:pic>
        <p:nvPicPr>
          <p:cNvPr id="19" name="图片 18">
            <a:extLst>
              <a:ext uri="{FF2B5EF4-FFF2-40B4-BE49-F238E27FC236}">
                <a16:creationId xmlns:a16="http://schemas.microsoft.com/office/drawing/2014/main" id="{2F766152-AE04-6F41-84A7-333854ED7453}"/>
              </a:ext>
            </a:extLst>
          </p:cNvPr>
          <p:cNvPicPr>
            <a:picLocks noChangeAspect="1"/>
          </p:cNvPicPr>
          <p:nvPr/>
        </p:nvPicPr>
        <p:blipFill>
          <a:blip r:embed="rId3"/>
          <a:stretch>
            <a:fillRect/>
          </a:stretch>
        </p:blipFill>
        <p:spPr>
          <a:xfrm>
            <a:off x="3525322" y="2173637"/>
            <a:ext cx="4551166" cy="3682757"/>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E14C41E-6B6C-9F47-934B-9BFCD96A736A}"/>
                  </a:ext>
                </a:extLst>
              </p:cNvPr>
              <p:cNvSpPr txBox="1"/>
              <p:nvPr/>
            </p:nvSpPr>
            <p:spPr>
              <a:xfrm>
                <a:off x="1431075" y="3770030"/>
                <a:ext cx="331329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ea typeface="Cambria Math" panose="02040503050406030204" pitchFamily="18" charset="0"/>
                        </a:rPr>
                        <m:t>𝜑</m:t>
                      </m:r>
                      <m:d>
                        <m:dPr>
                          <m:ctrlPr>
                            <a:rPr kumimoji="1" lang="en-US" altLang="zh-CN" sz="2000" b="0" i="1" smtClean="0">
                              <a:latin typeface="Cambria Math" panose="02040503050406030204" pitchFamily="18" charset="0"/>
                              <a:ea typeface="Cambria Math" panose="02040503050406030204" pitchFamily="18" charset="0"/>
                            </a:rPr>
                          </m:ctrlPr>
                        </m:dPr>
                        <m:e>
                          <m:r>
                            <a:rPr kumimoji="1" lang="en-US" altLang="zh-CN" sz="2000" b="0" i="1" smtClean="0">
                              <a:latin typeface="Cambria Math" panose="02040503050406030204" pitchFamily="18" charset="0"/>
                              <a:ea typeface="Cambria Math" panose="02040503050406030204" pitchFamily="18" charset="0"/>
                            </a:rPr>
                            <m:t>𝑋</m:t>
                          </m:r>
                        </m:e>
                        <m:e>
                          <m:r>
                            <a:rPr kumimoji="1" lang="en-US" altLang="zh-CN" sz="2000" b="0" i="1" smtClean="0">
                              <a:latin typeface="Cambria Math" panose="02040503050406030204" pitchFamily="18" charset="0"/>
                              <a:ea typeface="Cambria Math" panose="02040503050406030204" pitchFamily="18" charset="0"/>
                            </a:rPr>
                            <m:t>𝑇</m:t>
                          </m:r>
                          <m:r>
                            <a:rPr kumimoji="1" lang="en-US" altLang="zh-CN" sz="2000" b="0" i="1" smtClean="0">
                              <a:latin typeface="Cambria Math" panose="02040503050406030204" pitchFamily="18" charset="0"/>
                              <a:ea typeface="Cambria Math" panose="02040503050406030204" pitchFamily="18" charset="0"/>
                            </a:rPr>
                            <m:t>=1</m:t>
                          </m:r>
                        </m:e>
                      </m:d>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𝜑</m:t>
                      </m:r>
                      <m:d>
                        <m:dPr>
                          <m:ctrlPr>
                            <a:rPr kumimoji="1" lang="en-US" altLang="zh-CN" sz="2000" i="1">
                              <a:latin typeface="Cambria Math" panose="02040503050406030204" pitchFamily="18" charset="0"/>
                              <a:ea typeface="Cambria Math" panose="02040503050406030204" pitchFamily="18" charset="0"/>
                            </a:rPr>
                          </m:ctrlPr>
                        </m:dPr>
                        <m:e>
                          <m:r>
                            <a:rPr kumimoji="1" lang="en-US" altLang="zh-CN" sz="2000" i="1">
                              <a:latin typeface="Cambria Math" panose="02040503050406030204" pitchFamily="18" charset="0"/>
                              <a:ea typeface="Cambria Math" panose="02040503050406030204" pitchFamily="18" charset="0"/>
                            </a:rPr>
                            <m:t>𝑋</m:t>
                          </m:r>
                        </m:e>
                        <m:e>
                          <m:r>
                            <a:rPr kumimoji="1" lang="en-US" altLang="zh-CN" sz="2000" i="1">
                              <a:latin typeface="Cambria Math" panose="02040503050406030204" pitchFamily="18" charset="0"/>
                              <a:ea typeface="Cambria Math" panose="02040503050406030204" pitchFamily="18" charset="0"/>
                            </a:rPr>
                            <m:t>𝑇</m:t>
                          </m:r>
                          <m:r>
                            <a:rPr kumimoji="1" lang="en-US" altLang="zh-CN" sz="2000" i="1">
                              <a:latin typeface="Cambria Math" panose="02040503050406030204" pitchFamily="18" charset="0"/>
                              <a:ea typeface="Cambria Math" panose="02040503050406030204" pitchFamily="18" charset="0"/>
                            </a:rPr>
                            <m:t>=−1</m:t>
                          </m:r>
                        </m:e>
                      </m:d>
                    </m:oMath>
                  </m:oMathPara>
                </a14:m>
                <a:endParaRPr kumimoji="1" lang="zh-CN" altLang="en-US" sz="2000" dirty="0"/>
              </a:p>
            </p:txBody>
          </p:sp>
        </mc:Choice>
        <mc:Fallback xmlns="">
          <p:sp>
            <p:nvSpPr>
              <p:cNvPr id="7" name="文本框 6">
                <a:extLst>
                  <a:ext uri="{FF2B5EF4-FFF2-40B4-BE49-F238E27FC236}">
                    <a16:creationId xmlns:a16="http://schemas.microsoft.com/office/drawing/2014/main" id="{7E14C41E-6B6C-9F47-934B-9BFCD96A736A}"/>
                  </a:ext>
                </a:extLst>
              </p:cNvPr>
              <p:cNvSpPr txBox="1">
                <a:spLocks noRot="1" noChangeAspect="1" noMove="1" noResize="1" noEditPoints="1" noAdjustHandles="1" noChangeArrowheads="1" noChangeShapeType="1" noTextEdit="1"/>
              </p:cNvSpPr>
              <p:nvPr/>
            </p:nvSpPr>
            <p:spPr>
              <a:xfrm>
                <a:off x="1431075" y="3770030"/>
                <a:ext cx="3313294" cy="307777"/>
              </a:xfrm>
              <a:prstGeom prst="rect">
                <a:avLst/>
              </a:prstGeom>
              <a:blipFill>
                <a:blip r:embed="rId4"/>
                <a:stretch>
                  <a:fillRect b="-20000"/>
                </a:stretch>
              </a:blipFill>
            </p:spPr>
            <p:txBody>
              <a:bodyPr/>
              <a:lstStyle/>
              <a:p>
                <a:r>
                  <a:rPr lang="en-US">
                    <a:noFill/>
                  </a:rPr>
                  <a:t> </a:t>
                </a:r>
              </a:p>
            </p:txBody>
          </p:sp>
        </mc:Fallback>
      </mc:AlternateContent>
      <p:cxnSp>
        <p:nvCxnSpPr>
          <p:cNvPr id="12" name="直线连接符 11">
            <a:extLst>
              <a:ext uri="{FF2B5EF4-FFF2-40B4-BE49-F238E27FC236}">
                <a16:creationId xmlns:a16="http://schemas.microsoft.com/office/drawing/2014/main" id="{013F08BE-2B27-ED42-AF4E-776CACAB0BEE}"/>
              </a:ext>
            </a:extLst>
          </p:cNvPr>
          <p:cNvCxnSpPr/>
          <p:nvPr/>
        </p:nvCxnSpPr>
        <p:spPr>
          <a:xfrm>
            <a:off x="4992088" y="3788917"/>
            <a:ext cx="264694" cy="153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81AF8B00-9798-8246-A98D-599EA5388E0B}"/>
              </a:ext>
            </a:extLst>
          </p:cNvPr>
          <p:cNvCxnSpPr/>
          <p:nvPr/>
        </p:nvCxnSpPr>
        <p:spPr>
          <a:xfrm>
            <a:off x="4965292" y="3834943"/>
            <a:ext cx="264694" cy="153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5983148-30F8-694E-BA40-BE5EFD963C93}"/>
              </a:ext>
            </a:extLst>
          </p:cNvPr>
          <p:cNvSpPr txBox="1"/>
          <p:nvPr/>
        </p:nvSpPr>
        <p:spPr>
          <a:xfrm>
            <a:off x="3882965" y="5235805"/>
            <a:ext cx="931698" cy="369332"/>
          </a:xfrm>
          <a:prstGeom prst="rect">
            <a:avLst/>
          </a:prstGeom>
          <a:noFill/>
        </p:spPr>
        <p:txBody>
          <a:bodyPr wrap="square" rtlCol="0">
            <a:spAutoFit/>
          </a:bodyPr>
          <a:lstStyle/>
          <a:p>
            <a:r>
              <a:rPr kumimoji="1" lang="en-US" altLang="zh-CN" dirty="0">
                <a:solidFill>
                  <a:srgbClr val="FF0000"/>
                </a:solidFill>
              </a:rPr>
              <a:t>1 or -1</a:t>
            </a:r>
            <a:endParaRPr kumimoji="1" lang="zh-CN" altLang="en-US" dirty="0">
              <a:solidFill>
                <a:srgbClr val="FF0000"/>
              </a:solidFill>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5C6BE84-CF26-EE4A-8DE1-C517DBCDDF70}"/>
                  </a:ext>
                </a:extLst>
              </p:cNvPr>
              <p:cNvSpPr txBox="1"/>
              <p:nvPr/>
            </p:nvSpPr>
            <p:spPr>
              <a:xfrm>
                <a:off x="5521477" y="5902076"/>
                <a:ext cx="3160832" cy="307777"/>
              </a:xfrm>
              <a:prstGeom prst="rect">
                <a:avLst/>
              </a:prstGeom>
              <a:noFill/>
            </p:spPr>
            <p:txBody>
              <a:bodyPr wrap="square" lIns="0" tIns="0" rIns="0" bIns="0" rtlCol="0">
                <a:spAutoFit/>
              </a:bodyPr>
              <a:lstStyle/>
              <a:p>
                <a14:m>
                  <m:oMath xmlns:m="http://schemas.openxmlformats.org/officeDocument/2006/math">
                    <m:r>
                      <a:rPr kumimoji="1" lang="en-US" altLang="zh-CN" sz="2000" b="0" i="1" smtClean="0">
                        <a:latin typeface="Cambria Math" panose="02040503050406030204" pitchFamily="18" charset="0"/>
                      </a:rPr>
                      <m:t>𝐸</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𝑌</m:t>
                        </m:r>
                      </m:e>
                      <m:e>
                        <m:r>
                          <a:rPr kumimoji="1" lang="en-US" altLang="zh-CN" sz="2000" b="0" i="1" smtClean="0">
                            <a:latin typeface="Cambria Math" panose="02040503050406030204" pitchFamily="18" charset="0"/>
                          </a:rPr>
                          <m:t>𝑇</m:t>
                        </m:r>
                        <m:r>
                          <a:rPr kumimoji="1" lang="en-US" altLang="zh-CN" sz="2000" b="0" i="1" smtClean="0">
                            <a:latin typeface="Cambria Math" panose="02040503050406030204" pitchFamily="18" charset="0"/>
                          </a:rPr>
                          <m:t>=1</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𝐸</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𝑌</m:t>
                        </m:r>
                      </m:e>
                      <m:e>
                        <m:r>
                          <a:rPr kumimoji="1" lang="en-US" altLang="zh-CN" sz="2000" b="0" i="1" smtClean="0">
                            <a:latin typeface="Cambria Math" panose="02040503050406030204" pitchFamily="18" charset="0"/>
                          </a:rPr>
                          <m:t>𝑇</m:t>
                        </m:r>
                        <m:r>
                          <a:rPr kumimoji="1" lang="en-US" altLang="zh-CN" sz="2000" b="0" i="1" smtClean="0">
                            <a:latin typeface="Cambria Math" panose="02040503050406030204" pitchFamily="18" charset="0"/>
                          </a:rPr>
                          <m:t>=−1</m:t>
                        </m:r>
                      </m:e>
                    </m:d>
                    <m:r>
                      <a:rPr kumimoji="1" lang="en-US" altLang="zh-CN" sz="2000" b="0" i="1" smtClean="0">
                        <a:latin typeface="Cambria Math" panose="02040503050406030204" pitchFamily="18" charset="0"/>
                      </a:rPr>
                      <m:t> </m:t>
                    </m:r>
                  </m:oMath>
                </a14:m>
                <a:r>
                  <a:rPr kumimoji="1" lang="en-US" altLang="zh-CN" sz="2000" dirty="0"/>
                  <a:t> </a:t>
                </a:r>
                <a:endParaRPr kumimoji="1" lang="zh-CN" altLang="en-US" sz="2000" dirty="0"/>
              </a:p>
            </p:txBody>
          </p:sp>
        </mc:Choice>
        <mc:Fallback xmlns="">
          <p:sp>
            <p:nvSpPr>
              <p:cNvPr id="26" name="文本框 25">
                <a:extLst>
                  <a:ext uri="{FF2B5EF4-FFF2-40B4-BE49-F238E27FC236}">
                    <a16:creationId xmlns:a16="http://schemas.microsoft.com/office/drawing/2014/main" id="{35C6BE84-CF26-EE4A-8DE1-C517DBCDDF70}"/>
                  </a:ext>
                </a:extLst>
              </p:cNvPr>
              <p:cNvSpPr txBox="1">
                <a:spLocks noRot="1" noChangeAspect="1" noMove="1" noResize="1" noEditPoints="1" noAdjustHandles="1" noChangeArrowheads="1" noChangeShapeType="1" noTextEdit="1"/>
              </p:cNvSpPr>
              <p:nvPr/>
            </p:nvSpPr>
            <p:spPr>
              <a:xfrm>
                <a:off x="5521477" y="5902076"/>
                <a:ext cx="3160832" cy="307777"/>
              </a:xfrm>
              <a:prstGeom prst="rect">
                <a:avLst/>
              </a:prstGeom>
              <a:blipFill>
                <a:blip r:embed="rId5"/>
                <a:stretch>
                  <a:fillRect l="-2400" t="-8000" b="-36000"/>
                </a:stretch>
              </a:blipFill>
            </p:spPr>
            <p:txBody>
              <a:bodyPr/>
              <a:lstStyle/>
              <a:p>
                <a:r>
                  <a:rPr lang="en-US">
                    <a:noFill/>
                  </a:rPr>
                  <a:t> </a:t>
                </a:r>
              </a:p>
            </p:txBody>
          </p:sp>
        </mc:Fallback>
      </mc:AlternateContent>
      <p:cxnSp>
        <p:nvCxnSpPr>
          <p:cNvPr id="28" name="直线箭头连接符 27">
            <a:extLst>
              <a:ext uri="{FF2B5EF4-FFF2-40B4-BE49-F238E27FC236}">
                <a16:creationId xmlns:a16="http://schemas.microsoft.com/office/drawing/2014/main" id="{F3644B4A-6500-BE43-A212-6E605AB4A31C}"/>
              </a:ext>
            </a:extLst>
          </p:cNvPr>
          <p:cNvCxnSpPr/>
          <p:nvPr/>
        </p:nvCxnSpPr>
        <p:spPr>
          <a:xfrm>
            <a:off x="6377234" y="5546884"/>
            <a:ext cx="252663" cy="3510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56145A5-9BC3-6141-BB9C-1B7810E094A5}"/>
                  </a:ext>
                </a:extLst>
              </p:cNvPr>
              <p:cNvSpPr txBox="1"/>
              <p:nvPr/>
            </p:nvSpPr>
            <p:spPr>
              <a:xfrm>
                <a:off x="4351555" y="3468077"/>
                <a:ext cx="83792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solidFill>
                            <a:srgbClr val="FF0000"/>
                          </a:solidFill>
                          <a:latin typeface="Cambria Math" panose="02040503050406030204" pitchFamily="18" charset="0"/>
                        </a:rPr>
                        <m:t>𝑋</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𝑇</m:t>
                      </m:r>
                    </m:oMath>
                  </m:oMathPara>
                </a14:m>
                <a:endParaRPr kumimoji="1" lang="en-US" altLang="zh-CN" sz="20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16" name="文本框 15">
                <a:extLst>
                  <a:ext uri="{FF2B5EF4-FFF2-40B4-BE49-F238E27FC236}">
                    <a16:creationId xmlns:a16="http://schemas.microsoft.com/office/drawing/2014/main" id="{256145A5-9BC3-6141-BB9C-1B7810E094A5}"/>
                  </a:ext>
                </a:extLst>
              </p:cNvPr>
              <p:cNvSpPr txBox="1">
                <a:spLocks noRot="1" noChangeAspect="1" noMove="1" noResize="1" noEditPoints="1" noAdjustHandles="1" noChangeArrowheads="1" noChangeShapeType="1" noTextEdit="1"/>
              </p:cNvSpPr>
              <p:nvPr/>
            </p:nvSpPr>
            <p:spPr>
              <a:xfrm>
                <a:off x="4351555" y="3468077"/>
                <a:ext cx="837927" cy="307777"/>
              </a:xfrm>
              <a:prstGeom prst="rect">
                <a:avLst/>
              </a:prstGeom>
              <a:blipFill>
                <a:blip r:embed="rId6"/>
                <a:stretch>
                  <a:fillRect b="-8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51D13FD-CA3F-3743-BF30-DA743B5BE814}"/>
              </a:ext>
            </a:extLst>
          </p:cNvPr>
          <p:cNvSpPr txBox="1"/>
          <p:nvPr/>
        </p:nvSpPr>
        <p:spPr>
          <a:xfrm>
            <a:off x="3087722" y="6301470"/>
            <a:ext cx="5955476" cy="461665"/>
          </a:xfrm>
          <a:prstGeom prst="rect">
            <a:avLst/>
          </a:prstGeom>
          <a:noFill/>
        </p:spPr>
        <p:txBody>
          <a:bodyPr wrap="none" rtlCol="0">
            <a:spAutoFit/>
          </a:bodyPr>
          <a:lstStyle/>
          <a:p>
            <a:r>
              <a:rPr lang="en-US" altLang="zh-CN" sz="2400" dirty="0"/>
              <a:t>CNBB</a:t>
            </a:r>
            <a:r>
              <a:rPr lang="zh-CN" altLang="en-US" sz="2400" dirty="0"/>
              <a:t> </a:t>
            </a:r>
            <a:r>
              <a:rPr lang="en-US" altLang="zh-CN" sz="2400" dirty="0"/>
              <a:t>=</a:t>
            </a:r>
            <a:r>
              <a:rPr lang="zh-CN" altLang="en-US" sz="2400" dirty="0"/>
              <a:t> </a:t>
            </a:r>
            <a:r>
              <a:rPr lang="en-US" altLang="zh-CN" sz="2400" dirty="0"/>
              <a:t>Confounder</a:t>
            </a:r>
            <a:r>
              <a:rPr lang="zh-CN" altLang="en-US" sz="2400" dirty="0"/>
              <a:t> </a:t>
            </a:r>
            <a:r>
              <a:rPr lang="en-US" altLang="zh-CN" sz="2400" dirty="0"/>
              <a:t>balancing</a:t>
            </a:r>
            <a:r>
              <a:rPr lang="zh-CN" altLang="en-US" sz="2400" dirty="0"/>
              <a:t> </a:t>
            </a:r>
            <a:r>
              <a:rPr lang="en-US" altLang="zh-CN" sz="2400" dirty="0"/>
              <a:t>+</a:t>
            </a:r>
            <a:r>
              <a:rPr lang="zh-CN" altLang="en-US" sz="2400" dirty="0"/>
              <a:t> </a:t>
            </a:r>
            <a:r>
              <a:rPr lang="en-US" altLang="zh-CN" sz="2400" dirty="0" err="1"/>
              <a:t>ConvNet</a:t>
            </a:r>
            <a:endParaRPr lang="en-US" sz="2400" dirty="0"/>
          </a:p>
        </p:txBody>
      </p:sp>
    </p:spTree>
    <p:extLst>
      <p:ext uri="{BB962C8B-B14F-4D97-AF65-F5344CB8AC3E}">
        <p14:creationId xmlns:p14="http://schemas.microsoft.com/office/powerpoint/2010/main" val="34237489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ConvNet with Batch Balancing (CNBB)</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189</a:t>
            </a:fld>
            <a:endParaRPr lang="en-US"/>
          </a:p>
        </p:txBody>
      </p:sp>
      <p:pic>
        <p:nvPicPr>
          <p:cNvPr id="9" name="图片 8">
            <a:extLst>
              <a:ext uri="{FF2B5EF4-FFF2-40B4-BE49-F238E27FC236}">
                <a16:creationId xmlns:a16="http://schemas.microsoft.com/office/drawing/2014/main" id="{95799468-172E-6142-B92F-E80A3D94DD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5"/>
          <a:stretch/>
        </p:blipFill>
        <p:spPr>
          <a:xfrm>
            <a:off x="1257170" y="2429052"/>
            <a:ext cx="6332882" cy="2880000"/>
          </a:xfrm>
          <a:prstGeom prst="rect">
            <a:avLst/>
          </a:prstGeom>
        </p:spPr>
      </p:pic>
      <p:pic>
        <p:nvPicPr>
          <p:cNvPr id="15" name="图片 14">
            <a:extLst>
              <a:ext uri="{FF2B5EF4-FFF2-40B4-BE49-F238E27FC236}">
                <a16:creationId xmlns:a16="http://schemas.microsoft.com/office/drawing/2014/main" id="{F8B8652D-EB22-3D4D-B4BF-00676CAC7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67425"/>
            <a:ext cx="1930400" cy="508000"/>
          </a:xfrm>
          <a:prstGeom prst="rect">
            <a:avLst/>
          </a:prstGeom>
        </p:spPr>
      </p:pic>
      <p:pic>
        <p:nvPicPr>
          <p:cNvPr id="17" name="图片 16">
            <a:extLst>
              <a:ext uri="{FF2B5EF4-FFF2-40B4-BE49-F238E27FC236}">
                <a16:creationId xmlns:a16="http://schemas.microsoft.com/office/drawing/2014/main" id="{465C849B-EA09-684E-A19B-93C70B4A9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2300" y="5461000"/>
            <a:ext cx="4203700" cy="863600"/>
          </a:xfrm>
          <a:prstGeom prst="rect">
            <a:avLst/>
          </a:prstGeom>
        </p:spPr>
      </p:pic>
      <p:pic>
        <p:nvPicPr>
          <p:cNvPr id="19" name="图片 18">
            <a:extLst>
              <a:ext uri="{FF2B5EF4-FFF2-40B4-BE49-F238E27FC236}">
                <a16:creationId xmlns:a16="http://schemas.microsoft.com/office/drawing/2014/main" id="{4793EC10-C31B-754D-BAB0-9D5E18C505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1212" y="4094978"/>
            <a:ext cx="3276600" cy="520700"/>
          </a:xfrm>
          <a:prstGeom prst="rect">
            <a:avLst/>
          </a:prstGeom>
        </p:spPr>
      </p:pic>
      <p:cxnSp>
        <p:nvCxnSpPr>
          <p:cNvPr id="32" name="肘形连接符 31">
            <a:extLst>
              <a:ext uri="{FF2B5EF4-FFF2-40B4-BE49-F238E27FC236}">
                <a16:creationId xmlns:a16="http://schemas.microsoft.com/office/drawing/2014/main" id="{34CFBEE2-8888-4842-8BD8-2BE7457D9D60}"/>
              </a:ext>
            </a:extLst>
          </p:cNvPr>
          <p:cNvCxnSpPr>
            <a:stCxn id="9" idx="3"/>
            <a:endCxn id="19" idx="1"/>
          </p:cNvCxnSpPr>
          <p:nvPr/>
        </p:nvCxnSpPr>
        <p:spPr>
          <a:xfrm>
            <a:off x="7590052" y="3869052"/>
            <a:ext cx="541160" cy="486276"/>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肘形连接符 41">
            <a:extLst>
              <a:ext uri="{FF2B5EF4-FFF2-40B4-BE49-F238E27FC236}">
                <a16:creationId xmlns:a16="http://schemas.microsoft.com/office/drawing/2014/main" id="{D7310317-81C6-154E-8291-4AE75F0A4F6C}"/>
              </a:ext>
            </a:extLst>
          </p:cNvPr>
          <p:cNvCxnSpPr>
            <a:cxnSpLocks/>
            <a:endCxn id="17" idx="0"/>
          </p:cNvCxnSpPr>
          <p:nvPr/>
        </p:nvCxnSpPr>
        <p:spPr>
          <a:xfrm rot="5400000">
            <a:off x="3908541" y="4701288"/>
            <a:ext cx="845322" cy="674103"/>
          </a:xfrm>
          <a:prstGeom prst="bentConnector3">
            <a:avLst>
              <a:gd name="adj1" fmla="val 184"/>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肘形连接符 47">
            <a:extLst>
              <a:ext uri="{FF2B5EF4-FFF2-40B4-BE49-F238E27FC236}">
                <a16:creationId xmlns:a16="http://schemas.microsoft.com/office/drawing/2014/main" id="{1D037606-91B8-2543-8865-14A8358A67BB}"/>
              </a:ext>
            </a:extLst>
          </p:cNvPr>
          <p:cNvCxnSpPr>
            <a:cxnSpLocks/>
            <a:endCxn id="15" idx="1"/>
          </p:cNvCxnSpPr>
          <p:nvPr/>
        </p:nvCxnSpPr>
        <p:spPr>
          <a:xfrm rot="10800000">
            <a:off x="609600" y="2021426"/>
            <a:ext cx="2557150" cy="2241239"/>
          </a:xfrm>
          <a:prstGeom prst="bentConnector3">
            <a:avLst>
              <a:gd name="adj1" fmla="val 108940"/>
            </a:avLst>
          </a:prstGeom>
          <a:ln w="12700">
            <a:tailEnd type="triangle"/>
          </a:ln>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AB9D5B83-80BB-A441-9770-30DAF6378774}"/>
              </a:ext>
            </a:extLst>
          </p:cNvPr>
          <p:cNvSpPr txBox="1"/>
          <p:nvPr/>
        </p:nvSpPr>
        <p:spPr>
          <a:xfrm>
            <a:off x="5122808" y="6214104"/>
            <a:ext cx="2737824" cy="584775"/>
          </a:xfrm>
          <a:prstGeom prst="rect">
            <a:avLst/>
          </a:prstGeom>
          <a:noFill/>
        </p:spPr>
        <p:txBody>
          <a:bodyPr wrap="square" rtlCol="0">
            <a:spAutoFit/>
          </a:bodyPr>
          <a:lstStyle/>
          <a:p>
            <a:pPr algn="ctr"/>
            <a:r>
              <a:rPr kumimoji="1" lang="en-US" altLang="zh-CN" sz="1600" dirty="0"/>
              <a:t>global confounder balancing for all features </a:t>
            </a:r>
            <a:endParaRPr kumimoji="1" lang="zh-CN" altLang="en-US" sz="1600" dirty="0"/>
          </a:p>
        </p:txBody>
      </p:sp>
      <p:sp>
        <p:nvSpPr>
          <p:cNvPr id="13" name="文本框 12">
            <a:extLst>
              <a:ext uri="{FF2B5EF4-FFF2-40B4-BE49-F238E27FC236}">
                <a16:creationId xmlns:a16="http://schemas.microsoft.com/office/drawing/2014/main" id="{EF5BE346-63BD-094A-AA9D-9785C8976212}"/>
              </a:ext>
            </a:extLst>
          </p:cNvPr>
          <p:cNvSpPr txBox="1"/>
          <p:nvPr/>
        </p:nvSpPr>
        <p:spPr>
          <a:xfrm>
            <a:off x="-194610" y="2390663"/>
            <a:ext cx="4165570" cy="584775"/>
          </a:xfrm>
          <a:prstGeom prst="rect">
            <a:avLst/>
          </a:prstGeom>
          <a:noFill/>
        </p:spPr>
        <p:txBody>
          <a:bodyPr wrap="square" rtlCol="0">
            <a:spAutoFit/>
          </a:bodyPr>
          <a:lstStyle/>
          <a:p>
            <a:pPr algn="ctr"/>
            <a:r>
              <a:rPr kumimoji="1" lang="en-US" altLang="zh-CN" sz="1600" dirty="0"/>
              <a:t>approaching to binary variables </a:t>
            </a:r>
          </a:p>
          <a:p>
            <a:pPr algn="ctr"/>
            <a:r>
              <a:rPr kumimoji="1" lang="en-US" altLang="zh-CN" sz="1600" dirty="0"/>
              <a:t>for reducing info loss </a:t>
            </a:r>
            <a:endParaRPr kumimoji="1" lang="zh-CN" altLang="en-US" sz="1600" dirty="0"/>
          </a:p>
        </p:txBody>
      </p:sp>
      <p:sp>
        <p:nvSpPr>
          <p:cNvPr id="20" name="文本框 19">
            <a:extLst>
              <a:ext uri="{FF2B5EF4-FFF2-40B4-BE49-F238E27FC236}">
                <a16:creationId xmlns:a16="http://schemas.microsoft.com/office/drawing/2014/main" id="{730973F5-38D0-2846-8228-770E0B34D18D}"/>
              </a:ext>
            </a:extLst>
          </p:cNvPr>
          <p:cNvSpPr txBox="1"/>
          <p:nvPr/>
        </p:nvSpPr>
        <p:spPr>
          <a:xfrm>
            <a:off x="8164423" y="4724277"/>
            <a:ext cx="3210177" cy="584775"/>
          </a:xfrm>
          <a:prstGeom prst="rect">
            <a:avLst/>
          </a:prstGeom>
          <a:noFill/>
        </p:spPr>
        <p:txBody>
          <a:bodyPr wrap="square" rtlCol="0">
            <a:spAutoFit/>
          </a:bodyPr>
          <a:lstStyle/>
          <a:p>
            <a:pPr algn="ctr"/>
            <a:r>
              <a:rPr kumimoji="1" lang="en-US" altLang="zh-CN" sz="1600" dirty="0"/>
              <a:t>learning causal effects &amp;</a:t>
            </a:r>
          </a:p>
          <a:p>
            <a:pPr algn="ctr"/>
            <a:r>
              <a:rPr kumimoji="1" lang="en-US" altLang="zh-CN" sz="1600" dirty="0"/>
              <a:t> causal features jointly</a:t>
            </a:r>
            <a:endParaRPr kumimoji="1" lang="zh-CN" altLang="en-US" sz="16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6F93ECA-5E9E-5541-B2A6-39657F3AAB46}"/>
                  </a:ext>
                </a:extLst>
              </p:cNvPr>
              <p:cNvSpPr txBox="1"/>
              <p:nvPr/>
            </p:nvSpPr>
            <p:spPr>
              <a:xfrm>
                <a:off x="497981" y="4662286"/>
                <a:ext cx="176907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002060"/>
                          </a:solidFill>
                          <a:latin typeface="Cambria Math" panose="02040503050406030204" pitchFamily="18" charset="0"/>
                        </a:rPr>
                        <m:t>𝑋</m:t>
                      </m:r>
                      <m:r>
                        <a:rPr kumimoji="1" lang="en-US" altLang="zh-CN" b="0" i="1" smtClean="0">
                          <a:solidFill>
                            <a:srgbClr val="002060"/>
                          </a:solidFill>
                          <a:latin typeface="Cambria Math" panose="02040503050406030204" pitchFamily="18" charset="0"/>
                        </a:rPr>
                        <m:t>&gt;0≈</m:t>
                      </m:r>
                      <m:sSub>
                        <m:sSubPr>
                          <m:ctrlPr>
                            <a:rPr kumimoji="1" lang="en-US" altLang="zh-CN" b="0" i="1" smtClean="0">
                              <a:solidFill>
                                <a:srgbClr val="002060"/>
                              </a:solidFill>
                              <a:latin typeface="Cambria Math" panose="02040503050406030204" pitchFamily="18" charset="0"/>
                            </a:rPr>
                          </m:ctrlPr>
                        </m:sSubPr>
                        <m:e>
                          <m:r>
                            <a:rPr kumimoji="1" lang="en-US" altLang="zh-CN" b="0" i="1" smtClean="0">
                              <a:solidFill>
                                <a:srgbClr val="002060"/>
                              </a:solidFill>
                              <a:latin typeface="Cambria Math" panose="02040503050406030204" pitchFamily="18" charset="0"/>
                            </a:rPr>
                            <m:t>𝑇</m:t>
                          </m:r>
                        </m:e>
                        <m:sub>
                          <m:r>
                            <a:rPr kumimoji="1" lang="en-US" altLang="zh-CN" b="0" i="1" smtClean="0">
                              <a:solidFill>
                                <a:srgbClr val="002060"/>
                              </a:solidFill>
                              <a:latin typeface="Cambria Math" panose="02040503050406030204" pitchFamily="18" charset="0"/>
                            </a:rPr>
                            <m:t>𝑥</m:t>
                          </m:r>
                        </m:sub>
                      </m:sSub>
                      <m:r>
                        <a:rPr kumimoji="1" lang="en-US" altLang="zh-CN" b="0" i="1" smtClean="0">
                          <a:solidFill>
                            <a:srgbClr val="002060"/>
                          </a:solidFill>
                          <a:latin typeface="Cambria Math" panose="02040503050406030204" pitchFamily="18" charset="0"/>
                        </a:rPr>
                        <m:t>=1</m:t>
                      </m:r>
                    </m:oMath>
                  </m:oMathPara>
                </a14:m>
                <a:endParaRPr kumimoji="1" lang="en-US" altLang="zh-CN" b="0" i="1" dirty="0">
                  <a:solidFill>
                    <a:srgbClr val="00206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b="0" i="1" smtClean="0">
                          <a:solidFill>
                            <a:srgbClr val="002060"/>
                          </a:solidFill>
                          <a:latin typeface="Cambria Math" panose="02040503050406030204" pitchFamily="18" charset="0"/>
                        </a:rPr>
                        <m:t>𝑋</m:t>
                      </m:r>
                      <m:r>
                        <a:rPr kumimoji="1" lang="en-US" altLang="zh-CN" b="0" i="1" smtClean="0">
                          <a:solidFill>
                            <a:srgbClr val="002060"/>
                          </a:solidFill>
                          <a:latin typeface="Cambria Math" panose="02040503050406030204" pitchFamily="18" charset="0"/>
                        </a:rPr>
                        <m:t>&lt;0≈</m:t>
                      </m:r>
                      <m:sSub>
                        <m:sSubPr>
                          <m:ctrlPr>
                            <a:rPr kumimoji="1" lang="en-US" altLang="zh-CN" b="0" i="1" smtClean="0">
                              <a:solidFill>
                                <a:srgbClr val="002060"/>
                              </a:solidFill>
                              <a:latin typeface="Cambria Math" panose="02040503050406030204" pitchFamily="18" charset="0"/>
                            </a:rPr>
                          </m:ctrlPr>
                        </m:sSubPr>
                        <m:e>
                          <m:r>
                            <a:rPr kumimoji="1" lang="en-US" altLang="zh-CN" b="0" i="1" smtClean="0">
                              <a:solidFill>
                                <a:srgbClr val="002060"/>
                              </a:solidFill>
                              <a:latin typeface="Cambria Math" panose="02040503050406030204" pitchFamily="18" charset="0"/>
                            </a:rPr>
                            <m:t>𝑇</m:t>
                          </m:r>
                        </m:e>
                        <m:sub>
                          <m:r>
                            <a:rPr kumimoji="1" lang="en-US" altLang="zh-CN" b="0" i="1" smtClean="0">
                              <a:solidFill>
                                <a:srgbClr val="002060"/>
                              </a:solidFill>
                              <a:latin typeface="Cambria Math" panose="02040503050406030204" pitchFamily="18" charset="0"/>
                            </a:rPr>
                            <m:t>𝑥</m:t>
                          </m:r>
                        </m:sub>
                      </m:sSub>
                      <m:r>
                        <a:rPr kumimoji="1" lang="en-US" altLang="zh-CN" b="0" i="1" smtClean="0">
                          <a:solidFill>
                            <a:srgbClr val="002060"/>
                          </a:solidFill>
                          <a:latin typeface="Cambria Math" panose="02040503050406030204" pitchFamily="18" charset="0"/>
                        </a:rPr>
                        <m:t>=−1</m:t>
                      </m:r>
                    </m:oMath>
                  </m:oMathPara>
                </a14:m>
                <a:endParaRPr kumimoji="1" lang="en-US" altLang="zh-CN" b="0" dirty="0">
                  <a:solidFill>
                    <a:srgbClr val="002060"/>
                  </a:solidFill>
                </a:endParaRPr>
              </a:p>
            </p:txBody>
          </p:sp>
        </mc:Choice>
        <mc:Fallback xmlns="">
          <p:sp>
            <p:nvSpPr>
              <p:cNvPr id="3" name="文本框 2">
                <a:extLst>
                  <a:ext uri="{FF2B5EF4-FFF2-40B4-BE49-F238E27FC236}">
                    <a16:creationId xmlns:a16="http://schemas.microsoft.com/office/drawing/2014/main" xmlns:a14="http://schemas.microsoft.com/office/drawing/2010/main" xmlns="" id="{D6F93ECA-5E9E-5541-B2A6-39657F3AAB46}"/>
                  </a:ext>
                </a:extLst>
              </p:cNvPr>
              <p:cNvSpPr txBox="1">
                <a:spLocks noRot="1" noChangeAspect="1" noMove="1" noResize="1" noEditPoints="1" noAdjustHandles="1" noChangeArrowheads="1" noChangeShapeType="1" noTextEdit="1"/>
              </p:cNvSpPr>
              <p:nvPr/>
            </p:nvSpPr>
            <p:spPr>
              <a:xfrm>
                <a:off x="497981" y="4662286"/>
                <a:ext cx="1769074" cy="553998"/>
              </a:xfrm>
              <a:prstGeom prst="rect">
                <a:avLst/>
              </a:prstGeom>
              <a:blipFill rotWithShape="0">
                <a:blip r:embed="rId7"/>
                <a:stretch>
                  <a:fillRect l="-2414" r="-2414" b="-54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498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should we care about causality?</a:t>
            </a:r>
            <a:endParaRPr lang="zh-CN" altLang="en-US" dirty="0"/>
          </a:p>
        </p:txBody>
      </p:sp>
      <p:sp>
        <p:nvSpPr>
          <p:cNvPr id="3" name="内容占位符 2"/>
          <p:cNvSpPr>
            <a:spLocks noGrp="1"/>
          </p:cNvSpPr>
          <p:nvPr>
            <p:ph idx="1"/>
          </p:nvPr>
        </p:nvSpPr>
        <p:spPr/>
        <p:txBody>
          <a:bodyPr>
            <a:normAutofit/>
          </a:bodyPr>
          <a:lstStyle/>
          <a:p>
            <a:r>
              <a:rPr lang="en-US" altLang="zh-CN" sz="3600" dirty="0"/>
              <a:t>Recover causation for interpretability</a:t>
            </a:r>
          </a:p>
          <a:p>
            <a:r>
              <a:rPr lang="en-US" altLang="zh-CN" sz="3600" dirty="0"/>
              <a:t>Help to guide decision making</a:t>
            </a:r>
          </a:p>
          <a:p>
            <a:r>
              <a:rPr lang="en-US" altLang="zh-CN" sz="3600" dirty="0"/>
              <a:t>Make stable and robust prediction in the future</a:t>
            </a:r>
          </a:p>
          <a:p>
            <a:r>
              <a:rPr lang="en-US" altLang="zh-CN" sz="3600" dirty="0"/>
              <a:t>Prevent algorithmic bias</a:t>
            </a:r>
            <a:endParaRPr lang="zh-CN" altLang="en-US" sz="36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19</a:t>
            </a:fld>
            <a:endParaRPr lang="en-US"/>
          </a:p>
        </p:txBody>
      </p:sp>
    </p:spTree>
    <p:extLst>
      <p:ext uri="{BB962C8B-B14F-4D97-AF65-F5344CB8AC3E}">
        <p14:creationId xmlns:p14="http://schemas.microsoft.com/office/powerpoint/2010/main" val="36325498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Experiments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190</a:t>
            </a:fld>
            <a:endParaRPr lang="en-US"/>
          </a:p>
        </p:txBody>
      </p:sp>
      <p:sp>
        <p:nvSpPr>
          <p:cNvPr id="10" name="内容占位符 9">
            <a:extLst>
              <a:ext uri="{FF2B5EF4-FFF2-40B4-BE49-F238E27FC236}">
                <a16:creationId xmlns:a16="http://schemas.microsoft.com/office/drawing/2014/main" id="{A772323D-CF57-0745-BE85-91237FA6A6CA}"/>
              </a:ext>
            </a:extLst>
          </p:cNvPr>
          <p:cNvSpPr>
            <a:spLocks noGrp="1"/>
          </p:cNvSpPr>
          <p:nvPr>
            <p:ph idx="1"/>
          </p:nvPr>
        </p:nvSpPr>
        <p:spPr>
          <a:xfrm>
            <a:off x="609600" y="1600200"/>
            <a:ext cx="10972800" cy="5239512"/>
          </a:xfrm>
        </p:spPr>
        <p:txBody>
          <a:bodyPr>
            <a:normAutofit/>
          </a:bodyPr>
          <a:lstStyle/>
          <a:p>
            <a:r>
              <a:rPr lang="en" altLang="zh-CN" sz="1800" dirty="0"/>
              <a:t>We design four experiments according to the supported Non-I.I.D. settings of NICO:</a:t>
            </a:r>
          </a:p>
          <a:p>
            <a:pPr lvl="1"/>
            <a:r>
              <a:rPr lang="en-US" altLang="zh-CN" sz="1600" dirty="0"/>
              <a:t>Minimum bias (Exp 1)</a:t>
            </a:r>
          </a:p>
          <a:p>
            <a:pPr lvl="2"/>
            <a:r>
              <a:rPr lang="en-US" altLang="zh-CN" sz="1600" dirty="0">
                <a:solidFill>
                  <a:srgbClr val="FF0000"/>
                </a:solidFill>
              </a:rPr>
              <a:t>Nearly</a:t>
            </a:r>
            <a:r>
              <a:rPr lang="zh-CN" altLang="en-US" sz="1600" dirty="0">
                <a:solidFill>
                  <a:srgbClr val="FF0000"/>
                </a:solidFill>
              </a:rPr>
              <a:t> </a:t>
            </a:r>
            <a:r>
              <a:rPr lang="en-US" altLang="zh-CN" sz="1600" dirty="0">
                <a:solidFill>
                  <a:srgbClr val="FF0000"/>
                </a:solidFill>
              </a:rPr>
              <a:t>I.I.D. </a:t>
            </a:r>
            <a:r>
              <a:rPr lang="en-US" altLang="zh-CN" sz="1600" dirty="0"/>
              <a:t>in NICO (average improvement </a:t>
            </a:r>
            <a:r>
              <a:rPr lang="en-US" altLang="zh-CN" sz="1600" b="1" dirty="0"/>
              <a:t>0.33%</a:t>
            </a:r>
            <a:r>
              <a:rPr lang="en-US" altLang="zh-CN" sz="1600" dirty="0"/>
              <a:t>)</a:t>
            </a:r>
          </a:p>
          <a:p>
            <a:pPr lvl="1"/>
            <a:r>
              <a:rPr lang="en-US" altLang="zh-CN" sz="1800" dirty="0"/>
              <a:t>Proportional bias (Exp2)</a:t>
            </a:r>
          </a:p>
          <a:p>
            <a:pPr lvl="2"/>
            <a:r>
              <a:rPr lang="en-US" altLang="zh-CN" sz="1600" dirty="0">
                <a:solidFill>
                  <a:srgbClr val="FF0000"/>
                </a:solidFill>
              </a:rPr>
              <a:t>Different</a:t>
            </a:r>
            <a:r>
              <a:rPr lang="zh-CN" altLang="en-US" sz="1600" dirty="0">
                <a:solidFill>
                  <a:srgbClr val="FF0000"/>
                </a:solidFill>
              </a:rPr>
              <a:t> </a:t>
            </a:r>
            <a:r>
              <a:rPr lang="en-US" altLang="zh-CN" sz="1600" dirty="0">
                <a:solidFill>
                  <a:srgbClr val="FF0000"/>
                </a:solidFill>
              </a:rPr>
              <a:t>dominate</a:t>
            </a:r>
            <a:r>
              <a:rPr lang="zh-CN" altLang="en-US" sz="1600" dirty="0">
                <a:solidFill>
                  <a:srgbClr val="FF0000"/>
                </a:solidFill>
              </a:rPr>
              <a:t> </a:t>
            </a:r>
            <a:r>
              <a:rPr lang="en-US" altLang="zh-CN" sz="1600" dirty="0">
                <a:solidFill>
                  <a:srgbClr val="FF0000"/>
                </a:solidFill>
              </a:rPr>
              <a:t>ratio</a:t>
            </a:r>
          </a:p>
          <a:p>
            <a:pPr lvl="2"/>
            <a:r>
              <a:rPr lang="en-US" altLang="zh-CN" sz="1600" dirty="0"/>
              <a:t>fix dominant ratio of training to 5:1</a:t>
            </a:r>
          </a:p>
          <a:p>
            <a:pPr lvl="2"/>
            <a:r>
              <a:rPr lang="en-US" altLang="zh-CN" sz="1600" dirty="0"/>
              <a:t>vary dominant ratio of testing from 1:5 to 4:1</a:t>
            </a:r>
          </a:p>
          <a:p>
            <a:pPr lvl="1"/>
            <a:r>
              <a:rPr lang="en-US" altLang="zh-CN" sz="1800" dirty="0"/>
              <a:t>Compositional bias (Exp3)</a:t>
            </a:r>
          </a:p>
          <a:p>
            <a:pPr lvl="2"/>
            <a:r>
              <a:rPr lang="en-US" altLang="zh-CN" sz="1600" dirty="0">
                <a:solidFill>
                  <a:srgbClr val="FF0000"/>
                </a:solidFill>
              </a:rPr>
              <a:t>Different</a:t>
            </a:r>
            <a:r>
              <a:rPr lang="zh-CN" altLang="en-US" sz="1600" dirty="0">
                <a:solidFill>
                  <a:srgbClr val="FF0000"/>
                </a:solidFill>
              </a:rPr>
              <a:t> </a:t>
            </a:r>
            <a:r>
              <a:rPr lang="en-US" altLang="zh-CN" sz="1600" dirty="0">
                <a:solidFill>
                  <a:srgbClr val="FF0000"/>
                </a:solidFill>
              </a:rPr>
              <a:t>observed</a:t>
            </a:r>
            <a:r>
              <a:rPr lang="zh-CN" altLang="en-US" sz="1600" dirty="0">
                <a:solidFill>
                  <a:srgbClr val="FF0000"/>
                </a:solidFill>
              </a:rPr>
              <a:t> </a:t>
            </a:r>
            <a:r>
              <a:rPr lang="en-US" altLang="zh-CN" sz="1600" dirty="0">
                <a:solidFill>
                  <a:srgbClr val="FF0000"/>
                </a:solidFill>
              </a:rPr>
              <a:t>contexts</a:t>
            </a:r>
          </a:p>
          <a:p>
            <a:pPr lvl="2"/>
            <a:r>
              <a:rPr lang="en-US" altLang="zh-CN" sz="1600" dirty="0"/>
              <a:t>Testing:</a:t>
            </a:r>
            <a:r>
              <a:rPr lang="zh-CN" altLang="en-US" sz="1600" dirty="0"/>
              <a:t> </a:t>
            </a:r>
            <a:r>
              <a:rPr lang="en-US" altLang="zh-CN" sz="1600" dirty="0"/>
              <a:t>with</a:t>
            </a:r>
            <a:r>
              <a:rPr lang="zh-CN" altLang="en-US" sz="1600" dirty="0"/>
              <a:t> </a:t>
            </a:r>
            <a:r>
              <a:rPr lang="en-US" altLang="zh-CN" sz="1600" dirty="0"/>
              <a:t>all</a:t>
            </a:r>
            <a:r>
              <a:rPr lang="zh-CN" altLang="en-US" sz="1600" dirty="0"/>
              <a:t> </a:t>
            </a:r>
            <a:r>
              <a:rPr lang="en-US" altLang="zh-CN" sz="1600" dirty="0"/>
              <a:t>contexts</a:t>
            </a:r>
          </a:p>
          <a:p>
            <a:pPr lvl="2"/>
            <a:r>
              <a:rPr lang="en-US" altLang="zh-CN" sz="1600" dirty="0"/>
              <a:t>Training:</a:t>
            </a:r>
            <a:r>
              <a:rPr lang="zh-CN" altLang="en-US" sz="1600" dirty="0"/>
              <a:t> </a:t>
            </a:r>
            <a:r>
              <a:rPr lang="en-US" altLang="zh-CN" sz="1600" dirty="0"/>
              <a:t>vary observed contexts from 3 to 7</a:t>
            </a:r>
            <a:endParaRPr lang="en-US" altLang="zh-CN" dirty="0"/>
          </a:p>
          <a:p>
            <a:pPr lvl="1"/>
            <a:r>
              <a:rPr lang="en-US" altLang="zh-CN" sz="1800" dirty="0"/>
              <a:t>Combined Proportional &amp;  Compositional bias (Exp4)</a:t>
            </a:r>
          </a:p>
          <a:p>
            <a:pPr lvl="2"/>
            <a:r>
              <a:rPr lang="en-US" altLang="zh-CN" sz="1600" dirty="0">
                <a:solidFill>
                  <a:srgbClr val="FF0000"/>
                </a:solidFill>
              </a:rPr>
              <a:t>No</a:t>
            </a:r>
            <a:r>
              <a:rPr lang="zh-CN" altLang="en-US" sz="1600" dirty="0">
                <a:solidFill>
                  <a:srgbClr val="FF0000"/>
                </a:solidFill>
              </a:rPr>
              <a:t> </a:t>
            </a:r>
            <a:r>
              <a:rPr lang="en-US" altLang="zh-CN" sz="1600" dirty="0">
                <a:solidFill>
                  <a:srgbClr val="FF0000"/>
                </a:solidFill>
              </a:rPr>
              <a:t>overlap</a:t>
            </a:r>
            <a:r>
              <a:rPr lang="zh-CN" altLang="en-US" sz="1600" dirty="0">
                <a:solidFill>
                  <a:srgbClr val="FF0000"/>
                </a:solidFill>
              </a:rPr>
              <a:t> </a:t>
            </a:r>
            <a:r>
              <a:rPr lang="en-US" altLang="zh-CN" sz="1600" dirty="0">
                <a:solidFill>
                  <a:srgbClr val="FF0000"/>
                </a:solidFill>
              </a:rPr>
              <a:t>on</a:t>
            </a:r>
            <a:r>
              <a:rPr lang="zh-CN" altLang="en-US" sz="1600" dirty="0">
                <a:solidFill>
                  <a:srgbClr val="FF0000"/>
                </a:solidFill>
              </a:rPr>
              <a:t> </a:t>
            </a:r>
            <a:r>
              <a:rPr lang="en-US" altLang="zh-CN" sz="1600" dirty="0">
                <a:solidFill>
                  <a:srgbClr val="FF0000"/>
                </a:solidFill>
              </a:rPr>
              <a:t>the</a:t>
            </a:r>
            <a:r>
              <a:rPr lang="zh-CN" altLang="en-US" sz="1600" dirty="0">
                <a:solidFill>
                  <a:srgbClr val="FF0000"/>
                </a:solidFill>
              </a:rPr>
              <a:t> </a:t>
            </a:r>
            <a:r>
              <a:rPr lang="en-US" altLang="zh-CN" sz="1600" dirty="0">
                <a:solidFill>
                  <a:srgbClr val="FF0000"/>
                </a:solidFill>
              </a:rPr>
              <a:t>observed</a:t>
            </a:r>
            <a:r>
              <a:rPr lang="zh-CN" altLang="en-US" sz="1600" dirty="0">
                <a:solidFill>
                  <a:srgbClr val="FF0000"/>
                </a:solidFill>
              </a:rPr>
              <a:t> </a:t>
            </a:r>
            <a:r>
              <a:rPr lang="en-US" altLang="zh-CN" sz="1600" dirty="0">
                <a:solidFill>
                  <a:srgbClr val="FF0000"/>
                </a:solidFill>
              </a:rPr>
              <a:t>contexts</a:t>
            </a:r>
            <a:endParaRPr lang="en-US" altLang="zh-CN" sz="1600" dirty="0"/>
          </a:p>
          <a:p>
            <a:pPr lvl="2"/>
            <a:r>
              <a:rPr lang="en-US" altLang="zh-CN" sz="1600" dirty="0">
                <a:solidFill>
                  <a:srgbClr val="FF0000"/>
                </a:solidFill>
              </a:rPr>
              <a:t>Different</a:t>
            </a:r>
            <a:r>
              <a:rPr lang="zh-CN" altLang="en-US" sz="1600" dirty="0">
                <a:solidFill>
                  <a:srgbClr val="FF0000"/>
                </a:solidFill>
              </a:rPr>
              <a:t> </a:t>
            </a:r>
            <a:r>
              <a:rPr lang="en-US" altLang="zh-CN" sz="1600" dirty="0">
                <a:solidFill>
                  <a:srgbClr val="FF0000"/>
                </a:solidFill>
              </a:rPr>
              <a:t>dominate</a:t>
            </a:r>
            <a:r>
              <a:rPr lang="zh-CN" altLang="en-US" sz="1600" dirty="0">
                <a:solidFill>
                  <a:srgbClr val="FF0000"/>
                </a:solidFill>
              </a:rPr>
              <a:t> </a:t>
            </a:r>
            <a:r>
              <a:rPr lang="en-US" altLang="zh-CN" sz="1600" dirty="0">
                <a:solidFill>
                  <a:srgbClr val="FF0000"/>
                </a:solidFill>
              </a:rPr>
              <a:t>ratio</a:t>
            </a:r>
          </a:p>
          <a:p>
            <a:pPr lvl="2"/>
            <a:r>
              <a:rPr lang="en-US" altLang="zh-CN" sz="1600" dirty="0"/>
              <a:t>fix dominant ratio of testing to 1:1</a:t>
            </a:r>
          </a:p>
          <a:p>
            <a:pPr lvl="2"/>
            <a:r>
              <a:rPr lang="en-US" altLang="zh-CN" sz="1600" dirty="0"/>
              <a:t>vary dominant ratio of training from 1:1 to 5:1</a:t>
            </a:r>
          </a:p>
          <a:p>
            <a:pPr marL="822960" lvl="3" indent="0">
              <a:buNone/>
            </a:pPr>
            <a:endParaRPr lang="zh-CN" altLang="en-US" dirty="0"/>
          </a:p>
        </p:txBody>
      </p:sp>
      <p:pic>
        <p:nvPicPr>
          <p:cNvPr id="5" name="图片 4">
            <a:extLst>
              <a:ext uri="{FF2B5EF4-FFF2-40B4-BE49-F238E27FC236}">
                <a16:creationId xmlns:a16="http://schemas.microsoft.com/office/drawing/2014/main" id="{ACC3A96A-E128-8249-84FA-505A820D4050}"/>
              </a:ext>
            </a:extLst>
          </p:cNvPr>
          <p:cNvPicPr>
            <a:picLocks noChangeAspect="1"/>
          </p:cNvPicPr>
          <p:nvPr/>
        </p:nvPicPr>
        <p:blipFill rotWithShape="1">
          <a:blip r:embed="rId3">
            <a:extLst>
              <a:ext uri="{28A0092B-C50C-407E-A947-70E740481C1C}">
                <a14:useLocalDpi xmlns:a14="http://schemas.microsoft.com/office/drawing/2010/main" val="0"/>
              </a:ext>
            </a:extLst>
          </a:blip>
          <a:srcRect t="10487" b="4473"/>
          <a:stretch/>
        </p:blipFill>
        <p:spPr>
          <a:xfrm>
            <a:off x="7714613" y="2057399"/>
            <a:ext cx="3975100" cy="1371601"/>
          </a:xfrm>
          <a:prstGeom prst="rect">
            <a:avLst/>
          </a:prstGeom>
        </p:spPr>
      </p:pic>
      <p:pic>
        <p:nvPicPr>
          <p:cNvPr id="7" name="图片 6">
            <a:extLst>
              <a:ext uri="{FF2B5EF4-FFF2-40B4-BE49-F238E27FC236}">
                <a16:creationId xmlns:a16="http://schemas.microsoft.com/office/drawing/2014/main" id="{117D003A-126D-8343-A0A2-5E78F42A9B6D}"/>
              </a:ext>
            </a:extLst>
          </p:cNvPr>
          <p:cNvPicPr>
            <a:picLocks noChangeAspect="1"/>
          </p:cNvPicPr>
          <p:nvPr/>
        </p:nvPicPr>
        <p:blipFill rotWithShape="1">
          <a:blip r:embed="rId4">
            <a:extLst>
              <a:ext uri="{28A0092B-C50C-407E-A947-70E740481C1C}">
                <a14:useLocalDpi xmlns:a14="http://schemas.microsoft.com/office/drawing/2010/main" val="0"/>
              </a:ext>
            </a:extLst>
          </a:blip>
          <a:srcRect t="4878" b="222"/>
          <a:stretch/>
        </p:blipFill>
        <p:spPr>
          <a:xfrm>
            <a:off x="7714613" y="3429000"/>
            <a:ext cx="3987800" cy="1482436"/>
          </a:xfrm>
          <a:prstGeom prst="rect">
            <a:avLst/>
          </a:prstGeom>
        </p:spPr>
      </p:pic>
      <p:pic>
        <p:nvPicPr>
          <p:cNvPr id="9" name="图片 8">
            <a:extLst>
              <a:ext uri="{FF2B5EF4-FFF2-40B4-BE49-F238E27FC236}">
                <a16:creationId xmlns:a16="http://schemas.microsoft.com/office/drawing/2014/main" id="{744D139C-0FEE-5948-98C9-D16BB42F01BB}"/>
              </a:ext>
            </a:extLst>
          </p:cNvPr>
          <p:cNvPicPr>
            <a:picLocks noChangeAspect="1"/>
          </p:cNvPicPr>
          <p:nvPr/>
        </p:nvPicPr>
        <p:blipFill rotWithShape="1">
          <a:blip r:embed="rId5">
            <a:extLst>
              <a:ext uri="{28A0092B-C50C-407E-A947-70E740481C1C}">
                <a14:useLocalDpi xmlns:a14="http://schemas.microsoft.com/office/drawing/2010/main" val="0"/>
              </a:ext>
            </a:extLst>
          </a:blip>
          <a:srcRect t="6352" b="1369"/>
          <a:stretch/>
        </p:blipFill>
        <p:spPr>
          <a:xfrm>
            <a:off x="7714613" y="4911436"/>
            <a:ext cx="4038600" cy="1711036"/>
          </a:xfrm>
          <a:prstGeom prst="rect">
            <a:avLst/>
          </a:prstGeom>
        </p:spPr>
      </p:pic>
      <p:sp>
        <p:nvSpPr>
          <p:cNvPr id="3" name="椭圆 2">
            <a:extLst>
              <a:ext uri="{FF2B5EF4-FFF2-40B4-BE49-F238E27FC236}">
                <a16:creationId xmlns:a16="http://schemas.microsoft.com/office/drawing/2014/main" id="{35085E75-7A09-A246-899E-66F9ABA8955B}"/>
              </a:ext>
            </a:extLst>
          </p:cNvPr>
          <p:cNvSpPr/>
          <p:nvPr/>
        </p:nvSpPr>
        <p:spPr>
          <a:xfrm>
            <a:off x="7903035" y="2701636"/>
            <a:ext cx="701040" cy="193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endParaRPr>
          </a:p>
        </p:txBody>
      </p:sp>
      <p:sp>
        <p:nvSpPr>
          <p:cNvPr id="11" name="椭圆 10">
            <a:extLst>
              <a:ext uri="{FF2B5EF4-FFF2-40B4-BE49-F238E27FC236}">
                <a16:creationId xmlns:a16="http://schemas.microsoft.com/office/drawing/2014/main" id="{51EFA7DB-E407-DC41-9674-841F25EA65BD}"/>
              </a:ext>
            </a:extLst>
          </p:cNvPr>
          <p:cNvSpPr/>
          <p:nvPr/>
        </p:nvSpPr>
        <p:spPr>
          <a:xfrm>
            <a:off x="7903035" y="4114799"/>
            <a:ext cx="701040" cy="193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endParaRPr>
          </a:p>
        </p:txBody>
      </p:sp>
      <p:sp>
        <p:nvSpPr>
          <p:cNvPr id="12" name="椭圆 11">
            <a:extLst>
              <a:ext uri="{FF2B5EF4-FFF2-40B4-BE49-F238E27FC236}">
                <a16:creationId xmlns:a16="http://schemas.microsoft.com/office/drawing/2014/main" id="{40F1DEB1-0CD6-8844-9CF3-3FB73DD4A2DD}"/>
              </a:ext>
            </a:extLst>
          </p:cNvPr>
          <p:cNvSpPr/>
          <p:nvPr/>
        </p:nvSpPr>
        <p:spPr>
          <a:xfrm>
            <a:off x="7903035" y="5597235"/>
            <a:ext cx="701040" cy="19396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ysClr val="windowText" lastClr="000000"/>
              </a:solidFill>
            </a:endParaRPr>
          </a:p>
        </p:txBody>
      </p:sp>
      <p:cxnSp>
        <p:nvCxnSpPr>
          <p:cNvPr id="8" name="直线箭头连接符 7">
            <a:extLst>
              <a:ext uri="{FF2B5EF4-FFF2-40B4-BE49-F238E27FC236}">
                <a16:creationId xmlns:a16="http://schemas.microsoft.com/office/drawing/2014/main" id="{C0072A99-DD9D-7B44-8E4E-D6E481FB3D80}"/>
              </a:ext>
            </a:extLst>
          </p:cNvPr>
          <p:cNvCxnSpPr>
            <a:cxnSpLocks/>
            <a:stCxn id="3" idx="2"/>
          </p:cNvCxnSpPr>
          <p:nvPr/>
        </p:nvCxnSpPr>
        <p:spPr>
          <a:xfrm flipH="1">
            <a:off x="7556902" y="2798619"/>
            <a:ext cx="346133" cy="1433947"/>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0C60A211-F67B-6441-B283-7A08E8B1C549}"/>
              </a:ext>
            </a:extLst>
          </p:cNvPr>
          <p:cNvCxnSpPr>
            <a:cxnSpLocks/>
            <a:stCxn id="12" idx="2"/>
          </p:cNvCxnSpPr>
          <p:nvPr/>
        </p:nvCxnSpPr>
        <p:spPr>
          <a:xfrm flipH="1" flipV="1">
            <a:off x="7556902" y="4190999"/>
            <a:ext cx="346133" cy="1503219"/>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49F3DA9B-D4C4-AE4D-8E11-D543274A4EEE}"/>
              </a:ext>
            </a:extLst>
          </p:cNvPr>
          <p:cNvCxnSpPr>
            <a:cxnSpLocks/>
            <a:stCxn id="11" idx="2"/>
          </p:cNvCxnSpPr>
          <p:nvPr/>
        </p:nvCxnSpPr>
        <p:spPr>
          <a:xfrm flipH="1">
            <a:off x="7556902" y="4211782"/>
            <a:ext cx="346133"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83BF245-25C6-6C42-9A82-341807FBDC38}"/>
              </a:ext>
            </a:extLst>
          </p:cNvPr>
          <p:cNvSpPr txBox="1"/>
          <p:nvPr/>
        </p:nvSpPr>
        <p:spPr>
          <a:xfrm>
            <a:off x="6581579" y="3924883"/>
            <a:ext cx="1114651" cy="584775"/>
          </a:xfrm>
          <a:prstGeom prst="rect">
            <a:avLst/>
          </a:prstGeom>
          <a:noFill/>
        </p:spPr>
        <p:txBody>
          <a:bodyPr wrap="square" rtlCol="0">
            <a:spAutoFit/>
          </a:bodyPr>
          <a:lstStyle/>
          <a:p>
            <a:r>
              <a:rPr kumimoji="1" lang="en-US" altLang="zh-CN" sz="1600" dirty="0">
                <a:solidFill>
                  <a:srgbClr val="7030A0"/>
                </a:solidFill>
              </a:rPr>
              <a:t>always </a:t>
            </a:r>
          </a:p>
          <a:p>
            <a:r>
              <a:rPr kumimoji="1" lang="en-US" altLang="zh-CN" sz="1600" dirty="0">
                <a:solidFill>
                  <a:srgbClr val="7030A0"/>
                </a:solidFill>
              </a:rPr>
              <a:t>superior  </a:t>
            </a:r>
          </a:p>
        </p:txBody>
      </p:sp>
    </p:spTree>
    <p:extLst>
      <p:ext uri="{BB962C8B-B14F-4D97-AF65-F5344CB8AC3E}">
        <p14:creationId xmlns:p14="http://schemas.microsoft.com/office/powerpoint/2010/main" val="201550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fade">
                                      <p:cBhvr>
                                        <p:cTn id="20" dur="500"/>
                                        <p:tgtEl>
                                          <p:spTgt spid="10">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6" end="6"/>
                                            </p:txEl>
                                          </p:spTgt>
                                        </p:tgtEl>
                                        <p:attrNameLst>
                                          <p:attrName>style.visibility</p:attrName>
                                        </p:attrNameLst>
                                      </p:cBhvr>
                                      <p:to>
                                        <p:strVal val="visible"/>
                                      </p:to>
                                    </p:set>
                                    <p:animEffect transition="in" filter="fade">
                                      <p:cBhvr>
                                        <p:cTn id="26" dur="500"/>
                                        <p:tgtEl>
                                          <p:spTgt spid="10">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fade">
                                      <p:cBhvr>
                                        <p:cTn id="34" dur="500"/>
                                        <p:tgtEl>
                                          <p:spTgt spid="10">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animEffect transition="in" filter="fade">
                                      <p:cBhvr>
                                        <p:cTn id="39" dur="500"/>
                                        <p:tgtEl>
                                          <p:spTgt spid="10">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9" end="9"/>
                                            </p:txEl>
                                          </p:spTgt>
                                        </p:tgtEl>
                                        <p:attrNameLst>
                                          <p:attrName>style.visibility</p:attrName>
                                        </p:attrNameLst>
                                      </p:cBhvr>
                                      <p:to>
                                        <p:strVal val="visible"/>
                                      </p:to>
                                    </p:set>
                                    <p:animEffect transition="in" filter="fade">
                                      <p:cBhvr>
                                        <p:cTn id="42" dur="500"/>
                                        <p:tgtEl>
                                          <p:spTgt spid="10">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10" end="10"/>
                                            </p:txEl>
                                          </p:spTgt>
                                        </p:tgtEl>
                                        <p:attrNameLst>
                                          <p:attrName>style.visibility</p:attrName>
                                        </p:attrNameLst>
                                      </p:cBhvr>
                                      <p:to>
                                        <p:strVal val="visible"/>
                                      </p:to>
                                    </p:set>
                                    <p:animEffect transition="in" filter="fade">
                                      <p:cBhvr>
                                        <p:cTn id="45" dur="500"/>
                                        <p:tgtEl>
                                          <p:spTgt spid="10">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xEl>
                                              <p:pRg st="11" end="11"/>
                                            </p:txEl>
                                          </p:spTgt>
                                        </p:tgtEl>
                                        <p:attrNameLst>
                                          <p:attrName>style.visibility</p:attrName>
                                        </p:attrNameLst>
                                      </p:cBhvr>
                                      <p:to>
                                        <p:strVal val="visible"/>
                                      </p:to>
                                    </p:set>
                                    <p:animEffect transition="in" filter="fade">
                                      <p:cBhvr>
                                        <p:cTn id="53" dur="500"/>
                                        <p:tgtEl>
                                          <p:spTgt spid="10">
                                            <p:txEl>
                                              <p:pRg st="11" end="1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0">
                                            <p:txEl>
                                              <p:pRg st="13" end="13"/>
                                            </p:txEl>
                                          </p:spTgt>
                                        </p:tgtEl>
                                        <p:attrNameLst>
                                          <p:attrName>style.visibility</p:attrName>
                                        </p:attrNameLst>
                                      </p:cBhvr>
                                      <p:to>
                                        <p:strVal val="visible"/>
                                      </p:to>
                                    </p:set>
                                    <p:animEffect transition="in" filter="fade">
                                      <p:cBhvr>
                                        <p:cTn id="59" dur="500"/>
                                        <p:tgtEl>
                                          <p:spTgt spid="10">
                                            <p:txEl>
                                              <p:pRg st="13" end="13"/>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xEl>
                                              <p:pRg st="14" end="14"/>
                                            </p:txEl>
                                          </p:spTgt>
                                        </p:tgtEl>
                                        <p:attrNameLst>
                                          <p:attrName>style.visibility</p:attrName>
                                        </p:attrNameLst>
                                      </p:cBhvr>
                                      <p:to>
                                        <p:strVal val="visible"/>
                                      </p:to>
                                    </p:set>
                                    <p:animEffect transition="in" filter="fade">
                                      <p:cBhvr>
                                        <p:cTn id="62" dur="500"/>
                                        <p:tgtEl>
                                          <p:spTgt spid="10">
                                            <p:txEl>
                                              <p:pRg st="14" end="14"/>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10">
                                            <p:txEl>
                                              <p:pRg st="15" end="15"/>
                                            </p:txEl>
                                          </p:spTgt>
                                        </p:tgtEl>
                                        <p:attrNameLst>
                                          <p:attrName>style.visibility</p:attrName>
                                        </p:attrNameLst>
                                      </p:cBhvr>
                                      <p:to>
                                        <p:strVal val="visible"/>
                                      </p:to>
                                    </p:set>
                                    <p:animEffect transition="in" filter="fade">
                                      <p:cBhvr>
                                        <p:cTn id="65" dur="500"/>
                                        <p:tgtEl>
                                          <p:spTgt spid="10">
                                            <p:txEl>
                                              <p:pRg st="15" end="15"/>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par>
                                <p:cTn id="80" presetID="10" presetClass="entr" presetSubtype="0"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22"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r>
              <a:rPr lang="zh-CN" altLang="en-US" dirty="0"/>
              <a:t> </a:t>
            </a:r>
            <a:r>
              <a:rPr lang="en-US" altLang="zh-CN" dirty="0"/>
              <a:t>on</a:t>
            </a:r>
            <a:r>
              <a:rPr lang="zh-CN" altLang="en-US" dirty="0"/>
              <a:t> </a:t>
            </a:r>
            <a:r>
              <a:rPr lang="en-US" altLang="zh-CN" dirty="0"/>
              <a:t>Experimental</a:t>
            </a:r>
            <a:r>
              <a:rPr lang="zh-CN" altLang="en-US" dirty="0"/>
              <a:t> </a:t>
            </a:r>
            <a:r>
              <a:rPr lang="en-US" altLang="zh-CN" dirty="0"/>
              <a:t>Results</a:t>
            </a:r>
            <a:endParaRPr lang="zh-CN" altLang="en-US" dirty="0"/>
          </a:p>
        </p:txBody>
      </p:sp>
      <p:sp>
        <p:nvSpPr>
          <p:cNvPr id="3" name="内容占位符 2"/>
          <p:cNvSpPr>
            <a:spLocks noGrp="1"/>
          </p:cNvSpPr>
          <p:nvPr>
            <p:ph idx="1"/>
          </p:nvPr>
        </p:nvSpPr>
        <p:spPr>
          <a:xfrm>
            <a:off x="609600" y="1600200"/>
            <a:ext cx="10972800" cy="4876800"/>
          </a:xfrm>
        </p:spPr>
        <p:txBody>
          <a:bodyPr>
            <a:normAutofit/>
          </a:bodyPr>
          <a:lstStyle/>
          <a:p>
            <a:r>
              <a:rPr lang="en" altLang="zh-CN" sz="2000" dirty="0"/>
              <a:t>The range of NI with respect to the average improvement of performance to CNN</a:t>
            </a:r>
          </a:p>
          <a:p>
            <a:endParaRPr lang="en" altLang="zh-CN" sz="2000" dirty="0"/>
          </a:p>
          <a:p>
            <a:endParaRPr lang="en" altLang="zh-CN" sz="2000" dirty="0"/>
          </a:p>
          <a:p>
            <a:endParaRPr lang="en" altLang="zh-CN" sz="2000" dirty="0"/>
          </a:p>
          <a:p>
            <a:endParaRPr lang="en" altLang="zh-CN" sz="2000" dirty="0">
              <a:solidFill>
                <a:srgbClr val="7030A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191</a:t>
            </a:fld>
            <a:endParaRPr lang="en-US"/>
          </a:p>
        </p:txBody>
      </p:sp>
      <p:pic>
        <p:nvPicPr>
          <p:cNvPr id="12" name="图片 11">
            <a:extLst>
              <a:ext uri="{FF2B5EF4-FFF2-40B4-BE49-F238E27FC236}">
                <a16:creationId xmlns:a16="http://schemas.microsoft.com/office/drawing/2014/main" id="{E9FABC8E-6F42-4C48-AAB8-96BC55B27F89}"/>
              </a:ext>
            </a:extLst>
          </p:cNvPr>
          <p:cNvPicPr>
            <a:picLocks/>
          </p:cNvPicPr>
          <p:nvPr/>
        </p:nvPicPr>
        <p:blipFill rotWithShape="1">
          <a:blip r:embed="rId2">
            <a:extLst>
              <a:ext uri="{28A0092B-C50C-407E-A947-70E740481C1C}">
                <a14:useLocalDpi xmlns:a14="http://schemas.microsoft.com/office/drawing/2010/main" val="0"/>
              </a:ext>
            </a:extLst>
          </a:blip>
          <a:srcRect l="1876" t="6540" r="699" b="3946"/>
          <a:stretch/>
        </p:blipFill>
        <p:spPr>
          <a:xfrm>
            <a:off x="3263155" y="2619490"/>
            <a:ext cx="5400000" cy="1296000"/>
          </a:xfrm>
          <a:prstGeom prst="rect">
            <a:avLst/>
          </a:prstGeom>
        </p:spPr>
      </p:pic>
      <p:cxnSp>
        <p:nvCxnSpPr>
          <p:cNvPr id="29" name="直线箭头连接符 28">
            <a:extLst>
              <a:ext uri="{FF2B5EF4-FFF2-40B4-BE49-F238E27FC236}">
                <a16:creationId xmlns:a16="http://schemas.microsoft.com/office/drawing/2014/main" id="{AF015BE6-69A3-484E-967F-DF462BA6FAF5}"/>
              </a:ext>
            </a:extLst>
          </p:cNvPr>
          <p:cNvCxnSpPr/>
          <p:nvPr/>
        </p:nvCxnSpPr>
        <p:spPr>
          <a:xfrm>
            <a:off x="6617483" y="2886587"/>
            <a:ext cx="0" cy="936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A90E636-B06D-484C-BBAA-75DE2C26C184}"/>
              </a:ext>
            </a:extLst>
          </p:cNvPr>
          <p:cNvCxnSpPr/>
          <p:nvPr/>
        </p:nvCxnSpPr>
        <p:spPr>
          <a:xfrm>
            <a:off x="7765559" y="2886587"/>
            <a:ext cx="0" cy="936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4A55125-5893-E74E-8F83-EC5902476649}"/>
              </a:ext>
            </a:extLst>
          </p:cNvPr>
          <p:cNvSpPr txBox="1"/>
          <p:nvPr/>
        </p:nvSpPr>
        <p:spPr>
          <a:xfrm>
            <a:off x="8575459" y="3031228"/>
            <a:ext cx="718818" cy="646331"/>
          </a:xfrm>
          <a:prstGeom prst="rect">
            <a:avLst/>
          </a:prstGeom>
          <a:noFill/>
        </p:spPr>
        <p:txBody>
          <a:bodyPr wrap="square" rtlCol="0">
            <a:spAutoFit/>
          </a:bodyPr>
          <a:lstStyle/>
          <a:p>
            <a:r>
              <a:rPr kumimoji="1" lang="en-US" altLang="zh-CN" dirty="0">
                <a:solidFill>
                  <a:srgbClr val="7030A0"/>
                </a:solidFill>
              </a:rPr>
              <a:t>more </a:t>
            </a:r>
          </a:p>
          <a:p>
            <a:r>
              <a:rPr kumimoji="1" lang="en-US" altLang="zh-CN" dirty="0">
                <a:solidFill>
                  <a:srgbClr val="7030A0"/>
                </a:solidFill>
              </a:rPr>
              <a:t>bias</a:t>
            </a:r>
            <a:endParaRPr kumimoji="1" lang="zh-CN" altLang="en-US" dirty="0">
              <a:solidFill>
                <a:srgbClr val="7030A0"/>
              </a:solidFill>
            </a:endParaRPr>
          </a:p>
        </p:txBody>
      </p:sp>
      <p:sp>
        <p:nvSpPr>
          <p:cNvPr id="32" name="文本框 31">
            <a:extLst>
              <a:ext uri="{FF2B5EF4-FFF2-40B4-BE49-F238E27FC236}">
                <a16:creationId xmlns:a16="http://schemas.microsoft.com/office/drawing/2014/main" id="{6225109B-B11E-FE42-8F1F-B8A9711A86F0}"/>
              </a:ext>
            </a:extLst>
          </p:cNvPr>
          <p:cNvSpPr txBox="1"/>
          <p:nvPr/>
        </p:nvSpPr>
        <p:spPr>
          <a:xfrm>
            <a:off x="6236456" y="3031228"/>
            <a:ext cx="762000" cy="646331"/>
          </a:xfrm>
          <a:prstGeom prst="rect">
            <a:avLst/>
          </a:prstGeom>
          <a:noFill/>
        </p:spPr>
        <p:txBody>
          <a:bodyPr wrap="square" rtlCol="0">
            <a:spAutoFit/>
          </a:bodyPr>
          <a:lstStyle/>
          <a:p>
            <a:r>
              <a:rPr kumimoji="1" lang="en-US" altLang="zh-CN" dirty="0">
                <a:solidFill>
                  <a:srgbClr val="7030A0"/>
                </a:solidFill>
              </a:rPr>
              <a:t>more</a:t>
            </a:r>
          </a:p>
          <a:p>
            <a:r>
              <a:rPr kumimoji="1" lang="en-US" altLang="zh-CN" dirty="0">
                <a:solidFill>
                  <a:srgbClr val="7030A0"/>
                </a:solidFill>
              </a:rPr>
              <a:t>effect</a:t>
            </a:r>
            <a:endParaRPr kumimoji="1" lang="zh-CN" altLang="en-US" dirty="0">
              <a:solidFill>
                <a:srgbClr val="7030A0"/>
              </a:solidFill>
            </a:endParaRPr>
          </a:p>
        </p:txBody>
      </p:sp>
    </p:spTree>
    <p:extLst>
      <p:ext uri="{BB962C8B-B14F-4D97-AF65-F5344CB8AC3E}">
        <p14:creationId xmlns:p14="http://schemas.microsoft.com/office/powerpoint/2010/main" val="215202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a:t>
            </a:r>
            <a:endParaRPr lang="zh-CN" altLang="en-US" dirty="0"/>
          </a:p>
        </p:txBody>
      </p:sp>
      <p:sp>
        <p:nvSpPr>
          <p:cNvPr id="3" name="内容占位符 2"/>
          <p:cNvSpPr>
            <a:spLocks noGrp="1"/>
          </p:cNvSpPr>
          <p:nvPr>
            <p:ph idx="1"/>
          </p:nvPr>
        </p:nvSpPr>
        <p:spPr>
          <a:xfrm>
            <a:off x="609600" y="1600200"/>
            <a:ext cx="10972800" cy="4876800"/>
          </a:xfrm>
        </p:spPr>
        <p:txBody>
          <a:bodyPr>
            <a:normAutofit/>
          </a:bodyPr>
          <a:lstStyle/>
          <a:p>
            <a:r>
              <a:rPr lang="en" altLang="zh-CN" sz="2000" dirty="0"/>
              <a:t>Insight of Batch Balancing Mechanism</a:t>
            </a:r>
          </a:p>
          <a:p>
            <a:endParaRPr lang="en" altLang="zh-CN" sz="20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192</a:t>
            </a:fld>
            <a:endParaRPr lang="en-US"/>
          </a:p>
        </p:txBody>
      </p:sp>
      <p:pic>
        <p:nvPicPr>
          <p:cNvPr id="18" name="图片 17">
            <a:extLst>
              <a:ext uri="{FF2B5EF4-FFF2-40B4-BE49-F238E27FC236}">
                <a16:creationId xmlns:a16="http://schemas.microsoft.com/office/drawing/2014/main" id="{D9B5D8E3-67A5-CB48-94E7-DB0C24750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0" y="3965160"/>
            <a:ext cx="4445000" cy="2578100"/>
          </a:xfrm>
          <a:prstGeom prst="rect">
            <a:avLst/>
          </a:prstGeom>
        </p:spPr>
      </p:pic>
      <p:cxnSp>
        <p:nvCxnSpPr>
          <p:cNvPr id="22" name="直线箭头连接符 21">
            <a:extLst>
              <a:ext uri="{FF2B5EF4-FFF2-40B4-BE49-F238E27FC236}">
                <a16:creationId xmlns:a16="http://schemas.microsoft.com/office/drawing/2014/main" id="{9F42D4CD-B897-BF43-A6B9-515B784E9A43}"/>
              </a:ext>
            </a:extLst>
          </p:cNvPr>
          <p:cNvCxnSpPr>
            <a:cxnSpLocks/>
          </p:cNvCxnSpPr>
          <p:nvPr/>
        </p:nvCxnSpPr>
        <p:spPr>
          <a:xfrm>
            <a:off x="3216000" y="5985730"/>
            <a:ext cx="5760000"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A0CA0A4-A651-CE4D-8492-97C69B56DDD5}"/>
              </a:ext>
            </a:extLst>
          </p:cNvPr>
          <p:cNvSpPr txBox="1"/>
          <p:nvPr/>
        </p:nvSpPr>
        <p:spPr>
          <a:xfrm>
            <a:off x="1871832" y="5616398"/>
            <a:ext cx="2688336" cy="369332"/>
          </a:xfrm>
          <a:prstGeom prst="rect">
            <a:avLst/>
          </a:prstGeom>
          <a:noFill/>
        </p:spPr>
        <p:txBody>
          <a:bodyPr wrap="square" rtlCol="0">
            <a:spAutoFit/>
          </a:bodyPr>
          <a:lstStyle/>
          <a:p>
            <a:r>
              <a:rPr kumimoji="1" lang="en-US" altLang="zh-CN" dirty="0">
                <a:solidFill>
                  <a:srgbClr val="7030A0"/>
                </a:solidFill>
              </a:rPr>
              <a:t>less valid</a:t>
            </a:r>
            <a:r>
              <a:rPr kumimoji="1" lang="zh-CN" altLang="en-US" dirty="0">
                <a:solidFill>
                  <a:srgbClr val="7030A0"/>
                </a:solidFill>
              </a:rPr>
              <a:t> </a:t>
            </a:r>
            <a:r>
              <a:rPr kumimoji="1" lang="en-US" altLang="zh-CN" dirty="0">
                <a:solidFill>
                  <a:srgbClr val="7030A0"/>
                </a:solidFill>
              </a:rPr>
              <a:t>samples </a:t>
            </a:r>
            <a:endParaRPr kumimoji="1" lang="zh-CN" altLang="en-US" dirty="0">
              <a:solidFill>
                <a:srgbClr val="7030A0"/>
              </a:solidFill>
            </a:endParaRPr>
          </a:p>
        </p:txBody>
      </p:sp>
      <p:sp>
        <p:nvSpPr>
          <p:cNvPr id="27" name="文本框 26">
            <a:extLst>
              <a:ext uri="{FF2B5EF4-FFF2-40B4-BE49-F238E27FC236}">
                <a16:creationId xmlns:a16="http://schemas.microsoft.com/office/drawing/2014/main" id="{A9EC4B74-44BD-694F-8B1C-90DB0DF6B45D}"/>
              </a:ext>
            </a:extLst>
          </p:cNvPr>
          <p:cNvSpPr txBox="1"/>
          <p:nvPr/>
        </p:nvSpPr>
        <p:spPr>
          <a:xfrm>
            <a:off x="8318500" y="5616398"/>
            <a:ext cx="3017520" cy="369332"/>
          </a:xfrm>
          <a:prstGeom prst="rect">
            <a:avLst/>
          </a:prstGeom>
          <a:noFill/>
        </p:spPr>
        <p:txBody>
          <a:bodyPr wrap="square" rtlCol="0">
            <a:spAutoFit/>
          </a:bodyPr>
          <a:lstStyle/>
          <a:p>
            <a:r>
              <a:rPr kumimoji="1" lang="en-US" altLang="zh-CN" dirty="0">
                <a:solidFill>
                  <a:srgbClr val="7030A0"/>
                </a:solidFill>
              </a:rPr>
              <a:t>less balancing degree</a:t>
            </a:r>
            <a:endParaRPr kumimoji="1" lang="zh-CN" altLang="en-US" dirty="0">
              <a:solidFill>
                <a:srgbClr val="7030A0"/>
              </a:solidFill>
            </a:endParaRPr>
          </a:p>
        </p:txBody>
      </p:sp>
      <p:pic>
        <p:nvPicPr>
          <p:cNvPr id="14" name="图片 13">
            <a:extLst>
              <a:ext uri="{FF2B5EF4-FFF2-40B4-BE49-F238E27FC236}">
                <a16:creationId xmlns:a16="http://schemas.microsoft.com/office/drawing/2014/main" id="{465C849B-EA09-684E-A19B-93C70B4A9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660" y="2292590"/>
            <a:ext cx="6920061" cy="1421644"/>
          </a:xfrm>
          <a:prstGeom prst="rect">
            <a:avLst/>
          </a:prstGeom>
        </p:spPr>
      </p:pic>
    </p:spTree>
    <p:extLst>
      <p:ext uri="{BB962C8B-B14F-4D97-AF65-F5344CB8AC3E}">
        <p14:creationId xmlns:p14="http://schemas.microsoft.com/office/powerpoint/2010/main" val="13330392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218D0-3EFA-BB49-8233-C2BE5FCB22F4}"/>
              </a:ext>
            </a:extLst>
          </p:cNvPr>
          <p:cNvSpPr>
            <a:spLocks noGrp="1"/>
          </p:cNvSpPr>
          <p:nvPr>
            <p:ph type="title"/>
          </p:nvPr>
        </p:nvSpPr>
        <p:spPr/>
        <p:txBody>
          <a:bodyPr/>
          <a:lstStyle/>
          <a:p>
            <a:r>
              <a:rPr lang="en-US" altLang="zh-CN" dirty="0"/>
              <a:t>Summary:</a:t>
            </a:r>
            <a:r>
              <a:rPr lang="zh-CN" altLang="en-US" dirty="0"/>
              <a:t> </a:t>
            </a:r>
            <a:r>
              <a:rPr lang="en-US" altLang="zh-CN" dirty="0"/>
              <a:t>NICO</a:t>
            </a:r>
            <a:r>
              <a:rPr lang="zh-CN" altLang="en-US" dirty="0"/>
              <a:t> </a:t>
            </a:r>
            <a:r>
              <a:rPr lang="en-US" altLang="zh-CN" dirty="0"/>
              <a:t>for</a:t>
            </a:r>
            <a:r>
              <a:rPr lang="zh-CN" altLang="en-US" dirty="0"/>
              <a:t> </a:t>
            </a:r>
            <a:r>
              <a:rPr lang="en-US" altLang="zh-CN" dirty="0"/>
              <a:t>Non-</a:t>
            </a:r>
            <a:r>
              <a:rPr lang="en-US" altLang="zh-CN" dirty="0" err="1"/>
              <a:t>iid</a:t>
            </a:r>
            <a:r>
              <a:rPr lang="zh-CN" altLang="en-US" dirty="0"/>
              <a:t> </a:t>
            </a:r>
            <a:r>
              <a:rPr lang="en-US" altLang="zh-CN" dirty="0"/>
              <a:t>Image</a:t>
            </a:r>
            <a:r>
              <a:rPr lang="zh-CN" altLang="en-US" dirty="0"/>
              <a:t> </a:t>
            </a:r>
            <a:r>
              <a:rPr lang="en-US" altLang="zh-CN" dirty="0"/>
              <a:t>Classification</a:t>
            </a:r>
            <a:endParaRPr lang="en-US" dirty="0"/>
          </a:p>
        </p:txBody>
      </p:sp>
      <p:sp>
        <p:nvSpPr>
          <p:cNvPr id="3" name="Content Placeholder 2">
            <a:extLst>
              <a:ext uri="{FF2B5EF4-FFF2-40B4-BE49-F238E27FC236}">
                <a16:creationId xmlns:a16="http://schemas.microsoft.com/office/drawing/2014/main" id="{074E3495-4811-A54F-B0F0-F41CA5984D8E}"/>
              </a:ext>
            </a:extLst>
          </p:cNvPr>
          <p:cNvSpPr>
            <a:spLocks noGrp="1"/>
          </p:cNvSpPr>
          <p:nvPr>
            <p:ph idx="1"/>
          </p:nvPr>
        </p:nvSpPr>
        <p:spPr>
          <a:xfrm>
            <a:off x="609600" y="1600200"/>
            <a:ext cx="10972800" cy="4725955"/>
          </a:xfrm>
        </p:spPr>
        <p:txBody>
          <a:bodyPr/>
          <a:lstStyle/>
          <a:p>
            <a:r>
              <a:rPr lang="en-US" altLang="zh-CN" sz="2800" b="1" dirty="0">
                <a:solidFill>
                  <a:srgbClr val="FF0000"/>
                </a:solidFill>
              </a:rPr>
              <a:t>NICO</a:t>
            </a:r>
            <a:r>
              <a:rPr lang="en-US" altLang="zh-CN" sz="2800" dirty="0"/>
              <a:t>: Non-</a:t>
            </a:r>
            <a:r>
              <a:rPr lang="en-US" altLang="zh-CN" sz="2800" dirty="0" err="1"/>
              <a:t>iid</a:t>
            </a:r>
            <a:r>
              <a:rPr lang="en-US" altLang="zh-CN" sz="2800" dirty="0"/>
              <a:t> image classification dataset</a:t>
            </a:r>
          </a:p>
          <a:p>
            <a:pPr lvl="1"/>
            <a:r>
              <a:rPr lang="en-US" altLang="zh-CN" sz="2800" dirty="0">
                <a:solidFill>
                  <a:srgbClr val="00B050"/>
                </a:solidFill>
              </a:rPr>
              <a:t>Non-</a:t>
            </a:r>
            <a:r>
              <a:rPr lang="en-US" altLang="zh-CN" sz="2800" dirty="0" err="1">
                <a:solidFill>
                  <a:srgbClr val="00B050"/>
                </a:solidFill>
              </a:rPr>
              <a:t>iid</a:t>
            </a:r>
            <a:r>
              <a:rPr lang="en-US" altLang="zh-CN" sz="2800" dirty="0">
                <a:solidFill>
                  <a:srgbClr val="00B050"/>
                </a:solidFill>
              </a:rPr>
              <a:t> Index </a:t>
            </a:r>
            <a:r>
              <a:rPr lang="en-US" altLang="zh-CN" sz="2800" dirty="0"/>
              <a:t>(NI) to describe the distribution shift</a:t>
            </a:r>
          </a:p>
          <a:p>
            <a:pPr lvl="1"/>
            <a:r>
              <a:rPr lang="en-US" altLang="zh-CN" sz="2800" dirty="0"/>
              <a:t>Three ways to </a:t>
            </a:r>
            <a:r>
              <a:rPr lang="en-US" altLang="zh-CN" sz="2800" dirty="0">
                <a:solidFill>
                  <a:srgbClr val="00B050"/>
                </a:solidFill>
              </a:rPr>
              <a:t>control NI </a:t>
            </a:r>
            <a:r>
              <a:rPr lang="en-US" altLang="zh-CN" sz="2800" dirty="0"/>
              <a:t>in NICO Dataset</a:t>
            </a:r>
          </a:p>
          <a:p>
            <a:pPr lvl="1"/>
            <a:r>
              <a:rPr lang="en-US" altLang="zh-CN" sz="2800" dirty="0">
                <a:solidFill>
                  <a:srgbClr val="00B050"/>
                </a:solidFill>
              </a:rPr>
              <a:t>Benchmark</a:t>
            </a:r>
            <a:r>
              <a:rPr lang="en-US" altLang="zh-CN" sz="2800" dirty="0"/>
              <a:t> for Non-</a:t>
            </a:r>
            <a:r>
              <a:rPr lang="en-US" altLang="zh-CN" sz="2800" dirty="0" err="1"/>
              <a:t>iid</a:t>
            </a:r>
            <a:r>
              <a:rPr lang="en-US" altLang="zh-CN" sz="2800" dirty="0"/>
              <a:t> image classification</a:t>
            </a:r>
          </a:p>
          <a:p>
            <a:pPr lvl="1"/>
            <a:endParaRPr lang="en-US" altLang="zh-CN" sz="2800" dirty="0"/>
          </a:p>
          <a:p>
            <a:r>
              <a:rPr lang="en-US" altLang="zh-CN" sz="3200" dirty="0"/>
              <a:t>The</a:t>
            </a:r>
            <a:r>
              <a:rPr lang="zh-CN" altLang="en-US" sz="3200" dirty="0"/>
              <a:t> </a:t>
            </a:r>
            <a:r>
              <a:rPr lang="en-US" altLang="zh-CN" sz="3200" dirty="0"/>
              <a:t>performance</a:t>
            </a:r>
            <a:r>
              <a:rPr lang="zh-CN" altLang="en-US" sz="3200" dirty="0"/>
              <a:t> </a:t>
            </a:r>
            <a:r>
              <a:rPr lang="en-US" altLang="zh-CN" sz="3200" dirty="0"/>
              <a:t>of</a:t>
            </a:r>
            <a:r>
              <a:rPr lang="zh-CN" altLang="en-US" sz="3200" dirty="0"/>
              <a:t> </a:t>
            </a:r>
            <a:r>
              <a:rPr lang="en-US" altLang="zh-CN" sz="3200" dirty="0"/>
              <a:t>benchmark</a:t>
            </a:r>
            <a:r>
              <a:rPr lang="zh-CN" altLang="en-US" sz="3200" dirty="0"/>
              <a:t> </a:t>
            </a:r>
            <a:r>
              <a:rPr lang="en-US" altLang="zh-CN" sz="3200" dirty="0"/>
              <a:t>is</a:t>
            </a:r>
            <a:r>
              <a:rPr lang="zh-CN" altLang="en-US" sz="3200" dirty="0"/>
              <a:t> </a:t>
            </a:r>
            <a:r>
              <a:rPr lang="en-US" altLang="zh-CN" sz="3200" dirty="0"/>
              <a:t>not</a:t>
            </a:r>
            <a:r>
              <a:rPr lang="zh-CN" altLang="en-US" sz="3200" dirty="0"/>
              <a:t> </a:t>
            </a:r>
            <a:r>
              <a:rPr lang="en-US" altLang="zh-CN" sz="3200" dirty="0"/>
              <a:t>so</a:t>
            </a:r>
            <a:r>
              <a:rPr lang="zh-CN" altLang="en-US" sz="3200" dirty="0"/>
              <a:t> </a:t>
            </a:r>
            <a:r>
              <a:rPr lang="en-US" altLang="zh-CN" sz="3200" dirty="0"/>
              <a:t>exciting,</a:t>
            </a:r>
            <a:r>
              <a:rPr lang="zh-CN" altLang="en-US" sz="3200" dirty="0"/>
              <a:t> </a:t>
            </a:r>
            <a:r>
              <a:rPr lang="en-US" altLang="zh-CN" sz="3200" dirty="0"/>
              <a:t>more</a:t>
            </a:r>
            <a:r>
              <a:rPr lang="zh-CN" altLang="en-US" sz="3200" dirty="0"/>
              <a:t> </a:t>
            </a:r>
            <a:r>
              <a:rPr lang="en-US" altLang="zh-CN" sz="3200" dirty="0"/>
              <a:t>work</a:t>
            </a:r>
            <a:r>
              <a:rPr lang="zh-CN" altLang="en-US" sz="3200" dirty="0"/>
              <a:t> </a:t>
            </a:r>
            <a:r>
              <a:rPr lang="en-US" altLang="zh-CN" sz="3200" dirty="0"/>
              <a:t>need</a:t>
            </a:r>
            <a:r>
              <a:rPr lang="zh-CN" altLang="en-US" sz="3200" dirty="0"/>
              <a:t> </a:t>
            </a:r>
            <a:r>
              <a:rPr lang="en-US" altLang="zh-CN" sz="3200" dirty="0"/>
              <a:t>to</a:t>
            </a:r>
            <a:r>
              <a:rPr lang="zh-CN" altLang="en-US" sz="3200" dirty="0"/>
              <a:t> </a:t>
            </a:r>
            <a:r>
              <a:rPr lang="en-US" altLang="zh-CN" sz="3200" dirty="0"/>
              <a:t>do.</a:t>
            </a:r>
          </a:p>
          <a:p>
            <a:r>
              <a:rPr lang="en-US" altLang="zh-CN" sz="3200" dirty="0"/>
              <a:t>How</a:t>
            </a:r>
            <a:r>
              <a:rPr lang="zh-CN" altLang="en-US" sz="3200" dirty="0"/>
              <a:t> </a:t>
            </a:r>
            <a:r>
              <a:rPr lang="en-US" altLang="zh-CN" sz="3200" dirty="0"/>
              <a:t>to</a:t>
            </a:r>
            <a:r>
              <a:rPr lang="zh-CN" altLang="en-US" sz="3200" dirty="0"/>
              <a:t> </a:t>
            </a:r>
            <a:r>
              <a:rPr lang="en-US" altLang="zh-CN" sz="3200" dirty="0"/>
              <a:t>use</a:t>
            </a:r>
            <a:r>
              <a:rPr lang="zh-CN" altLang="en-US" sz="3200" dirty="0"/>
              <a:t> </a:t>
            </a:r>
            <a:r>
              <a:rPr lang="en-US" altLang="zh-CN" sz="3200" dirty="0"/>
              <a:t>causal</a:t>
            </a:r>
            <a:r>
              <a:rPr lang="zh-CN" altLang="en-US" sz="3200" dirty="0"/>
              <a:t> </a:t>
            </a:r>
            <a:r>
              <a:rPr lang="en-US" altLang="zh-CN" sz="3200" dirty="0"/>
              <a:t>knowledge</a:t>
            </a:r>
            <a:r>
              <a:rPr lang="zh-CN" altLang="en-US" sz="3200" dirty="0"/>
              <a:t> </a:t>
            </a:r>
            <a:r>
              <a:rPr lang="en-US" altLang="zh-CN" sz="3200" dirty="0"/>
              <a:t>for</a:t>
            </a:r>
            <a:r>
              <a:rPr lang="zh-CN" altLang="en-US" sz="3200" dirty="0"/>
              <a:t> </a:t>
            </a:r>
            <a:r>
              <a:rPr lang="en-US" altLang="zh-CN" sz="3200" dirty="0"/>
              <a:t>Non-</a:t>
            </a:r>
            <a:r>
              <a:rPr lang="en-US" altLang="zh-CN" sz="3200" dirty="0" err="1"/>
              <a:t>iid</a:t>
            </a:r>
            <a:r>
              <a:rPr lang="zh-CN" altLang="en-US" sz="3200" dirty="0"/>
              <a:t> </a:t>
            </a:r>
            <a:r>
              <a:rPr lang="en-US" altLang="zh-CN" sz="3200" dirty="0"/>
              <a:t>prediction</a:t>
            </a:r>
          </a:p>
          <a:p>
            <a:endParaRPr lang="en-US" dirty="0"/>
          </a:p>
        </p:txBody>
      </p:sp>
      <p:sp>
        <p:nvSpPr>
          <p:cNvPr id="4" name="Slide Number Placeholder 3">
            <a:extLst>
              <a:ext uri="{FF2B5EF4-FFF2-40B4-BE49-F238E27FC236}">
                <a16:creationId xmlns:a16="http://schemas.microsoft.com/office/drawing/2014/main" id="{F60F1D0C-C15E-7A44-8399-08B07D9C1919}"/>
              </a:ext>
            </a:extLst>
          </p:cNvPr>
          <p:cNvSpPr>
            <a:spLocks noGrp="1"/>
          </p:cNvSpPr>
          <p:nvPr>
            <p:ph type="sldNum" sz="quarter" idx="12"/>
          </p:nvPr>
        </p:nvSpPr>
        <p:spPr/>
        <p:txBody>
          <a:bodyPr/>
          <a:lstStyle/>
          <a:p>
            <a:fld id="{0CFEC368-1D7A-4F81-ABF6-AE0E36BAF64C}" type="slidenum">
              <a:rPr lang="en-US" smtClean="0"/>
              <a:pPr/>
              <a:t>193</a:t>
            </a:fld>
            <a:endParaRPr lang="en-US"/>
          </a:p>
        </p:txBody>
      </p:sp>
    </p:spTree>
    <p:extLst>
      <p:ext uri="{BB962C8B-B14F-4D97-AF65-F5344CB8AC3E}">
        <p14:creationId xmlns:p14="http://schemas.microsoft.com/office/powerpoint/2010/main" val="16574780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pPr marL="0" indent="0">
              <a:buNone/>
            </a:pPr>
            <a:r>
              <a:rPr lang="en-US" altLang="zh-CN" dirty="0"/>
              <a:t>PART I. Introduction to Causal Inference</a:t>
            </a:r>
          </a:p>
          <a:p>
            <a:pPr marL="0" indent="0">
              <a:buNone/>
            </a:pPr>
            <a:endParaRPr lang="en-US" altLang="zh-CN" dirty="0"/>
          </a:p>
          <a:p>
            <a:pPr marL="0" indent="0">
              <a:buNone/>
            </a:pPr>
            <a:r>
              <a:rPr lang="en-US" altLang="zh-CN" dirty="0"/>
              <a:t>PART II. Methods for Causal Inference</a:t>
            </a:r>
          </a:p>
          <a:p>
            <a:pPr marL="0" indent="0">
              <a:buNone/>
            </a:pPr>
            <a:endParaRPr lang="en-US" altLang="zh-CN" dirty="0"/>
          </a:p>
          <a:p>
            <a:pPr marL="0" indent="0">
              <a:buNone/>
            </a:pPr>
            <a:r>
              <a:rPr lang="en-US" altLang="zh-CN" dirty="0"/>
              <a:t>PART III. Causally Regularized Machine Learning</a:t>
            </a:r>
          </a:p>
          <a:p>
            <a:pPr marL="0" indent="0">
              <a:buNone/>
            </a:pPr>
            <a:r>
              <a:rPr lang="en-US" altLang="zh-CN" b="1" dirty="0"/>
              <a:t>	</a:t>
            </a:r>
            <a:endParaRPr lang="en-US" altLang="zh-CN" dirty="0"/>
          </a:p>
          <a:p>
            <a:pPr marL="0" indent="0">
              <a:buNone/>
            </a:pPr>
            <a:r>
              <a:rPr lang="en-US" altLang="zh-CN" dirty="0"/>
              <a:t>PART IV. Benchmark and Open Datasets</a:t>
            </a:r>
          </a:p>
          <a:p>
            <a:pPr marL="0" indent="0">
              <a:buNone/>
            </a:pPr>
            <a:endParaRPr lang="en-US" altLang="zh-CN" dirty="0"/>
          </a:p>
          <a:p>
            <a:pPr marL="0" indent="0">
              <a:buNone/>
            </a:pPr>
            <a:r>
              <a:rPr lang="en-US" altLang="zh-CN" b="1" dirty="0"/>
              <a:t>PART V. Conclusion and Discussion</a:t>
            </a:r>
            <a:endParaRPr lang="zh-CN" altLang="en-US" b="1" dirty="0"/>
          </a:p>
        </p:txBody>
      </p:sp>
      <p:sp>
        <p:nvSpPr>
          <p:cNvPr id="4" name="灯片编号占位符 3"/>
          <p:cNvSpPr>
            <a:spLocks noGrp="1"/>
          </p:cNvSpPr>
          <p:nvPr>
            <p:ph type="sldNum" sz="quarter" idx="12"/>
          </p:nvPr>
        </p:nvSpPr>
        <p:spPr/>
        <p:txBody>
          <a:bodyPr/>
          <a:lstStyle/>
          <a:p>
            <a:fld id="{0CFEC368-1D7A-4F81-ABF6-AE0E36BAF64C}" type="slidenum">
              <a:rPr lang="en-US" smtClean="0"/>
              <a:pPr/>
              <a:t>194</a:t>
            </a:fld>
            <a:endParaRPr lang="en-US"/>
          </a:p>
        </p:txBody>
      </p:sp>
    </p:spTree>
    <p:extLst>
      <p:ext uri="{BB962C8B-B14F-4D97-AF65-F5344CB8AC3E}">
        <p14:creationId xmlns:p14="http://schemas.microsoft.com/office/powerpoint/2010/main" val="17065397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a:t>
            </a:r>
            <a:endParaRPr lang="zh-CN" altLang="en-US" dirty="0"/>
          </a:p>
        </p:txBody>
      </p:sp>
      <p:sp>
        <p:nvSpPr>
          <p:cNvPr id="3" name="内容占位符 2"/>
          <p:cNvSpPr>
            <a:spLocks noGrp="1"/>
          </p:cNvSpPr>
          <p:nvPr>
            <p:ph idx="1"/>
          </p:nvPr>
        </p:nvSpPr>
        <p:spPr>
          <a:xfrm>
            <a:off x="609600" y="1600200"/>
            <a:ext cx="10972800" cy="5132196"/>
          </a:xfrm>
        </p:spPr>
        <p:txBody>
          <a:bodyPr>
            <a:normAutofit/>
          </a:bodyPr>
          <a:lstStyle/>
          <a:p>
            <a:r>
              <a:rPr lang="en-US" altLang="zh-CN" sz="3200" dirty="0"/>
              <a:t>Correlation-based machine learning are not enough for</a:t>
            </a:r>
          </a:p>
          <a:p>
            <a:pPr lvl="1"/>
            <a:r>
              <a:rPr lang="en-US" altLang="zh-CN" sz="2400" dirty="0"/>
              <a:t>Interpretable learning</a:t>
            </a:r>
          </a:p>
          <a:p>
            <a:pPr lvl="1"/>
            <a:r>
              <a:rPr lang="en-US" altLang="zh-CN" sz="2400" dirty="0"/>
              <a:t>Decision making</a:t>
            </a:r>
          </a:p>
          <a:p>
            <a:pPr lvl="1"/>
            <a:r>
              <a:rPr lang="en-US" altLang="zh-CN" sz="2400" dirty="0"/>
              <a:t>Stable/Robust prediction in the future</a:t>
            </a:r>
          </a:p>
          <a:p>
            <a:r>
              <a:rPr lang="en-US" altLang="zh-CN" sz="2800" dirty="0"/>
              <a:t>Correlation: causation, confounding, selection bias</a:t>
            </a:r>
          </a:p>
          <a:p>
            <a:pPr lvl="1"/>
            <a:r>
              <a:rPr lang="en-US" altLang="zh-CN" sz="2400" dirty="0"/>
              <a:t>Causation: Invariant and Stable across environments</a:t>
            </a:r>
          </a:p>
          <a:p>
            <a:pPr lvl="1"/>
            <a:r>
              <a:rPr lang="en-US" altLang="zh-CN" sz="2400" dirty="0"/>
              <a:t>Confounding / Selection bias: Spurious correlation, changeable</a:t>
            </a:r>
          </a:p>
          <a:p>
            <a:r>
              <a:rPr lang="en-US" altLang="zh-CN" sz="2800" dirty="0"/>
              <a:t>Causally Regularized Machine Learning: </a:t>
            </a:r>
          </a:p>
          <a:p>
            <a:pPr lvl="1"/>
            <a:r>
              <a:rPr lang="en-US" altLang="zh-CN" sz="2400" dirty="0"/>
              <a:t>Causal regularizer</a:t>
            </a:r>
          </a:p>
          <a:p>
            <a:pPr lvl="1"/>
            <a:r>
              <a:rPr lang="en-US" altLang="zh-CN" sz="2400" dirty="0"/>
              <a:t>Recover causation from correlation</a:t>
            </a:r>
          </a:p>
          <a:p>
            <a:pPr lvl="1"/>
            <a:r>
              <a:rPr lang="en-US" altLang="zh-CN" sz="2400" dirty="0"/>
              <a:t>Causation-based machine learning</a:t>
            </a:r>
          </a:p>
        </p:txBody>
      </p:sp>
      <p:sp>
        <p:nvSpPr>
          <p:cNvPr id="4" name="灯片编号占位符 3"/>
          <p:cNvSpPr>
            <a:spLocks noGrp="1"/>
          </p:cNvSpPr>
          <p:nvPr>
            <p:ph type="sldNum" sz="quarter" idx="12"/>
          </p:nvPr>
        </p:nvSpPr>
        <p:spPr/>
        <p:txBody>
          <a:bodyPr/>
          <a:lstStyle/>
          <a:p>
            <a:fld id="{0CFEC368-1D7A-4F81-ABF6-AE0E36BAF64C}" type="slidenum">
              <a:rPr lang="en-US" smtClean="0"/>
              <a:pPr/>
              <a:t>195</a:t>
            </a:fld>
            <a:endParaRPr lang="en-US"/>
          </a:p>
        </p:txBody>
      </p:sp>
    </p:spTree>
    <p:extLst>
      <p:ext uri="{BB962C8B-B14F-4D97-AF65-F5344CB8AC3E}">
        <p14:creationId xmlns:p14="http://schemas.microsoft.com/office/powerpoint/2010/main" val="34943571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Conclusion</a:t>
            </a:r>
            <a:endParaRPr lang="zh-CN" altLang="en-US" dirty="0"/>
          </a:p>
        </p:txBody>
      </p:sp>
      <p:sp>
        <p:nvSpPr>
          <p:cNvPr id="3" name="内容占位符 2"/>
          <p:cNvSpPr>
            <a:spLocks noGrp="1"/>
          </p:cNvSpPr>
          <p:nvPr>
            <p:ph idx="1"/>
          </p:nvPr>
        </p:nvSpPr>
        <p:spPr>
          <a:xfrm>
            <a:off x="609600" y="1600200"/>
            <a:ext cx="10972800" cy="5132196"/>
          </a:xfrm>
        </p:spPr>
        <p:txBody>
          <a:bodyPr>
            <a:normAutofit/>
          </a:bodyPr>
          <a:lstStyle/>
          <a:p>
            <a:r>
              <a:rPr lang="en-US" altLang="zh-CN" sz="2800" dirty="0"/>
              <a:t>Causally Regularized Machine Learning: Causation-based</a:t>
            </a:r>
          </a:p>
          <a:p>
            <a:pPr lvl="1"/>
            <a:r>
              <a:rPr lang="en-US" altLang="zh-CN" sz="2800" dirty="0">
                <a:solidFill>
                  <a:srgbClr val="00B0F0"/>
                </a:solidFill>
              </a:rPr>
              <a:t>Causal Inference </a:t>
            </a:r>
            <a:r>
              <a:rPr lang="en-US" altLang="zh-CN" sz="2800" dirty="0"/>
              <a:t>for Interpretable learning</a:t>
            </a:r>
          </a:p>
          <a:p>
            <a:pPr lvl="1"/>
            <a:r>
              <a:rPr lang="en-US" altLang="zh-CN" sz="2800" dirty="0">
                <a:solidFill>
                  <a:srgbClr val="00B0F0"/>
                </a:solidFill>
              </a:rPr>
              <a:t>Policy Evaluation </a:t>
            </a:r>
            <a:r>
              <a:rPr lang="en-US" altLang="zh-CN" sz="2800" dirty="0"/>
              <a:t>for Decision making</a:t>
            </a:r>
          </a:p>
          <a:p>
            <a:pPr lvl="1"/>
            <a:r>
              <a:rPr lang="en-US" altLang="zh-CN" sz="2800" dirty="0">
                <a:solidFill>
                  <a:srgbClr val="00B0F0"/>
                </a:solidFill>
              </a:rPr>
              <a:t>Causally Regularized Stable Prediction </a:t>
            </a:r>
            <a:r>
              <a:rPr lang="en-US" altLang="zh-CN" sz="2800" dirty="0"/>
              <a:t>in the future</a:t>
            </a:r>
          </a:p>
          <a:p>
            <a:endParaRPr lang="en-US" altLang="zh-CN" dirty="0"/>
          </a:p>
          <a:p>
            <a:r>
              <a:rPr lang="en-US" altLang="zh-CN" sz="2800" b="1" dirty="0">
                <a:solidFill>
                  <a:srgbClr val="FF0000"/>
                </a:solidFill>
              </a:rPr>
              <a:t>NICO</a:t>
            </a:r>
            <a:r>
              <a:rPr lang="en-US" altLang="zh-CN" sz="2800" dirty="0"/>
              <a:t>: Non-</a:t>
            </a:r>
            <a:r>
              <a:rPr lang="en-US" altLang="zh-CN" sz="2800" dirty="0" err="1"/>
              <a:t>iid</a:t>
            </a:r>
            <a:r>
              <a:rPr lang="en-US" altLang="zh-CN" sz="2800" dirty="0"/>
              <a:t> image classification dataset</a:t>
            </a:r>
          </a:p>
          <a:p>
            <a:pPr lvl="1"/>
            <a:r>
              <a:rPr lang="en-US" altLang="zh-CN" sz="2800" dirty="0">
                <a:solidFill>
                  <a:srgbClr val="00B050"/>
                </a:solidFill>
              </a:rPr>
              <a:t>Non-</a:t>
            </a:r>
            <a:r>
              <a:rPr lang="en-US" altLang="zh-CN" sz="2800" dirty="0" err="1">
                <a:solidFill>
                  <a:srgbClr val="00B050"/>
                </a:solidFill>
              </a:rPr>
              <a:t>iid</a:t>
            </a:r>
            <a:r>
              <a:rPr lang="en-US" altLang="zh-CN" sz="2800" dirty="0">
                <a:solidFill>
                  <a:srgbClr val="00B050"/>
                </a:solidFill>
              </a:rPr>
              <a:t> Index </a:t>
            </a:r>
            <a:r>
              <a:rPr lang="en-US" altLang="zh-CN" sz="2800" dirty="0"/>
              <a:t>(NI) to describe the distribution shift</a:t>
            </a:r>
          </a:p>
          <a:p>
            <a:pPr lvl="1"/>
            <a:r>
              <a:rPr lang="en-US" altLang="zh-CN" sz="2800" dirty="0"/>
              <a:t>Three ways to </a:t>
            </a:r>
            <a:r>
              <a:rPr lang="en-US" altLang="zh-CN" sz="2800" dirty="0">
                <a:solidFill>
                  <a:srgbClr val="00B050"/>
                </a:solidFill>
              </a:rPr>
              <a:t>control NI </a:t>
            </a:r>
            <a:r>
              <a:rPr lang="en-US" altLang="zh-CN" sz="2800" dirty="0"/>
              <a:t>in NICO Dataset</a:t>
            </a:r>
          </a:p>
          <a:p>
            <a:pPr lvl="1"/>
            <a:r>
              <a:rPr lang="en-US" altLang="zh-CN" sz="2800" dirty="0">
                <a:solidFill>
                  <a:srgbClr val="00B050"/>
                </a:solidFill>
              </a:rPr>
              <a:t>Benchmark</a:t>
            </a:r>
            <a:r>
              <a:rPr lang="en-US" altLang="zh-CN" sz="2800" dirty="0"/>
              <a:t> for Non-</a:t>
            </a:r>
            <a:r>
              <a:rPr lang="en-US" altLang="zh-CN" sz="2800" dirty="0" err="1"/>
              <a:t>iid</a:t>
            </a:r>
            <a:r>
              <a:rPr lang="en-US" altLang="zh-CN" sz="2800" dirty="0"/>
              <a:t> image classification</a:t>
            </a:r>
          </a:p>
        </p:txBody>
      </p:sp>
      <p:sp>
        <p:nvSpPr>
          <p:cNvPr id="4" name="灯片编号占位符 3"/>
          <p:cNvSpPr>
            <a:spLocks noGrp="1"/>
          </p:cNvSpPr>
          <p:nvPr>
            <p:ph type="sldNum" sz="quarter" idx="12"/>
          </p:nvPr>
        </p:nvSpPr>
        <p:spPr/>
        <p:txBody>
          <a:bodyPr/>
          <a:lstStyle/>
          <a:p>
            <a:fld id="{0CFEC368-1D7A-4F81-ABF6-AE0E36BAF64C}" type="slidenum">
              <a:rPr lang="en-US" smtClean="0"/>
              <a:pPr/>
              <a:t>196</a:t>
            </a:fld>
            <a:endParaRPr lang="en-US"/>
          </a:p>
        </p:txBody>
      </p:sp>
    </p:spTree>
    <p:extLst>
      <p:ext uri="{BB962C8B-B14F-4D97-AF65-F5344CB8AC3E}">
        <p14:creationId xmlns:p14="http://schemas.microsoft.com/office/powerpoint/2010/main" val="13287148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7805-621D-DA4E-8BD8-A2B69E3D2EB3}"/>
              </a:ext>
            </a:extLst>
          </p:cNvPr>
          <p:cNvSpPr>
            <a:spLocks noGrp="1"/>
          </p:cNvSpPr>
          <p:nvPr>
            <p:ph type="title"/>
          </p:nvPr>
        </p:nvSpPr>
        <p:spPr/>
        <p:txBody>
          <a:bodyPr/>
          <a:lstStyle/>
          <a:p>
            <a:r>
              <a:rPr lang="en-US" altLang="zh-CN" dirty="0"/>
              <a:t>Future</a:t>
            </a:r>
            <a:r>
              <a:rPr lang="zh-CN" altLang="en-US" dirty="0"/>
              <a:t> </a:t>
            </a:r>
            <a:r>
              <a:rPr lang="en-US" altLang="zh-CN" dirty="0"/>
              <a:t>Work</a:t>
            </a:r>
            <a:r>
              <a:rPr lang="zh-CN" altLang="en-US" dirty="0"/>
              <a:t> </a:t>
            </a:r>
            <a:r>
              <a:rPr lang="en-US" altLang="zh-CN" dirty="0"/>
              <a:t>and</a:t>
            </a:r>
            <a:r>
              <a:rPr lang="zh-CN" altLang="en-US" dirty="0"/>
              <a:t> </a:t>
            </a:r>
            <a:r>
              <a:rPr lang="en-US" altLang="zh-CN" dirty="0"/>
              <a:t>Discussion</a:t>
            </a:r>
            <a:endParaRPr lang="en-US" dirty="0"/>
          </a:p>
        </p:txBody>
      </p:sp>
      <p:sp>
        <p:nvSpPr>
          <p:cNvPr id="3" name="Content Placeholder 2">
            <a:extLst>
              <a:ext uri="{FF2B5EF4-FFF2-40B4-BE49-F238E27FC236}">
                <a16:creationId xmlns:a16="http://schemas.microsoft.com/office/drawing/2014/main" id="{3923E0C5-A751-C74E-ACF2-425BFEDD177D}"/>
              </a:ext>
            </a:extLst>
          </p:cNvPr>
          <p:cNvSpPr>
            <a:spLocks noGrp="1"/>
          </p:cNvSpPr>
          <p:nvPr>
            <p:ph idx="1"/>
          </p:nvPr>
        </p:nvSpPr>
        <p:spPr>
          <a:xfrm>
            <a:off x="609600" y="1600200"/>
            <a:ext cx="4410269" cy="4876800"/>
          </a:xfrm>
        </p:spPr>
        <p:txBody>
          <a:bodyPr>
            <a:normAutofit/>
          </a:bodyPr>
          <a:lstStyle/>
          <a:p>
            <a:r>
              <a:rPr lang="en-US" altLang="zh-CN" sz="3200" dirty="0"/>
              <a:t>Correlation</a:t>
            </a:r>
            <a:endParaRPr lang="en-US" sz="3200" dirty="0"/>
          </a:p>
        </p:txBody>
      </p:sp>
      <p:sp>
        <p:nvSpPr>
          <p:cNvPr id="4" name="Slide Number Placeholder 3">
            <a:extLst>
              <a:ext uri="{FF2B5EF4-FFF2-40B4-BE49-F238E27FC236}">
                <a16:creationId xmlns:a16="http://schemas.microsoft.com/office/drawing/2014/main" id="{15EBCADA-D8D6-1F47-884D-6FB631F575C9}"/>
              </a:ext>
            </a:extLst>
          </p:cNvPr>
          <p:cNvSpPr>
            <a:spLocks noGrp="1"/>
          </p:cNvSpPr>
          <p:nvPr>
            <p:ph type="sldNum" sz="quarter" idx="12"/>
          </p:nvPr>
        </p:nvSpPr>
        <p:spPr/>
        <p:txBody>
          <a:bodyPr/>
          <a:lstStyle/>
          <a:p>
            <a:fld id="{0CFEC368-1D7A-4F81-ABF6-AE0E36BAF64C}" type="slidenum">
              <a:rPr lang="en-US" smtClean="0"/>
              <a:pPr/>
              <a:t>197</a:t>
            </a:fld>
            <a:endParaRPr lang="en-US"/>
          </a:p>
        </p:txBody>
      </p:sp>
      <p:sp>
        <p:nvSpPr>
          <p:cNvPr id="5" name="Content Placeholder 2">
            <a:extLst>
              <a:ext uri="{FF2B5EF4-FFF2-40B4-BE49-F238E27FC236}">
                <a16:creationId xmlns:a16="http://schemas.microsoft.com/office/drawing/2014/main" id="{CE29D380-7158-C94C-ACB0-AE13AD54F4FB}"/>
              </a:ext>
            </a:extLst>
          </p:cNvPr>
          <p:cNvSpPr txBox="1">
            <a:spLocks/>
          </p:cNvSpPr>
          <p:nvPr/>
        </p:nvSpPr>
        <p:spPr>
          <a:xfrm>
            <a:off x="6304383" y="1600200"/>
            <a:ext cx="4410269"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3200" dirty="0"/>
              <a:t>Causation</a:t>
            </a:r>
            <a:endParaRPr lang="en-US" sz="3200" dirty="0"/>
          </a:p>
        </p:txBody>
      </p:sp>
      <p:sp>
        <p:nvSpPr>
          <p:cNvPr id="7" name="椭圆 61">
            <a:extLst>
              <a:ext uri="{FF2B5EF4-FFF2-40B4-BE49-F238E27FC236}">
                <a16:creationId xmlns:a16="http://schemas.microsoft.com/office/drawing/2014/main" id="{CAB86AE2-4421-2E4A-AECA-115F40EF4191}"/>
              </a:ext>
            </a:extLst>
          </p:cNvPr>
          <p:cNvSpPr/>
          <p:nvPr/>
        </p:nvSpPr>
        <p:spPr>
          <a:xfrm>
            <a:off x="7884877" y="2978672"/>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8" name="椭圆 62">
            <a:extLst>
              <a:ext uri="{FF2B5EF4-FFF2-40B4-BE49-F238E27FC236}">
                <a16:creationId xmlns:a16="http://schemas.microsoft.com/office/drawing/2014/main" id="{82D660B9-3257-F04D-A19B-D1CE5B41AF8E}"/>
              </a:ext>
            </a:extLst>
          </p:cNvPr>
          <p:cNvSpPr/>
          <p:nvPr/>
        </p:nvSpPr>
        <p:spPr>
          <a:xfrm>
            <a:off x="7238491" y="4173591"/>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9" name="椭圆 63">
            <a:extLst>
              <a:ext uri="{FF2B5EF4-FFF2-40B4-BE49-F238E27FC236}">
                <a16:creationId xmlns:a16="http://schemas.microsoft.com/office/drawing/2014/main" id="{DEB25F35-C76F-4945-BEF9-0148F5F81B7D}"/>
              </a:ext>
            </a:extLst>
          </p:cNvPr>
          <p:cNvSpPr/>
          <p:nvPr/>
        </p:nvSpPr>
        <p:spPr>
          <a:xfrm>
            <a:off x="8531263" y="4173591"/>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10" name="直线箭头连接符 8">
            <a:extLst>
              <a:ext uri="{FF2B5EF4-FFF2-40B4-BE49-F238E27FC236}">
                <a16:creationId xmlns:a16="http://schemas.microsoft.com/office/drawing/2014/main" id="{EDCDFC57-E24C-6544-87B6-272EE0CAE375}"/>
              </a:ext>
            </a:extLst>
          </p:cNvPr>
          <p:cNvCxnSpPr>
            <a:stCxn id="8" idx="6"/>
            <a:endCxn id="9" idx="2"/>
          </p:cNvCxnSpPr>
          <p:nvPr/>
        </p:nvCxnSpPr>
        <p:spPr>
          <a:xfrm>
            <a:off x="7884877" y="4504667"/>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D5FE6110-92D8-9547-80AA-F2C569A15F31}"/>
              </a:ext>
            </a:extLst>
          </p:cNvPr>
          <p:cNvCxnSpPr>
            <a:endCxn id="9" idx="0"/>
          </p:cNvCxnSpPr>
          <p:nvPr/>
        </p:nvCxnSpPr>
        <p:spPr>
          <a:xfrm>
            <a:off x="8369666" y="3582851"/>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3">
            <a:extLst>
              <a:ext uri="{FF2B5EF4-FFF2-40B4-BE49-F238E27FC236}">
                <a16:creationId xmlns:a16="http://schemas.microsoft.com/office/drawing/2014/main" id="{24F701A0-500B-8E42-95AA-0DB93CA9AF2E}"/>
              </a:ext>
            </a:extLst>
          </p:cNvPr>
          <p:cNvCxnSpPr>
            <a:endCxn id="8" idx="0"/>
          </p:cNvCxnSpPr>
          <p:nvPr/>
        </p:nvCxnSpPr>
        <p:spPr>
          <a:xfrm flipH="1">
            <a:off x="7561684" y="3611224"/>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3" name="椭圆 67">
            <a:extLst>
              <a:ext uri="{FF2B5EF4-FFF2-40B4-BE49-F238E27FC236}">
                <a16:creationId xmlns:a16="http://schemas.microsoft.com/office/drawing/2014/main" id="{BA22AFA0-37EA-0943-9049-82D1A4C2B31C}"/>
              </a:ext>
            </a:extLst>
          </p:cNvPr>
          <p:cNvSpPr/>
          <p:nvPr/>
        </p:nvSpPr>
        <p:spPr>
          <a:xfrm>
            <a:off x="1318778" y="3527175"/>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14" name="椭圆 68">
            <a:extLst>
              <a:ext uri="{FF2B5EF4-FFF2-40B4-BE49-F238E27FC236}">
                <a16:creationId xmlns:a16="http://schemas.microsoft.com/office/drawing/2014/main" id="{88628FD8-57A2-E846-955C-93367F389C57}"/>
              </a:ext>
            </a:extLst>
          </p:cNvPr>
          <p:cNvSpPr/>
          <p:nvPr/>
        </p:nvSpPr>
        <p:spPr>
          <a:xfrm>
            <a:off x="1965164" y="3527174"/>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15" name="椭圆 69">
            <a:extLst>
              <a:ext uri="{FF2B5EF4-FFF2-40B4-BE49-F238E27FC236}">
                <a16:creationId xmlns:a16="http://schemas.microsoft.com/office/drawing/2014/main" id="{D2DEDCA7-F3F7-724A-9415-8485511E309E}"/>
              </a:ext>
            </a:extLst>
          </p:cNvPr>
          <p:cNvSpPr/>
          <p:nvPr/>
        </p:nvSpPr>
        <p:spPr>
          <a:xfrm>
            <a:off x="3264680" y="3527173"/>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16" name="直线箭头连接符 25">
            <a:extLst>
              <a:ext uri="{FF2B5EF4-FFF2-40B4-BE49-F238E27FC236}">
                <a16:creationId xmlns:a16="http://schemas.microsoft.com/office/drawing/2014/main" id="{ECE91ACA-C04C-554C-8E4B-71AB2C672D65}"/>
              </a:ext>
            </a:extLst>
          </p:cNvPr>
          <p:cNvCxnSpPr/>
          <p:nvPr/>
        </p:nvCxnSpPr>
        <p:spPr>
          <a:xfrm>
            <a:off x="2611550" y="3858248"/>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7" name="文本框 71">
            <a:extLst>
              <a:ext uri="{FF2B5EF4-FFF2-40B4-BE49-F238E27FC236}">
                <a16:creationId xmlns:a16="http://schemas.microsoft.com/office/drawing/2014/main" id="{DA9EB596-BACB-1A45-8930-1804E30E8E4E}"/>
              </a:ext>
            </a:extLst>
          </p:cNvPr>
          <p:cNvSpPr txBox="1"/>
          <p:nvPr/>
        </p:nvSpPr>
        <p:spPr>
          <a:xfrm>
            <a:off x="953275" y="4567459"/>
            <a:ext cx="3722918" cy="400110"/>
          </a:xfrm>
          <a:prstGeom prst="rect">
            <a:avLst/>
          </a:prstGeom>
          <a:noFill/>
        </p:spPr>
        <p:txBody>
          <a:bodyPr wrap="square" rtlCol="0">
            <a:spAutoFit/>
          </a:bodyPr>
          <a:lstStyle/>
          <a:p>
            <a:pPr algn="ctr"/>
            <a:r>
              <a:rPr kumimoji="1" lang="en-US" altLang="zh-CN" sz="2000" b="1" dirty="0">
                <a:latin typeface="+mj-lt"/>
                <a:ea typeface="黑体" panose="02010609060101010101" pitchFamily="49" charset="-122"/>
              </a:rPr>
              <a:t>Correlation Framework</a:t>
            </a:r>
            <a:endParaRPr kumimoji="1" lang="zh-CN" altLang="en-US" sz="2000" b="1" dirty="0">
              <a:latin typeface="+mj-lt"/>
              <a:ea typeface="黑体" panose="02010609060101010101" pitchFamily="49" charset="-122"/>
            </a:endParaRPr>
          </a:p>
        </p:txBody>
      </p:sp>
      <p:sp>
        <p:nvSpPr>
          <p:cNvPr id="19" name="文本框 77">
            <a:extLst>
              <a:ext uri="{FF2B5EF4-FFF2-40B4-BE49-F238E27FC236}">
                <a16:creationId xmlns:a16="http://schemas.microsoft.com/office/drawing/2014/main" id="{FCBF40F8-054A-DA45-9FD8-07864398C403}"/>
              </a:ext>
            </a:extLst>
          </p:cNvPr>
          <p:cNvSpPr txBox="1"/>
          <p:nvPr/>
        </p:nvSpPr>
        <p:spPr>
          <a:xfrm>
            <a:off x="6508207" y="5198054"/>
            <a:ext cx="3722918" cy="400110"/>
          </a:xfrm>
          <a:prstGeom prst="rect">
            <a:avLst/>
          </a:prstGeom>
          <a:noFill/>
        </p:spPr>
        <p:txBody>
          <a:bodyPr wrap="square" rtlCol="0">
            <a:spAutoFit/>
          </a:bodyPr>
          <a:lstStyle/>
          <a:p>
            <a:pPr algn="ctr"/>
            <a:r>
              <a:rPr kumimoji="1" lang="en-US" altLang="zh-CN" sz="2000" b="1" dirty="0">
                <a:latin typeface="+mj-lt"/>
                <a:ea typeface="黑体" panose="02010609060101010101" pitchFamily="49" charset="-122"/>
              </a:rPr>
              <a:t>Causal Framework</a:t>
            </a:r>
            <a:endParaRPr kumimoji="1" lang="zh-CN" altLang="en-US" sz="2000" b="1" dirty="0">
              <a:latin typeface="+mj-lt"/>
              <a:ea typeface="黑体" panose="02010609060101010101" pitchFamily="49" charset="-122"/>
            </a:endParaRPr>
          </a:p>
        </p:txBody>
      </p:sp>
      <p:sp>
        <p:nvSpPr>
          <p:cNvPr id="20" name="TextBox 19">
            <a:extLst>
              <a:ext uri="{FF2B5EF4-FFF2-40B4-BE49-F238E27FC236}">
                <a16:creationId xmlns:a16="http://schemas.microsoft.com/office/drawing/2014/main" id="{65F53078-6DFC-E144-AECE-C917B9EA3782}"/>
              </a:ext>
            </a:extLst>
          </p:cNvPr>
          <p:cNvSpPr txBox="1"/>
          <p:nvPr/>
        </p:nvSpPr>
        <p:spPr>
          <a:xfrm>
            <a:off x="2116385" y="6091535"/>
            <a:ext cx="8044190" cy="523220"/>
          </a:xfrm>
          <a:prstGeom prst="rect">
            <a:avLst/>
          </a:prstGeom>
          <a:noFill/>
        </p:spPr>
        <p:txBody>
          <a:bodyPr wrap="none" rtlCol="0">
            <a:spAutoFit/>
          </a:bodyPr>
          <a:lstStyle/>
          <a:p>
            <a:pPr algn="ctr"/>
            <a:r>
              <a:rPr lang="en-US" altLang="zh-CN" sz="2800" dirty="0"/>
              <a:t>Recover</a:t>
            </a:r>
            <a:r>
              <a:rPr lang="zh-CN" altLang="en-US" sz="2800" dirty="0"/>
              <a:t> </a:t>
            </a:r>
            <a:r>
              <a:rPr lang="en-US" altLang="zh-CN" sz="2800" dirty="0"/>
              <a:t>causation</a:t>
            </a:r>
            <a:r>
              <a:rPr lang="zh-CN" altLang="en-US" sz="2800" dirty="0"/>
              <a:t> </a:t>
            </a:r>
            <a:r>
              <a:rPr lang="en-US" altLang="zh-CN" sz="2800" dirty="0"/>
              <a:t>from</a:t>
            </a:r>
            <a:r>
              <a:rPr lang="zh-CN" altLang="en-US" sz="2800" dirty="0"/>
              <a:t> </a:t>
            </a:r>
            <a:r>
              <a:rPr lang="en-US" altLang="zh-CN" sz="2800" dirty="0"/>
              <a:t>the</a:t>
            </a:r>
            <a:r>
              <a:rPr lang="zh-CN" altLang="en-US" sz="2800" dirty="0"/>
              <a:t> </a:t>
            </a:r>
            <a:r>
              <a:rPr lang="en-US" altLang="zh-CN" sz="2800" dirty="0"/>
              <a:t>observed</a:t>
            </a:r>
            <a:r>
              <a:rPr lang="zh-CN" altLang="en-US" sz="2800" dirty="0"/>
              <a:t> </a:t>
            </a:r>
            <a:r>
              <a:rPr lang="en-US" altLang="zh-CN" sz="2800" dirty="0"/>
              <a:t>correlation!</a:t>
            </a:r>
            <a:endParaRPr lang="en-US" sz="2800" dirty="0"/>
          </a:p>
        </p:txBody>
      </p:sp>
    </p:spTree>
    <p:extLst>
      <p:ext uri="{BB962C8B-B14F-4D97-AF65-F5344CB8AC3E}">
        <p14:creationId xmlns:p14="http://schemas.microsoft.com/office/powerpoint/2010/main" val="295267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9"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EC8A-A215-904C-BB76-2E766F0F1E99}"/>
              </a:ext>
            </a:extLst>
          </p:cNvPr>
          <p:cNvSpPr>
            <a:spLocks noGrp="1"/>
          </p:cNvSpPr>
          <p:nvPr>
            <p:ph type="title"/>
          </p:nvPr>
        </p:nvSpPr>
        <p:spPr/>
        <p:txBody>
          <a:bodyPr/>
          <a:lstStyle/>
          <a:p>
            <a:r>
              <a:rPr lang="en-US" altLang="zh-CN" dirty="0"/>
              <a:t>Future</a:t>
            </a:r>
            <a:r>
              <a:rPr lang="zh-CN" altLang="en-US" dirty="0"/>
              <a:t> </a:t>
            </a:r>
            <a:r>
              <a:rPr lang="en-US" altLang="zh-CN" dirty="0"/>
              <a:t>Work</a:t>
            </a:r>
            <a:r>
              <a:rPr lang="zh-CN" altLang="en-US" dirty="0"/>
              <a:t> </a:t>
            </a:r>
            <a:r>
              <a:rPr lang="en-US" altLang="zh-CN" dirty="0"/>
              <a:t>and</a:t>
            </a:r>
            <a:r>
              <a:rPr lang="zh-CN" altLang="en-US" dirty="0"/>
              <a:t> </a:t>
            </a:r>
            <a:r>
              <a:rPr lang="en-US" altLang="zh-CN" dirty="0"/>
              <a:t>Discussion</a:t>
            </a:r>
            <a:endParaRPr lang="en-US" dirty="0"/>
          </a:p>
        </p:txBody>
      </p:sp>
      <p:sp>
        <p:nvSpPr>
          <p:cNvPr id="3" name="Content Placeholder 2">
            <a:extLst>
              <a:ext uri="{FF2B5EF4-FFF2-40B4-BE49-F238E27FC236}">
                <a16:creationId xmlns:a16="http://schemas.microsoft.com/office/drawing/2014/main" id="{34BB33C3-1B11-AD4F-9CE1-94D080273F88}"/>
              </a:ext>
            </a:extLst>
          </p:cNvPr>
          <p:cNvSpPr>
            <a:spLocks noGrp="1"/>
          </p:cNvSpPr>
          <p:nvPr>
            <p:ph idx="1"/>
          </p:nvPr>
        </p:nvSpPr>
        <p:spPr>
          <a:xfrm>
            <a:off x="609600" y="1600200"/>
            <a:ext cx="11582400" cy="4876800"/>
          </a:xfrm>
        </p:spPr>
        <p:txBody>
          <a:bodyPr>
            <a:normAutofit lnSpcReduction="10000"/>
          </a:bodyPr>
          <a:lstStyle/>
          <a:p>
            <a:r>
              <a:rPr lang="en-US" altLang="zh-CN" sz="3600" dirty="0"/>
              <a:t>With</a:t>
            </a:r>
            <a:r>
              <a:rPr lang="zh-CN" altLang="en-US" sz="3600" dirty="0"/>
              <a:t> </a:t>
            </a:r>
            <a:r>
              <a:rPr lang="en-US" altLang="zh-CN" sz="3600" dirty="0"/>
              <a:t>Causality,</a:t>
            </a:r>
            <a:r>
              <a:rPr lang="zh-CN" altLang="en-US" sz="3600" dirty="0"/>
              <a:t> </a:t>
            </a:r>
            <a:r>
              <a:rPr lang="en-US" altLang="zh-CN" sz="3600" dirty="0"/>
              <a:t>we</a:t>
            </a:r>
            <a:r>
              <a:rPr lang="zh-CN" altLang="en-US" sz="3600" dirty="0"/>
              <a:t> </a:t>
            </a:r>
            <a:r>
              <a:rPr lang="en-US" altLang="zh-CN" sz="3600" dirty="0"/>
              <a:t>can</a:t>
            </a:r>
            <a:r>
              <a:rPr lang="zh-CN" altLang="en-US" sz="3600" dirty="0"/>
              <a:t> </a:t>
            </a:r>
            <a:r>
              <a:rPr lang="en-US" altLang="zh-CN" sz="3600" dirty="0"/>
              <a:t>do:</a:t>
            </a:r>
          </a:p>
          <a:p>
            <a:pPr lvl="1"/>
            <a:r>
              <a:rPr lang="en-US" altLang="zh-CN" sz="3200" dirty="0"/>
              <a:t>Recover causation for </a:t>
            </a:r>
            <a:r>
              <a:rPr lang="en-US" altLang="zh-CN" sz="3200" dirty="0">
                <a:solidFill>
                  <a:srgbClr val="00B050"/>
                </a:solidFill>
              </a:rPr>
              <a:t>interpretability</a:t>
            </a:r>
          </a:p>
          <a:p>
            <a:pPr lvl="1"/>
            <a:r>
              <a:rPr lang="en-US" altLang="zh-CN" sz="3200" dirty="0"/>
              <a:t>Help to guide </a:t>
            </a:r>
            <a:r>
              <a:rPr lang="en-US" altLang="zh-CN" sz="3200" dirty="0">
                <a:solidFill>
                  <a:srgbClr val="00B050"/>
                </a:solidFill>
              </a:rPr>
              <a:t>decision making</a:t>
            </a:r>
            <a:r>
              <a:rPr lang="zh-CN" altLang="en-US" sz="3200" dirty="0">
                <a:solidFill>
                  <a:srgbClr val="00B050"/>
                </a:solidFill>
              </a:rPr>
              <a:t> </a:t>
            </a:r>
            <a:r>
              <a:rPr lang="en-US" altLang="zh-CN" sz="3200" dirty="0">
                <a:solidFill>
                  <a:srgbClr val="00B050"/>
                </a:solidFill>
              </a:rPr>
              <a:t>(actionable)</a:t>
            </a:r>
          </a:p>
          <a:p>
            <a:pPr lvl="1"/>
            <a:r>
              <a:rPr lang="en-US" altLang="zh-CN" sz="3200" dirty="0"/>
              <a:t>Make </a:t>
            </a:r>
            <a:r>
              <a:rPr lang="en-US" altLang="zh-CN" sz="3200" dirty="0">
                <a:solidFill>
                  <a:srgbClr val="00B050"/>
                </a:solidFill>
              </a:rPr>
              <a:t>stable and robust prediction</a:t>
            </a:r>
            <a:r>
              <a:rPr lang="en-US" altLang="zh-CN" sz="3200" dirty="0"/>
              <a:t> in the future</a:t>
            </a:r>
          </a:p>
          <a:p>
            <a:pPr lvl="1"/>
            <a:r>
              <a:rPr lang="en-US" altLang="zh-CN" sz="3200" dirty="0"/>
              <a:t>Prevent algorithmic bias</a:t>
            </a:r>
            <a:r>
              <a:rPr lang="zh-CN" altLang="en-US" sz="3200" dirty="0"/>
              <a:t> </a:t>
            </a:r>
            <a:r>
              <a:rPr lang="en-US" altLang="zh-CN" sz="3200" dirty="0"/>
              <a:t>(</a:t>
            </a:r>
            <a:r>
              <a:rPr lang="en-US" altLang="zh-CN" sz="3200" dirty="0">
                <a:solidFill>
                  <a:srgbClr val="00B050"/>
                </a:solidFill>
              </a:rPr>
              <a:t>Fairness</a:t>
            </a:r>
            <a:r>
              <a:rPr lang="en-US" altLang="zh-CN" sz="3200" dirty="0"/>
              <a:t>)</a:t>
            </a:r>
          </a:p>
          <a:p>
            <a:pPr lvl="1"/>
            <a:endParaRPr lang="en-US" altLang="zh-CN" sz="3200" dirty="0"/>
          </a:p>
          <a:p>
            <a:r>
              <a:rPr lang="en-US" altLang="zh-CN" sz="3600" b="1" dirty="0">
                <a:latin typeface="Times New Roman" panose="02020603050405020304" pitchFamily="18" charset="0"/>
                <a:cs typeface="Times New Roman" panose="02020603050405020304" pitchFamily="18" charset="0"/>
              </a:rPr>
              <a:t>Discard spurious correlation and embrace causality</a:t>
            </a:r>
            <a:endParaRPr lang="en-US" altLang="zh-CN" sz="3600" dirty="0"/>
          </a:p>
          <a:p>
            <a:r>
              <a:rPr lang="en-US" altLang="zh-CN" sz="3600" b="1" dirty="0">
                <a:latin typeface="Times New Roman" panose="02020603050405020304" pitchFamily="18" charset="0"/>
                <a:cs typeface="Times New Roman" panose="02020603050405020304" pitchFamily="18" charset="0"/>
              </a:rPr>
              <a:t>Do</a:t>
            </a:r>
            <a:r>
              <a:rPr lang="zh-CN" altLang="en-US" sz="3600" b="1"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interpretable,</a:t>
            </a:r>
            <a:r>
              <a:rPr lang="zh-CN" altLang="en-US" sz="3600" b="1"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actionable,</a:t>
            </a:r>
            <a:r>
              <a:rPr lang="zh-CN" altLang="en-US" sz="3600" b="1"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stable,</a:t>
            </a:r>
            <a:r>
              <a:rPr lang="zh-CN" altLang="en-US" sz="3600" b="1"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fairness</a:t>
            </a:r>
            <a:r>
              <a:rPr lang="zh-CN" altLang="en-US" sz="3600" b="1"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prediction</a:t>
            </a:r>
            <a:endParaRPr lang="zh-CN" altLang="en-US" sz="3600" b="1" dirty="0">
              <a:latin typeface="Times New Roman" panose="02020603050405020304" pitchFamily="18" charset="0"/>
              <a:cs typeface="Times New Roman" panose="02020603050405020304" pitchFamily="18" charset="0"/>
            </a:endParaRPr>
          </a:p>
          <a:p>
            <a:pPr lvl="1"/>
            <a:endParaRPr lang="en-US" sz="2800" dirty="0"/>
          </a:p>
        </p:txBody>
      </p:sp>
      <p:sp>
        <p:nvSpPr>
          <p:cNvPr id="4" name="Slide Number Placeholder 3">
            <a:extLst>
              <a:ext uri="{FF2B5EF4-FFF2-40B4-BE49-F238E27FC236}">
                <a16:creationId xmlns:a16="http://schemas.microsoft.com/office/drawing/2014/main" id="{2EC50BAE-E151-EA45-8C9A-FABBD4E8A2A1}"/>
              </a:ext>
            </a:extLst>
          </p:cNvPr>
          <p:cNvSpPr>
            <a:spLocks noGrp="1"/>
          </p:cNvSpPr>
          <p:nvPr>
            <p:ph type="sldNum" sz="quarter" idx="12"/>
          </p:nvPr>
        </p:nvSpPr>
        <p:spPr/>
        <p:txBody>
          <a:bodyPr/>
          <a:lstStyle/>
          <a:p>
            <a:fld id="{0CFEC368-1D7A-4F81-ABF6-AE0E36BAF64C}" type="slidenum">
              <a:rPr lang="en-US" smtClean="0"/>
              <a:pPr/>
              <a:t>198</a:t>
            </a:fld>
            <a:endParaRPr lang="en-US"/>
          </a:p>
        </p:txBody>
      </p:sp>
    </p:spTree>
    <p:extLst>
      <p:ext uri="{BB962C8B-B14F-4D97-AF65-F5344CB8AC3E}">
        <p14:creationId xmlns:p14="http://schemas.microsoft.com/office/powerpoint/2010/main" val="18930681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E0CB1-E279-D944-AC22-8C94A86A4AF7}"/>
              </a:ext>
            </a:extLst>
          </p:cNvPr>
          <p:cNvSpPr>
            <a:spLocks noGrp="1"/>
          </p:cNvSpPr>
          <p:nvPr>
            <p:ph type="title"/>
          </p:nvPr>
        </p:nvSpPr>
        <p:spPr/>
        <p:txBody>
          <a:bodyPr/>
          <a:lstStyle/>
          <a:p>
            <a:r>
              <a:rPr lang="en-US" altLang="zh-CN" dirty="0"/>
              <a:t>Future</a:t>
            </a:r>
            <a:r>
              <a:rPr lang="zh-CN" altLang="en-US" dirty="0"/>
              <a:t> </a:t>
            </a:r>
            <a:r>
              <a:rPr lang="en-US" altLang="zh-CN" dirty="0"/>
              <a:t>Work</a:t>
            </a:r>
            <a:r>
              <a:rPr lang="zh-CN" altLang="en-US" dirty="0"/>
              <a:t> </a:t>
            </a:r>
            <a:r>
              <a:rPr lang="en-US" altLang="zh-CN" dirty="0"/>
              <a:t>and</a:t>
            </a:r>
            <a:r>
              <a:rPr lang="zh-CN" altLang="en-US" dirty="0"/>
              <a:t> </a:t>
            </a:r>
            <a:r>
              <a:rPr lang="en-US" altLang="zh-CN" dirty="0"/>
              <a:t>Discussion</a:t>
            </a:r>
            <a:endParaRPr lang="en-US" dirty="0"/>
          </a:p>
        </p:txBody>
      </p:sp>
      <p:sp>
        <p:nvSpPr>
          <p:cNvPr id="3" name="Content Placeholder 2">
            <a:extLst>
              <a:ext uri="{FF2B5EF4-FFF2-40B4-BE49-F238E27FC236}">
                <a16:creationId xmlns:a16="http://schemas.microsoft.com/office/drawing/2014/main" id="{65A62A65-0D28-4446-B09D-3715EA9A0025}"/>
              </a:ext>
            </a:extLst>
          </p:cNvPr>
          <p:cNvSpPr>
            <a:spLocks noGrp="1"/>
          </p:cNvSpPr>
          <p:nvPr>
            <p:ph idx="1"/>
          </p:nvPr>
        </p:nvSpPr>
        <p:spPr>
          <a:xfrm>
            <a:off x="609600" y="1600200"/>
            <a:ext cx="5399314" cy="4876800"/>
          </a:xfrm>
        </p:spPr>
        <p:txBody>
          <a:bodyPr>
            <a:normAutofit/>
          </a:bodyPr>
          <a:lstStyle/>
          <a:p>
            <a:r>
              <a:rPr lang="en-US" altLang="zh-CN" sz="2800" dirty="0"/>
              <a:t>Potential</a:t>
            </a:r>
            <a:r>
              <a:rPr lang="zh-CN" altLang="en-US" sz="2800" dirty="0"/>
              <a:t> </a:t>
            </a:r>
            <a:r>
              <a:rPr lang="en-US" altLang="zh-CN" sz="2800" dirty="0"/>
              <a:t>Outcome</a:t>
            </a:r>
            <a:r>
              <a:rPr lang="zh-CN" altLang="en-US" sz="2800" dirty="0"/>
              <a:t> </a:t>
            </a:r>
            <a:r>
              <a:rPr lang="en-US" altLang="zh-CN" sz="2800" dirty="0"/>
              <a:t>Framework</a:t>
            </a:r>
          </a:p>
          <a:p>
            <a:pPr lvl="1"/>
            <a:r>
              <a:rPr lang="en-US" altLang="zh-CN" sz="2400" dirty="0"/>
              <a:t>Rubin</a:t>
            </a:r>
          </a:p>
          <a:p>
            <a:pPr lvl="1"/>
            <a:endParaRPr lang="en-US" altLang="zh-CN" sz="2400" dirty="0"/>
          </a:p>
        </p:txBody>
      </p:sp>
      <p:sp>
        <p:nvSpPr>
          <p:cNvPr id="4" name="Slide Number Placeholder 3">
            <a:extLst>
              <a:ext uri="{FF2B5EF4-FFF2-40B4-BE49-F238E27FC236}">
                <a16:creationId xmlns:a16="http://schemas.microsoft.com/office/drawing/2014/main" id="{335A31BF-16F2-8649-A724-617D5ABAE3BA}"/>
              </a:ext>
            </a:extLst>
          </p:cNvPr>
          <p:cNvSpPr>
            <a:spLocks noGrp="1"/>
          </p:cNvSpPr>
          <p:nvPr>
            <p:ph type="sldNum" sz="quarter" idx="12"/>
          </p:nvPr>
        </p:nvSpPr>
        <p:spPr/>
        <p:txBody>
          <a:bodyPr/>
          <a:lstStyle/>
          <a:p>
            <a:fld id="{0CFEC368-1D7A-4F81-ABF6-AE0E36BAF64C}" type="slidenum">
              <a:rPr lang="en-US" smtClean="0"/>
              <a:pPr/>
              <a:t>199</a:t>
            </a:fld>
            <a:endParaRPr lang="en-US"/>
          </a:p>
        </p:txBody>
      </p:sp>
      <p:sp>
        <p:nvSpPr>
          <p:cNvPr id="5" name="Content Placeholder 2">
            <a:extLst>
              <a:ext uri="{FF2B5EF4-FFF2-40B4-BE49-F238E27FC236}">
                <a16:creationId xmlns:a16="http://schemas.microsoft.com/office/drawing/2014/main" id="{1DB8AC88-6BD7-8444-996E-6B5DB331B72C}"/>
              </a:ext>
            </a:extLst>
          </p:cNvPr>
          <p:cNvSpPr txBox="1">
            <a:spLocks/>
          </p:cNvSpPr>
          <p:nvPr/>
        </p:nvSpPr>
        <p:spPr>
          <a:xfrm>
            <a:off x="6379029" y="1600200"/>
            <a:ext cx="5399314"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t>Structural</a:t>
            </a:r>
            <a:r>
              <a:rPr lang="zh-CN" altLang="en-US" sz="2800" dirty="0"/>
              <a:t> </a:t>
            </a:r>
            <a:r>
              <a:rPr lang="en-US" altLang="zh-CN" sz="2800" dirty="0"/>
              <a:t>Causal</a:t>
            </a:r>
            <a:r>
              <a:rPr lang="zh-CN" altLang="en-US" sz="2800" dirty="0"/>
              <a:t> </a:t>
            </a:r>
            <a:r>
              <a:rPr lang="en-US" altLang="zh-CN" sz="2800" dirty="0"/>
              <a:t>Model</a:t>
            </a:r>
            <a:r>
              <a:rPr lang="zh-CN" altLang="en-US" sz="2800" dirty="0"/>
              <a:t> </a:t>
            </a:r>
            <a:r>
              <a:rPr lang="en-US" altLang="zh-CN" sz="2800" dirty="0"/>
              <a:t>(SCM)</a:t>
            </a:r>
          </a:p>
          <a:p>
            <a:pPr lvl="1"/>
            <a:r>
              <a:rPr lang="en-US" altLang="zh-CN" sz="2400" dirty="0"/>
              <a:t>Pearl</a:t>
            </a:r>
          </a:p>
        </p:txBody>
      </p:sp>
      <p:sp>
        <p:nvSpPr>
          <p:cNvPr id="6" name="椭圆 61">
            <a:extLst>
              <a:ext uri="{FF2B5EF4-FFF2-40B4-BE49-F238E27FC236}">
                <a16:creationId xmlns:a16="http://schemas.microsoft.com/office/drawing/2014/main" id="{1D009ECC-BB61-D74B-BE09-5F76CFA3CF23}"/>
              </a:ext>
            </a:extLst>
          </p:cNvPr>
          <p:cNvSpPr/>
          <p:nvPr/>
        </p:nvSpPr>
        <p:spPr>
          <a:xfrm>
            <a:off x="2976974" y="2792060"/>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X</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7" name="椭圆 62">
            <a:extLst>
              <a:ext uri="{FF2B5EF4-FFF2-40B4-BE49-F238E27FC236}">
                <a16:creationId xmlns:a16="http://schemas.microsoft.com/office/drawing/2014/main" id="{6C666F8C-EBCE-DE4A-BDDD-96DB908972B8}"/>
              </a:ext>
            </a:extLst>
          </p:cNvPr>
          <p:cNvSpPr/>
          <p:nvPr/>
        </p:nvSpPr>
        <p:spPr>
          <a:xfrm>
            <a:off x="2330588" y="398697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T</a:t>
            </a:r>
            <a:endParaRPr kumimoji="1" lang="zh-CN" altLang="en-US" sz="2400" dirty="0"/>
          </a:p>
        </p:txBody>
      </p:sp>
      <p:sp>
        <p:nvSpPr>
          <p:cNvPr id="8" name="椭圆 63">
            <a:extLst>
              <a:ext uri="{FF2B5EF4-FFF2-40B4-BE49-F238E27FC236}">
                <a16:creationId xmlns:a16="http://schemas.microsoft.com/office/drawing/2014/main" id="{BAC135FB-6521-3947-81A7-AA2EFDC5F650}"/>
              </a:ext>
            </a:extLst>
          </p:cNvPr>
          <p:cNvSpPr/>
          <p:nvPr/>
        </p:nvSpPr>
        <p:spPr>
          <a:xfrm>
            <a:off x="3623360" y="3986979"/>
            <a:ext cx="646386" cy="6621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Y</a:t>
            </a:r>
            <a:endParaRPr kumimoji="1" lang="zh-CN" altLang="en-US" sz="2400" dirty="0"/>
          </a:p>
        </p:txBody>
      </p:sp>
      <p:cxnSp>
        <p:nvCxnSpPr>
          <p:cNvPr id="9" name="直线箭头连接符 8">
            <a:extLst>
              <a:ext uri="{FF2B5EF4-FFF2-40B4-BE49-F238E27FC236}">
                <a16:creationId xmlns:a16="http://schemas.microsoft.com/office/drawing/2014/main" id="{AC9A33C8-9955-D54A-85F2-BFBBFD541E18}"/>
              </a:ext>
            </a:extLst>
          </p:cNvPr>
          <p:cNvCxnSpPr>
            <a:stCxn id="7" idx="6"/>
            <a:endCxn id="8" idx="2"/>
          </p:cNvCxnSpPr>
          <p:nvPr/>
        </p:nvCxnSpPr>
        <p:spPr>
          <a:xfrm>
            <a:off x="2976974" y="4318055"/>
            <a:ext cx="64638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10">
            <a:extLst>
              <a:ext uri="{FF2B5EF4-FFF2-40B4-BE49-F238E27FC236}">
                <a16:creationId xmlns:a16="http://schemas.microsoft.com/office/drawing/2014/main" id="{67201C64-9C4C-6447-9F9F-3DC03D55FDC8}"/>
              </a:ext>
            </a:extLst>
          </p:cNvPr>
          <p:cNvCxnSpPr>
            <a:endCxn id="8" idx="0"/>
          </p:cNvCxnSpPr>
          <p:nvPr/>
        </p:nvCxnSpPr>
        <p:spPr>
          <a:xfrm>
            <a:off x="3461763" y="3396239"/>
            <a:ext cx="484790" cy="59074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3">
            <a:extLst>
              <a:ext uri="{FF2B5EF4-FFF2-40B4-BE49-F238E27FC236}">
                <a16:creationId xmlns:a16="http://schemas.microsoft.com/office/drawing/2014/main" id="{F8C8ABDC-E34A-1341-B965-059A6A31F579}"/>
              </a:ext>
            </a:extLst>
          </p:cNvPr>
          <p:cNvCxnSpPr>
            <a:endCxn id="7" idx="0"/>
          </p:cNvCxnSpPr>
          <p:nvPr/>
        </p:nvCxnSpPr>
        <p:spPr>
          <a:xfrm flipH="1">
            <a:off x="2653781" y="3424612"/>
            <a:ext cx="484789" cy="56236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文本框 77">
            <a:extLst>
              <a:ext uri="{FF2B5EF4-FFF2-40B4-BE49-F238E27FC236}">
                <a16:creationId xmlns:a16="http://schemas.microsoft.com/office/drawing/2014/main" id="{47675B32-7014-C64A-BB74-44BACE7B85D9}"/>
              </a:ext>
            </a:extLst>
          </p:cNvPr>
          <p:cNvSpPr txBox="1"/>
          <p:nvPr/>
        </p:nvSpPr>
        <p:spPr>
          <a:xfrm>
            <a:off x="1600304" y="5011442"/>
            <a:ext cx="3722918" cy="707886"/>
          </a:xfrm>
          <a:prstGeom prst="rect">
            <a:avLst/>
          </a:prstGeom>
          <a:noFill/>
        </p:spPr>
        <p:txBody>
          <a:bodyPr wrap="square" rtlCol="0">
            <a:spAutoFit/>
          </a:bodyPr>
          <a:lstStyle/>
          <a:p>
            <a:pPr algn="ctr"/>
            <a:r>
              <a:rPr kumimoji="1" lang="en-US" altLang="zh-CN" sz="2000" b="1" dirty="0">
                <a:latin typeface="+mj-lt"/>
                <a:ea typeface="黑体" panose="02010609060101010101" pitchFamily="49" charset="-122"/>
              </a:rPr>
              <a:t>Potential</a:t>
            </a:r>
            <a:r>
              <a:rPr kumimoji="1" lang="zh-CN" altLang="en-US" sz="2000" b="1" dirty="0">
                <a:latin typeface="+mj-lt"/>
                <a:ea typeface="黑体" panose="02010609060101010101" pitchFamily="49" charset="-122"/>
              </a:rPr>
              <a:t> </a:t>
            </a:r>
            <a:r>
              <a:rPr kumimoji="1" lang="en-US" altLang="zh-CN" sz="2000" b="1" dirty="0">
                <a:latin typeface="+mj-lt"/>
                <a:ea typeface="黑体" panose="02010609060101010101" pitchFamily="49" charset="-122"/>
              </a:rPr>
              <a:t>Outcome Framework</a:t>
            </a:r>
            <a:endParaRPr kumimoji="1" lang="zh-CN" altLang="en-US" sz="2000" b="1" dirty="0">
              <a:latin typeface="+mj-lt"/>
              <a:ea typeface="黑体" panose="02010609060101010101" pitchFamily="49" charset="-122"/>
            </a:endParaRPr>
          </a:p>
        </p:txBody>
      </p:sp>
      <p:pic>
        <p:nvPicPr>
          <p:cNvPr id="13" name="Picture 12">
            <a:extLst>
              <a:ext uri="{FF2B5EF4-FFF2-40B4-BE49-F238E27FC236}">
                <a16:creationId xmlns:a16="http://schemas.microsoft.com/office/drawing/2014/main" id="{ABBF949C-51FE-1943-83A2-5254C64CC47B}"/>
              </a:ext>
            </a:extLst>
          </p:cNvPr>
          <p:cNvPicPr>
            <a:picLocks noChangeAspect="1"/>
          </p:cNvPicPr>
          <p:nvPr/>
        </p:nvPicPr>
        <p:blipFill>
          <a:blip r:embed="rId2"/>
          <a:stretch>
            <a:fillRect/>
          </a:stretch>
        </p:blipFill>
        <p:spPr>
          <a:xfrm>
            <a:off x="7221491" y="2627440"/>
            <a:ext cx="3852498" cy="2637746"/>
          </a:xfrm>
          <a:prstGeom prst="rect">
            <a:avLst/>
          </a:prstGeom>
        </p:spPr>
      </p:pic>
      <p:sp>
        <p:nvSpPr>
          <p:cNvPr id="14" name="文本框 77">
            <a:extLst>
              <a:ext uri="{FF2B5EF4-FFF2-40B4-BE49-F238E27FC236}">
                <a16:creationId xmlns:a16="http://schemas.microsoft.com/office/drawing/2014/main" id="{8BF9E2F2-183B-B94A-8750-833FA6CDBA92}"/>
              </a:ext>
            </a:extLst>
          </p:cNvPr>
          <p:cNvSpPr txBox="1"/>
          <p:nvPr/>
        </p:nvSpPr>
        <p:spPr>
          <a:xfrm>
            <a:off x="6999618" y="5341386"/>
            <a:ext cx="3722918" cy="400110"/>
          </a:xfrm>
          <a:prstGeom prst="rect">
            <a:avLst/>
          </a:prstGeom>
          <a:noFill/>
        </p:spPr>
        <p:txBody>
          <a:bodyPr wrap="square" rtlCol="0">
            <a:spAutoFit/>
          </a:bodyPr>
          <a:lstStyle/>
          <a:p>
            <a:pPr algn="ctr"/>
            <a:r>
              <a:rPr kumimoji="1" lang="en-US" altLang="zh-CN" sz="2000" b="1" dirty="0">
                <a:latin typeface="+mj-lt"/>
                <a:ea typeface="黑体" panose="02010609060101010101" pitchFamily="49" charset="-122"/>
              </a:rPr>
              <a:t>SCM</a:t>
            </a:r>
            <a:endParaRPr kumimoji="1" lang="zh-CN" altLang="en-US" sz="2000" b="1" dirty="0">
              <a:latin typeface="+mj-lt"/>
              <a:ea typeface="黑体" panose="02010609060101010101" pitchFamily="49" charset="-122"/>
            </a:endParaRPr>
          </a:p>
        </p:txBody>
      </p:sp>
      <p:sp>
        <p:nvSpPr>
          <p:cNvPr id="15" name="TextBox 14">
            <a:extLst>
              <a:ext uri="{FF2B5EF4-FFF2-40B4-BE49-F238E27FC236}">
                <a16:creationId xmlns:a16="http://schemas.microsoft.com/office/drawing/2014/main" id="{61F7567C-5CDA-3243-A586-E2F0ED3EAE8F}"/>
              </a:ext>
            </a:extLst>
          </p:cNvPr>
          <p:cNvSpPr txBox="1"/>
          <p:nvPr/>
        </p:nvSpPr>
        <p:spPr>
          <a:xfrm>
            <a:off x="2004968" y="6183868"/>
            <a:ext cx="3236784" cy="369332"/>
          </a:xfrm>
          <a:prstGeom prst="rect">
            <a:avLst/>
          </a:prstGeom>
          <a:noFill/>
        </p:spPr>
        <p:txBody>
          <a:bodyPr wrap="none" rtlCol="0">
            <a:spAutoFit/>
          </a:bodyPr>
          <a:lstStyle/>
          <a:p>
            <a:r>
              <a:rPr lang="en-US" altLang="zh-CN" dirty="0"/>
              <a:t>Many</a:t>
            </a:r>
            <a:r>
              <a:rPr lang="zh-CN" altLang="en-US" dirty="0"/>
              <a:t> </a:t>
            </a:r>
            <a:r>
              <a:rPr lang="en-US" altLang="zh-CN" dirty="0"/>
              <a:t>untestable</a:t>
            </a:r>
            <a:r>
              <a:rPr lang="zh-CN" altLang="en-US" dirty="0"/>
              <a:t> </a:t>
            </a:r>
            <a:r>
              <a:rPr lang="en-US" altLang="zh-CN" dirty="0"/>
              <a:t>assumptions</a:t>
            </a:r>
            <a:endParaRPr lang="en-US" dirty="0"/>
          </a:p>
        </p:txBody>
      </p:sp>
      <p:sp>
        <p:nvSpPr>
          <p:cNvPr id="16" name="TextBox 15">
            <a:extLst>
              <a:ext uri="{FF2B5EF4-FFF2-40B4-BE49-F238E27FC236}">
                <a16:creationId xmlns:a16="http://schemas.microsoft.com/office/drawing/2014/main" id="{46D562A3-4D15-344D-B0F5-E0502715FB68}"/>
              </a:ext>
            </a:extLst>
          </p:cNvPr>
          <p:cNvSpPr txBox="1"/>
          <p:nvPr/>
        </p:nvSpPr>
        <p:spPr>
          <a:xfrm>
            <a:off x="7869185" y="6183868"/>
            <a:ext cx="2557110" cy="369332"/>
          </a:xfrm>
          <a:prstGeom prst="rect">
            <a:avLst/>
          </a:prstGeom>
          <a:noFill/>
        </p:spPr>
        <p:txBody>
          <a:bodyPr wrap="none" rtlCol="0">
            <a:spAutoFit/>
          </a:bodyPr>
          <a:lstStyle/>
          <a:p>
            <a:r>
              <a:rPr lang="en-US" altLang="zh-CN" dirty="0"/>
              <a:t>Strong</a:t>
            </a:r>
            <a:r>
              <a:rPr lang="zh-CN" altLang="en-US" dirty="0"/>
              <a:t> </a:t>
            </a:r>
            <a:r>
              <a:rPr lang="en-US" altLang="zh-CN" dirty="0"/>
              <a:t>prior</a:t>
            </a:r>
            <a:r>
              <a:rPr lang="zh-CN" altLang="en-US" dirty="0"/>
              <a:t> </a:t>
            </a:r>
            <a:r>
              <a:rPr lang="en-US" altLang="zh-CN" dirty="0"/>
              <a:t>knowledge</a:t>
            </a:r>
            <a:endParaRPr lang="en-US" dirty="0"/>
          </a:p>
        </p:txBody>
      </p:sp>
    </p:spTree>
    <p:extLst>
      <p:ext uri="{BB962C8B-B14F-4D97-AF65-F5344CB8AC3E}">
        <p14:creationId xmlns:p14="http://schemas.microsoft.com/office/powerpoint/2010/main" val="351994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Predictive systems are impacting our life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a:t>
            </a:fld>
            <a:endParaRPr lang="en-US"/>
          </a:p>
        </p:txBody>
      </p:sp>
      <p:pic>
        <p:nvPicPr>
          <p:cNvPr id="6" name="Picture 3" descr="Machine Learning: Tom M. Mitchell: 9780070428072: Amazon.com: Books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32447" y="2473812"/>
            <a:ext cx="2798734" cy="1686204"/>
          </a:xfrm>
          <a:prstGeom prst="rect">
            <a:avLst/>
          </a:prstGeom>
        </p:spPr>
      </p:pic>
      <p:cxnSp>
        <p:nvCxnSpPr>
          <p:cNvPr id="8" name="直接箭头连接符 7"/>
          <p:cNvCxnSpPr/>
          <p:nvPr/>
        </p:nvCxnSpPr>
        <p:spPr>
          <a:xfrm flipV="1">
            <a:off x="1245996" y="4129871"/>
            <a:ext cx="10088545" cy="301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âclimate prediction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502" y="5539572"/>
            <a:ext cx="1542723" cy="12036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âgoogle map route prediction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3417" y="2333944"/>
            <a:ext cx="967437" cy="1719727"/>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标注 16"/>
          <p:cNvSpPr/>
          <p:nvPr/>
        </p:nvSpPr>
        <p:spPr>
          <a:xfrm rot="10800000">
            <a:off x="2547256" y="4301542"/>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2" name="文本框 11"/>
          <p:cNvSpPr txBox="1"/>
          <p:nvPr/>
        </p:nvSpPr>
        <p:spPr>
          <a:xfrm>
            <a:off x="2561123" y="4338256"/>
            <a:ext cx="926857" cy="338554"/>
          </a:xfrm>
          <a:prstGeom prst="rect">
            <a:avLst/>
          </a:prstGeom>
          <a:noFill/>
        </p:spPr>
        <p:txBody>
          <a:bodyPr wrap="none" rtlCol="0">
            <a:spAutoFit/>
          </a:bodyPr>
          <a:lstStyle/>
          <a:p>
            <a:r>
              <a:rPr lang="en-US" altLang="zh-CN" sz="1600" dirty="0"/>
              <a:t>8:30 am</a:t>
            </a:r>
            <a:endParaRPr lang="zh-CN" altLang="en-US" sz="1600" dirty="0"/>
          </a:p>
        </p:txBody>
      </p:sp>
      <p:grpSp>
        <p:nvGrpSpPr>
          <p:cNvPr id="13" name="组合 12"/>
          <p:cNvGrpSpPr/>
          <p:nvPr/>
        </p:nvGrpSpPr>
        <p:grpSpPr>
          <a:xfrm>
            <a:off x="1055078" y="3641689"/>
            <a:ext cx="954593" cy="411982"/>
            <a:chOff x="1245996" y="3641689"/>
            <a:chExt cx="954593" cy="411982"/>
          </a:xfrm>
        </p:grpSpPr>
        <p:sp>
          <p:nvSpPr>
            <p:cNvPr id="9" name="矩形标注 8"/>
            <p:cNvSpPr/>
            <p:nvPr/>
          </p:nvSpPr>
          <p:spPr>
            <a:xfrm>
              <a:off x="1245996" y="3641689"/>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9" name="文本框 18"/>
            <p:cNvSpPr txBox="1"/>
            <p:nvPr/>
          </p:nvSpPr>
          <p:spPr>
            <a:xfrm>
              <a:off x="1267294" y="3665589"/>
              <a:ext cx="926857" cy="338554"/>
            </a:xfrm>
            <a:prstGeom prst="rect">
              <a:avLst/>
            </a:prstGeom>
            <a:noFill/>
          </p:spPr>
          <p:txBody>
            <a:bodyPr wrap="none" rtlCol="0">
              <a:spAutoFit/>
            </a:bodyPr>
            <a:lstStyle/>
            <a:p>
              <a:r>
                <a:rPr lang="en-US" altLang="zh-CN" sz="1600" dirty="0"/>
                <a:t>8:00 am</a:t>
              </a:r>
              <a:endParaRPr lang="zh-CN" altLang="en-US" sz="1600" dirty="0"/>
            </a:p>
          </p:txBody>
        </p:sp>
      </p:grpSp>
      <p:sp>
        <p:nvSpPr>
          <p:cNvPr id="22" name="矩形标注 21"/>
          <p:cNvSpPr/>
          <p:nvPr/>
        </p:nvSpPr>
        <p:spPr>
          <a:xfrm>
            <a:off x="3990392" y="3576363"/>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23" name="文本框 22"/>
          <p:cNvSpPr txBox="1"/>
          <p:nvPr/>
        </p:nvSpPr>
        <p:spPr>
          <a:xfrm>
            <a:off x="3951402" y="3600263"/>
            <a:ext cx="1040670" cy="338554"/>
          </a:xfrm>
          <a:prstGeom prst="rect">
            <a:avLst/>
          </a:prstGeom>
          <a:noFill/>
        </p:spPr>
        <p:txBody>
          <a:bodyPr wrap="none" rtlCol="0">
            <a:spAutoFit/>
          </a:bodyPr>
          <a:lstStyle/>
          <a:p>
            <a:r>
              <a:rPr lang="en-US" altLang="zh-CN" sz="1600" dirty="0"/>
              <a:t>10:00 am</a:t>
            </a:r>
            <a:endParaRPr lang="zh-CN" altLang="en-US" sz="1600" dirty="0"/>
          </a:p>
        </p:txBody>
      </p:sp>
      <p:pic>
        <p:nvPicPr>
          <p:cNvPr id="24" name="Content Placeholder 7" descr="A picture containing indoor, wall, person, man&#10;&#10;Description generated with very high confidence">
            <a:extLst>
              <a:ext uri="{FF2B5EF4-FFF2-40B4-BE49-F238E27FC236}">
                <a16:creationId xmlns:a16="http://schemas.microsoft.com/office/drawing/2014/main" id="{52C5054F-18BB-4926-B1F1-755D22EEA378}"/>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346324" y="4299542"/>
            <a:ext cx="2029081" cy="1142424"/>
          </a:xfrm>
        </p:spPr>
      </p:pic>
      <p:pic>
        <p:nvPicPr>
          <p:cNvPr id="25" name="Picture 4"/>
          <p:cNvPicPr>
            <a:picLocks noChangeAspect="1"/>
          </p:cNvPicPr>
          <p:nvPr/>
        </p:nvPicPr>
        <p:blipFill rotWithShape="1">
          <a:blip r:embed="rId7"/>
          <a:srcRect t="-1" b="34247"/>
          <a:stretch/>
        </p:blipFill>
        <p:spPr>
          <a:xfrm>
            <a:off x="3712315" y="4351070"/>
            <a:ext cx="2787063" cy="1156222"/>
          </a:xfrm>
          <a:prstGeom prst="rect">
            <a:avLst/>
          </a:prstGeom>
        </p:spPr>
      </p:pic>
      <p:sp>
        <p:nvSpPr>
          <p:cNvPr id="26" name="矩形标注 25"/>
          <p:cNvSpPr/>
          <p:nvPr/>
        </p:nvSpPr>
        <p:spPr>
          <a:xfrm rot="10800000">
            <a:off x="6668187" y="4287440"/>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27" name="文本框 26"/>
          <p:cNvSpPr txBox="1"/>
          <p:nvPr/>
        </p:nvSpPr>
        <p:spPr>
          <a:xfrm>
            <a:off x="6631814" y="4324154"/>
            <a:ext cx="926857" cy="338554"/>
          </a:xfrm>
          <a:prstGeom prst="rect">
            <a:avLst/>
          </a:prstGeom>
          <a:noFill/>
        </p:spPr>
        <p:txBody>
          <a:bodyPr wrap="none" rtlCol="0">
            <a:spAutoFit/>
          </a:bodyPr>
          <a:lstStyle/>
          <a:p>
            <a:r>
              <a:rPr lang="en-US" altLang="zh-CN" sz="1600" dirty="0"/>
              <a:t>4:00 pm</a:t>
            </a:r>
            <a:endParaRPr lang="zh-CN" altLang="en-US" sz="1600" dirty="0"/>
          </a:p>
        </p:txBody>
      </p:sp>
      <p:sp>
        <p:nvSpPr>
          <p:cNvPr id="28" name="矩形标注 27"/>
          <p:cNvSpPr/>
          <p:nvPr/>
        </p:nvSpPr>
        <p:spPr>
          <a:xfrm>
            <a:off x="8232474" y="3585918"/>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29" name="文本框 28"/>
          <p:cNvSpPr txBox="1"/>
          <p:nvPr/>
        </p:nvSpPr>
        <p:spPr>
          <a:xfrm>
            <a:off x="8193484" y="3609818"/>
            <a:ext cx="926857" cy="338554"/>
          </a:xfrm>
          <a:prstGeom prst="rect">
            <a:avLst/>
          </a:prstGeom>
          <a:noFill/>
        </p:spPr>
        <p:txBody>
          <a:bodyPr wrap="none" rtlCol="0">
            <a:spAutoFit/>
          </a:bodyPr>
          <a:lstStyle/>
          <a:p>
            <a:r>
              <a:rPr lang="en-US" altLang="zh-CN" sz="1600" dirty="0"/>
              <a:t>6:00 pm</a:t>
            </a:r>
            <a:endParaRPr lang="zh-CN" altLang="en-US" sz="1600" dirty="0"/>
          </a:p>
        </p:txBody>
      </p:sp>
      <p:sp>
        <p:nvSpPr>
          <p:cNvPr id="30" name="矩形标注 29"/>
          <p:cNvSpPr/>
          <p:nvPr/>
        </p:nvSpPr>
        <p:spPr>
          <a:xfrm rot="10800000">
            <a:off x="10086302" y="4262951"/>
            <a:ext cx="954593" cy="411982"/>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31" name="文本框 30"/>
          <p:cNvSpPr txBox="1"/>
          <p:nvPr/>
        </p:nvSpPr>
        <p:spPr>
          <a:xfrm>
            <a:off x="10049929" y="4299665"/>
            <a:ext cx="926857" cy="338554"/>
          </a:xfrm>
          <a:prstGeom prst="rect">
            <a:avLst/>
          </a:prstGeom>
          <a:noFill/>
        </p:spPr>
        <p:txBody>
          <a:bodyPr wrap="none" rtlCol="0">
            <a:spAutoFit/>
          </a:bodyPr>
          <a:lstStyle/>
          <a:p>
            <a:r>
              <a:rPr lang="en-US" altLang="zh-CN" sz="1600" dirty="0"/>
              <a:t>8:00 pm</a:t>
            </a:r>
            <a:endParaRPr lang="zh-CN" altLang="en-US" sz="1600" dirty="0"/>
          </a:p>
        </p:txBody>
      </p:sp>
      <p:pic>
        <p:nvPicPr>
          <p:cNvPr id="3080" name="Picture 8" descr="âyelp recommendationâçå¾çæç´¢ç»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887" y="4300841"/>
            <a:ext cx="1283765" cy="228224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ânetflix movie recommendationsâçå¾çæç´¢ç»æ"/>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12426" y="2684400"/>
            <a:ext cx="2374774" cy="1234883"/>
          </a:xfrm>
          <a:prstGeom prst="rect">
            <a:avLst/>
          </a:prstGeom>
          <a:noFill/>
          <a:extLst>
            <a:ext uri="{909E8E84-426E-40DD-AFC4-6F175D3DCCD1}">
              <a14:hiddenFill xmlns:a14="http://schemas.microsoft.com/office/drawing/2010/main">
                <a:solidFill>
                  <a:srgbClr val="FFFFFF"/>
                </a:solidFill>
              </a14:hiddenFill>
            </a:ext>
          </a:extLst>
        </p:spPr>
      </p:pic>
      <p:sp>
        <p:nvSpPr>
          <p:cNvPr id="34" name="内容占位符 2"/>
          <p:cNvSpPr txBox="1">
            <a:spLocks/>
          </p:cNvSpPr>
          <p:nvPr/>
        </p:nvSpPr>
        <p:spPr>
          <a:xfrm>
            <a:off x="609600" y="1600200"/>
            <a:ext cx="109728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dirty="0"/>
              <a:t>A day in our life with predictive analytics</a:t>
            </a:r>
            <a:endParaRPr lang="zh-CN" altLang="en-US" dirty="0"/>
          </a:p>
        </p:txBody>
      </p:sp>
      <p:pic>
        <p:nvPicPr>
          <p:cNvPr id="3084" name="Picture 12" descr="âface recognitionâçå¾çæç´¢ç»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31994" y="2326622"/>
            <a:ext cx="1475207" cy="98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184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pPr marL="0" indent="0">
              <a:buNone/>
            </a:pPr>
            <a:r>
              <a:rPr lang="en-US" altLang="zh-CN" b="1" dirty="0"/>
              <a:t>PART I. Introduction to Causal Inference</a:t>
            </a:r>
          </a:p>
          <a:p>
            <a:pPr marL="0" indent="0">
              <a:buNone/>
            </a:pPr>
            <a:endParaRPr lang="en-US" altLang="zh-CN" dirty="0"/>
          </a:p>
          <a:p>
            <a:pPr marL="0" indent="0">
              <a:buNone/>
            </a:pPr>
            <a:r>
              <a:rPr lang="en-US" altLang="zh-CN" dirty="0"/>
              <a:t>PART II. Methods for Causal Inference</a:t>
            </a:r>
          </a:p>
          <a:p>
            <a:pPr marL="0" indent="0">
              <a:buNone/>
            </a:pPr>
            <a:endParaRPr lang="en-US" altLang="zh-CN" dirty="0"/>
          </a:p>
          <a:p>
            <a:pPr marL="0" indent="0">
              <a:buNone/>
            </a:pPr>
            <a:r>
              <a:rPr lang="en-US" altLang="zh-CN" dirty="0"/>
              <a:t>PART III. Causally Regularized Machine Learning</a:t>
            </a:r>
          </a:p>
          <a:p>
            <a:pPr marL="0" indent="0">
              <a:buNone/>
            </a:pPr>
            <a:endParaRPr lang="en-US" altLang="zh-CN" dirty="0"/>
          </a:p>
          <a:p>
            <a:pPr marL="0" indent="0">
              <a:buNone/>
            </a:pPr>
            <a:r>
              <a:rPr lang="en-US" altLang="zh-CN" dirty="0"/>
              <a:t>PART IV. Benchmark and Open Datasets</a:t>
            </a:r>
          </a:p>
          <a:p>
            <a:pPr marL="0" indent="0">
              <a:buNone/>
            </a:pPr>
            <a:endParaRPr lang="en-US" altLang="zh-CN" dirty="0"/>
          </a:p>
          <a:p>
            <a:pPr marL="0" indent="0">
              <a:buNone/>
            </a:pPr>
            <a:r>
              <a:rPr lang="en-US" altLang="zh-CN" dirty="0"/>
              <a:t>PART V. Conclusion and Discussion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20</a:t>
            </a:fld>
            <a:endParaRPr lang="en-US"/>
          </a:p>
        </p:txBody>
      </p:sp>
    </p:spTree>
    <p:extLst>
      <p:ext uri="{BB962C8B-B14F-4D97-AF65-F5344CB8AC3E}">
        <p14:creationId xmlns:p14="http://schemas.microsoft.com/office/powerpoint/2010/main" val="384321908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8E35-B186-D54E-A527-72E34A090519}"/>
              </a:ext>
            </a:extLst>
          </p:cNvPr>
          <p:cNvSpPr>
            <a:spLocks noGrp="1"/>
          </p:cNvSpPr>
          <p:nvPr>
            <p:ph type="title"/>
          </p:nvPr>
        </p:nvSpPr>
        <p:spPr/>
        <p:txBody>
          <a:bodyPr/>
          <a:lstStyle/>
          <a:p>
            <a:r>
              <a:rPr lang="en-US" dirty="0"/>
              <a:t>Ref</a:t>
            </a:r>
            <a:r>
              <a:rPr lang="en-US" altLang="zh-CN" dirty="0"/>
              <a:t>erences</a:t>
            </a:r>
            <a:endParaRPr lang="en-US" dirty="0"/>
          </a:p>
        </p:txBody>
      </p:sp>
      <p:sp>
        <p:nvSpPr>
          <p:cNvPr id="3" name="Content Placeholder 2">
            <a:extLst>
              <a:ext uri="{FF2B5EF4-FFF2-40B4-BE49-F238E27FC236}">
                <a16:creationId xmlns:a16="http://schemas.microsoft.com/office/drawing/2014/main" id="{4DE99C4F-3798-0043-8C82-CAE75433ED16}"/>
              </a:ext>
            </a:extLst>
          </p:cNvPr>
          <p:cNvSpPr>
            <a:spLocks noGrp="1"/>
          </p:cNvSpPr>
          <p:nvPr>
            <p:ph idx="1"/>
          </p:nvPr>
        </p:nvSpPr>
        <p:spPr/>
        <p:txBody>
          <a:bodyPr>
            <a:normAutofit/>
          </a:bodyPr>
          <a:lstStyle/>
          <a:p>
            <a:r>
              <a:rPr lang="en-US" altLang="zh-CN" dirty="0"/>
              <a:t>[1]</a:t>
            </a:r>
            <a:r>
              <a:rPr lang="zh-CN" altLang="en-US" dirty="0"/>
              <a:t> </a:t>
            </a:r>
            <a:r>
              <a:rPr lang="en-US" dirty="0"/>
              <a:t>Rosenbaum P R, Rubin D B. The central role of the propensity score in observational studies for causal effects[J]. </a:t>
            </a:r>
            <a:r>
              <a:rPr lang="en-US" dirty="0" err="1"/>
              <a:t>Biometrika</a:t>
            </a:r>
            <a:r>
              <a:rPr lang="en-US" dirty="0"/>
              <a:t>, 1983, 70(1): 41-55.</a:t>
            </a:r>
          </a:p>
          <a:p>
            <a:r>
              <a:rPr lang="en-US" altLang="zh-CN" dirty="0"/>
              <a:t>[2]</a:t>
            </a:r>
            <a:r>
              <a:rPr lang="zh-CN" altLang="en-US" dirty="0"/>
              <a:t> </a:t>
            </a:r>
            <a:r>
              <a:rPr lang="en-US" dirty="0"/>
              <a:t>Peter C Austin. 2011. An introduction to propensity score methods for reducing the effects of confounding in observational studies. Multivariate behavioral research 46, 3 (2011), 399–424.</a:t>
            </a:r>
          </a:p>
          <a:p>
            <a:r>
              <a:rPr lang="en-US" altLang="zh-CN" dirty="0"/>
              <a:t>[3]</a:t>
            </a:r>
            <a:r>
              <a:rPr lang="zh-CN" altLang="en-US" dirty="0"/>
              <a:t> </a:t>
            </a:r>
            <a:r>
              <a:rPr lang="en-US" dirty="0"/>
              <a:t>Jens </a:t>
            </a:r>
            <a:r>
              <a:rPr lang="en-US" dirty="0" err="1"/>
              <a:t>Hainmueller</a:t>
            </a:r>
            <a:r>
              <a:rPr lang="en-US" dirty="0"/>
              <a:t>. 2012. Entropy balancing for causal effects: A multivariate reweighting method to produce balanced samples in observational studies. Political Analysis 20, 1 (2012), 25–46.</a:t>
            </a:r>
          </a:p>
          <a:p>
            <a:r>
              <a:rPr lang="en-US" altLang="zh-CN" dirty="0"/>
              <a:t>[4]</a:t>
            </a:r>
            <a:r>
              <a:rPr lang="zh-CN" altLang="en-US" dirty="0"/>
              <a:t> </a:t>
            </a:r>
            <a:r>
              <a:rPr lang="en-US" dirty="0" err="1"/>
              <a:t>Athey</a:t>
            </a:r>
            <a:r>
              <a:rPr lang="en-US" dirty="0"/>
              <a:t> S, </a:t>
            </a:r>
            <a:r>
              <a:rPr lang="en-US" dirty="0" err="1"/>
              <a:t>Imbens</a:t>
            </a:r>
            <a:r>
              <a:rPr lang="en-US" dirty="0"/>
              <a:t> G W, Wager S. Approximate residual balancing: debiased inference of average treatment effects in high dimensions[J]. Journal of the Royal Statistical Society: Series B (Statistical Methodology), 2018, 80(4): 597-623.</a:t>
            </a:r>
          </a:p>
        </p:txBody>
      </p:sp>
      <p:sp>
        <p:nvSpPr>
          <p:cNvPr id="4" name="Slide Number Placeholder 3">
            <a:extLst>
              <a:ext uri="{FF2B5EF4-FFF2-40B4-BE49-F238E27FC236}">
                <a16:creationId xmlns:a16="http://schemas.microsoft.com/office/drawing/2014/main" id="{99A6F4BD-7329-BF4D-BF4E-C67C95845F04}"/>
              </a:ext>
            </a:extLst>
          </p:cNvPr>
          <p:cNvSpPr>
            <a:spLocks noGrp="1"/>
          </p:cNvSpPr>
          <p:nvPr>
            <p:ph type="sldNum" sz="quarter" idx="12"/>
          </p:nvPr>
        </p:nvSpPr>
        <p:spPr/>
        <p:txBody>
          <a:bodyPr/>
          <a:lstStyle/>
          <a:p>
            <a:fld id="{0CFEC368-1D7A-4F81-ABF6-AE0E36BAF64C}" type="slidenum">
              <a:rPr lang="en-US" smtClean="0"/>
              <a:pPr/>
              <a:t>200</a:t>
            </a:fld>
            <a:endParaRPr lang="en-US"/>
          </a:p>
        </p:txBody>
      </p:sp>
    </p:spTree>
    <p:extLst>
      <p:ext uri="{BB962C8B-B14F-4D97-AF65-F5344CB8AC3E}">
        <p14:creationId xmlns:p14="http://schemas.microsoft.com/office/powerpoint/2010/main" val="38965396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DCBC-7BB6-9341-B7BB-EDA7E2C246A0}"/>
              </a:ext>
            </a:extLst>
          </p:cNvPr>
          <p:cNvSpPr>
            <a:spLocks noGrp="1"/>
          </p:cNvSpPr>
          <p:nvPr>
            <p:ph type="title"/>
          </p:nvPr>
        </p:nvSpPr>
        <p:spPr/>
        <p:txBody>
          <a:bodyPr/>
          <a:lstStyle/>
          <a:p>
            <a:r>
              <a:rPr lang="en-US" dirty="0"/>
              <a:t>Ref</a:t>
            </a:r>
            <a:r>
              <a:rPr lang="en-US" altLang="zh-CN" dirty="0"/>
              <a:t>erences</a:t>
            </a:r>
            <a:endParaRPr lang="en-US" dirty="0"/>
          </a:p>
        </p:txBody>
      </p:sp>
      <p:sp>
        <p:nvSpPr>
          <p:cNvPr id="3" name="Content Placeholder 2">
            <a:extLst>
              <a:ext uri="{FF2B5EF4-FFF2-40B4-BE49-F238E27FC236}">
                <a16:creationId xmlns:a16="http://schemas.microsoft.com/office/drawing/2014/main" id="{62DB8FBC-EB45-D040-9875-7992F992AB11}"/>
              </a:ext>
            </a:extLst>
          </p:cNvPr>
          <p:cNvSpPr>
            <a:spLocks noGrp="1"/>
          </p:cNvSpPr>
          <p:nvPr>
            <p:ph idx="1"/>
          </p:nvPr>
        </p:nvSpPr>
        <p:spPr/>
        <p:txBody>
          <a:bodyPr>
            <a:normAutofit fontScale="92500" lnSpcReduction="10000"/>
          </a:bodyPr>
          <a:lstStyle/>
          <a:p>
            <a:r>
              <a:rPr lang="en-US" altLang="zh-CN" dirty="0"/>
              <a:t>[5]</a:t>
            </a:r>
            <a:r>
              <a:rPr lang="zh-CN" altLang="en-US" dirty="0"/>
              <a:t> </a:t>
            </a:r>
            <a:r>
              <a:rPr lang="en-US" dirty="0" err="1"/>
              <a:t>Kun</a:t>
            </a:r>
            <a:r>
              <a:rPr lang="en-US" dirty="0"/>
              <a:t> </a:t>
            </a:r>
            <a:r>
              <a:rPr lang="en-US" dirty="0" err="1"/>
              <a:t>Kuang</a:t>
            </a:r>
            <a:r>
              <a:rPr lang="en-US" dirty="0"/>
              <a:t>, Peng Cui, Bo Li, Meng Jiang, </a:t>
            </a:r>
            <a:r>
              <a:rPr lang="en-US" dirty="0" err="1"/>
              <a:t>Shiqiang</a:t>
            </a:r>
            <a:r>
              <a:rPr lang="en-US" dirty="0"/>
              <a:t> Yang, and Fei Wang. 2017. Treatment Effect Estimation with Data-Driven Variable Decomposition. In AAAI. 140–146.</a:t>
            </a:r>
          </a:p>
          <a:p>
            <a:r>
              <a:rPr lang="en-US" altLang="zh-CN" dirty="0"/>
              <a:t>[6]</a:t>
            </a:r>
            <a:r>
              <a:rPr lang="zh-CN" altLang="en-US" dirty="0"/>
              <a:t> </a:t>
            </a:r>
            <a:r>
              <a:rPr lang="en-US" dirty="0" err="1"/>
              <a:t>Kun</a:t>
            </a:r>
            <a:r>
              <a:rPr lang="en-US" dirty="0"/>
              <a:t> </a:t>
            </a:r>
            <a:r>
              <a:rPr lang="en-US" dirty="0" err="1"/>
              <a:t>Kuang</a:t>
            </a:r>
            <a:r>
              <a:rPr lang="en-US" dirty="0"/>
              <a:t>, Peng Cui, Bo Li, Meng Jiang, and </a:t>
            </a:r>
            <a:r>
              <a:rPr lang="en-US" dirty="0" err="1"/>
              <a:t>Shiqiang</a:t>
            </a:r>
            <a:r>
              <a:rPr lang="en-US" dirty="0"/>
              <a:t> Yang. 2017. Estimating Treatment Effect in the Wild via Differentiated Confounder Balancing. In Proceed- </a:t>
            </a:r>
            <a:r>
              <a:rPr lang="en-US" dirty="0" err="1"/>
              <a:t>ings</a:t>
            </a:r>
            <a:r>
              <a:rPr lang="en-US" dirty="0"/>
              <a:t> of the 23rd ACM SIGKDD International Conference on Knowledge Discovery and Data Mining. ACM, 265–274.</a:t>
            </a:r>
          </a:p>
          <a:p>
            <a:r>
              <a:rPr lang="en-US" altLang="zh-CN" dirty="0"/>
              <a:t>[7]</a:t>
            </a:r>
            <a:r>
              <a:rPr lang="zh-CN" altLang="en-US" dirty="0"/>
              <a:t> </a:t>
            </a:r>
            <a:r>
              <a:rPr lang="en-US" dirty="0" err="1"/>
              <a:t>Kun</a:t>
            </a:r>
            <a:r>
              <a:rPr lang="en-US" dirty="0"/>
              <a:t> </a:t>
            </a:r>
            <a:r>
              <a:rPr lang="en-US" dirty="0" err="1"/>
              <a:t>Kuang</a:t>
            </a:r>
            <a:r>
              <a:rPr lang="en-US" dirty="0"/>
              <a:t>, Peng Cui, Susan </a:t>
            </a:r>
            <a:r>
              <a:rPr lang="en-US" dirty="0" err="1"/>
              <a:t>Athey</a:t>
            </a:r>
            <a:r>
              <a:rPr lang="en-US" dirty="0"/>
              <a:t>, </a:t>
            </a:r>
            <a:r>
              <a:rPr lang="en-US" dirty="0" err="1"/>
              <a:t>Ruoxuan</a:t>
            </a:r>
            <a:r>
              <a:rPr lang="en-US" dirty="0"/>
              <a:t> </a:t>
            </a:r>
            <a:r>
              <a:rPr lang="en-US" dirty="0" err="1"/>
              <a:t>Xiong</a:t>
            </a:r>
            <a:r>
              <a:rPr lang="en-US" dirty="0"/>
              <a:t>, and Bo Li. Stable prediction across unknown environments[C]//Proceedings of the 24th ACM SIGKDD International Conference on Knowledge Discovery &amp; Data Mining. ACM, 2018: 1617-1626.</a:t>
            </a:r>
          </a:p>
          <a:p>
            <a:r>
              <a:rPr lang="en-US" altLang="zh-CN" dirty="0"/>
              <a:t>[8]</a:t>
            </a:r>
            <a:r>
              <a:rPr lang="zh-CN" altLang="en-US" dirty="0"/>
              <a:t> </a:t>
            </a:r>
            <a:r>
              <a:rPr lang="en-US" dirty="0" err="1"/>
              <a:t>Zheyan</a:t>
            </a:r>
            <a:r>
              <a:rPr lang="en-US" dirty="0"/>
              <a:t> Shen, Peng Cui, </a:t>
            </a:r>
            <a:r>
              <a:rPr lang="en-US" dirty="0" err="1"/>
              <a:t>Kun</a:t>
            </a:r>
            <a:r>
              <a:rPr lang="en-US" dirty="0"/>
              <a:t> </a:t>
            </a:r>
            <a:r>
              <a:rPr lang="en-US" dirty="0" err="1"/>
              <a:t>Kuang</a:t>
            </a:r>
            <a:r>
              <a:rPr lang="en-US" dirty="0"/>
              <a:t>, et al. Causally regularized learning with agnostic data selection bias[C]//2018 ACM Multimedia Conference on Multimedia Conference. ACM, 2018: 411-419.</a:t>
            </a:r>
          </a:p>
          <a:p>
            <a:endParaRPr lang="en-US" dirty="0"/>
          </a:p>
        </p:txBody>
      </p:sp>
      <p:sp>
        <p:nvSpPr>
          <p:cNvPr id="4" name="Slide Number Placeholder 3">
            <a:extLst>
              <a:ext uri="{FF2B5EF4-FFF2-40B4-BE49-F238E27FC236}">
                <a16:creationId xmlns:a16="http://schemas.microsoft.com/office/drawing/2014/main" id="{738C0CD5-7E88-C94E-9BDD-6CC168333C13}"/>
              </a:ext>
            </a:extLst>
          </p:cNvPr>
          <p:cNvSpPr>
            <a:spLocks noGrp="1"/>
          </p:cNvSpPr>
          <p:nvPr>
            <p:ph type="sldNum" sz="quarter" idx="12"/>
          </p:nvPr>
        </p:nvSpPr>
        <p:spPr/>
        <p:txBody>
          <a:bodyPr/>
          <a:lstStyle/>
          <a:p>
            <a:fld id="{0CFEC368-1D7A-4F81-ABF6-AE0E36BAF64C}" type="slidenum">
              <a:rPr lang="en-US" smtClean="0"/>
              <a:pPr/>
              <a:t>201</a:t>
            </a:fld>
            <a:endParaRPr lang="en-US"/>
          </a:p>
        </p:txBody>
      </p:sp>
    </p:spTree>
    <p:extLst>
      <p:ext uri="{BB962C8B-B14F-4D97-AF65-F5344CB8AC3E}">
        <p14:creationId xmlns:p14="http://schemas.microsoft.com/office/powerpoint/2010/main" val="40379702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Acknowledgement</a:t>
            </a:r>
            <a:endParaRPr lang="zh-CN" altLang="en-US" dirty="0"/>
          </a:p>
        </p:txBody>
      </p:sp>
      <p:pic>
        <p:nvPicPr>
          <p:cNvPr id="14" name="内容占位符 1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14973" y="3465488"/>
            <a:ext cx="1027298" cy="1494502"/>
          </a:xfrm>
        </p:spPr>
      </p:pic>
      <p:sp>
        <p:nvSpPr>
          <p:cNvPr id="4" name="灯片编号占位符 3"/>
          <p:cNvSpPr>
            <a:spLocks noGrp="1"/>
          </p:cNvSpPr>
          <p:nvPr>
            <p:ph type="sldNum" sz="quarter" idx="12"/>
          </p:nvPr>
        </p:nvSpPr>
        <p:spPr/>
        <p:txBody>
          <a:bodyPr/>
          <a:lstStyle/>
          <a:p>
            <a:fld id="{0CFEC368-1D7A-4F81-ABF6-AE0E36BAF64C}" type="slidenum">
              <a:rPr lang="en-US" smtClean="0"/>
              <a:pPr/>
              <a:t>202</a:t>
            </a:fld>
            <a:endParaRPr lang="en-US"/>
          </a:p>
        </p:txBody>
      </p:sp>
      <p:pic>
        <p:nvPicPr>
          <p:cNvPr id="7" name="图片 18">
            <a:extLst>
              <a:ext uri="{FF2B5EF4-FFF2-40B4-BE49-F238E27FC236}">
                <a16:creationId xmlns:a16="http://schemas.microsoft.com/office/drawing/2014/main" id="{3F2987F8-629F-A04B-8272-5321CAACF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3797" y="1725336"/>
            <a:ext cx="962365" cy="1398257"/>
          </a:xfrm>
          <a:prstGeom prst="rect">
            <a:avLst/>
          </a:prstGeom>
        </p:spPr>
      </p:pic>
      <p:pic>
        <p:nvPicPr>
          <p:cNvPr id="8" name="图片 21">
            <a:extLst>
              <a:ext uri="{FF2B5EF4-FFF2-40B4-BE49-F238E27FC236}">
                <a16:creationId xmlns:a16="http://schemas.microsoft.com/office/drawing/2014/main" id="{EA3A9199-FA4C-C843-A52E-4556651F8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2064" y="1709928"/>
            <a:ext cx="1175641" cy="1393353"/>
          </a:xfrm>
          <a:prstGeom prst="rect">
            <a:avLst/>
          </a:prstGeom>
        </p:spPr>
      </p:pic>
      <p:pic>
        <p:nvPicPr>
          <p:cNvPr id="9" name="Picture 8">
            <a:extLst>
              <a:ext uri="{FF2B5EF4-FFF2-40B4-BE49-F238E27FC236}">
                <a16:creationId xmlns:a16="http://schemas.microsoft.com/office/drawing/2014/main" id="{CC97E28D-04D5-EF48-A7B3-87A97A73DFA8}"/>
              </a:ext>
            </a:extLst>
          </p:cNvPr>
          <p:cNvPicPr>
            <a:picLocks noChangeAspect="1"/>
          </p:cNvPicPr>
          <p:nvPr/>
        </p:nvPicPr>
        <p:blipFill>
          <a:blip r:embed="rId6"/>
          <a:stretch>
            <a:fillRect/>
          </a:stretch>
        </p:blipFill>
        <p:spPr>
          <a:xfrm>
            <a:off x="4541743" y="1695908"/>
            <a:ext cx="1334126" cy="1393540"/>
          </a:xfrm>
          <a:prstGeom prst="rect">
            <a:avLst/>
          </a:prstGeom>
        </p:spPr>
      </p:pic>
      <p:pic>
        <p:nvPicPr>
          <p:cNvPr id="10" name="Picture 9">
            <a:extLst>
              <a:ext uri="{FF2B5EF4-FFF2-40B4-BE49-F238E27FC236}">
                <a16:creationId xmlns:a16="http://schemas.microsoft.com/office/drawing/2014/main" id="{16954217-012B-1A42-90CE-AD98F2BB2682}"/>
              </a:ext>
            </a:extLst>
          </p:cNvPr>
          <p:cNvPicPr>
            <a:picLocks noChangeAspect="1"/>
          </p:cNvPicPr>
          <p:nvPr/>
        </p:nvPicPr>
        <p:blipFill>
          <a:blip r:embed="rId7"/>
          <a:stretch>
            <a:fillRect/>
          </a:stretch>
        </p:blipFill>
        <p:spPr>
          <a:xfrm>
            <a:off x="2956095" y="3518595"/>
            <a:ext cx="1396673" cy="1418842"/>
          </a:xfrm>
          <a:prstGeom prst="rect">
            <a:avLst/>
          </a:prstGeom>
        </p:spPr>
      </p:pic>
      <p:pic>
        <p:nvPicPr>
          <p:cNvPr id="11" name="图片 20">
            <a:extLst>
              <a:ext uri="{FF2B5EF4-FFF2-40B4-BE49-F238E27FC236}">
                <a16:creationId xmlns:a16="http://schemas.microsoft.com/office/drawing/2014/main" id="{AF7988E9-D509-9E41-A667-50EC60243DFA}"/>
              </a:ext>
            </a:extLst>
          </p:cNvPr>
          <p:cNvPicPr>
            <a:picLocks noChangeAspect="1"/>
          </p:cNvPicPr>
          <p:nvPr/>
        </p:nvPicPr>
        <p:blipFill>
          <a:blip r:embed="rId8"/>
          <a:stretch>
            <a:fillRect/>
          </a:stretch>
        </p:blipFill>
        <p:spPr>
          <a:xfrm>
            <a:off x="6299832" y="1688493"/>
            <a:ext cx="1473200" cy="1435100"/>
          </a:xfrm>
          <a:prstGeom prst="rect">
            <a:avLst/>
          </a:prstGeom>
        </p:spPr>
      </p:pic>
      <p:pic>
        <p:nvPicPr>
          <p:cNvPr id="12" name="图片 11">
            <a:extLst>
              <a:ext uri="{FF2B5EF4-FFF2-40B4-BE49-F238E27FC236}">
                <a16:creationId xmlns:a16="http://schemas.microsoft.com/office/drawing/2014/main" id="{FB6E2DAC-1D25-8F43-AA4C-6D268CBFD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6441" y="3518595"/>
            <a:ext cx="1014860" cy="1441396"/>
          </a:xfrm>
          <a:prstGeom prst="rect">
            <a:avLst/>
          </a:prstGeom>
        </p:spPr>
      </p:pic>
      <p:sp>
        <p:nvSpPr>
          <p:cNvPr id="13" name="标题 1">
            <a:extLst>
              <a:ext uri="{FF2B5EF4-FFF2-40B4-BE49-F238E27FC236}">
                <a16:creationId xmlns:a16="http://schemas.microsoft.com/office/drawing/2014/main" id="{441AEF13-6459-1145-A9A2-87D151F9EFFD}"/>
              </a:ext>
            </a:extLst>
          </p:cNvPr>
          <p:cNvSpPr txBox="1">
            <a:spLocks/>
          </p:cNvSpPr>
          <p:nvPr/>
        </p:nvSpPr>
        <p:spPr>
          <a:xfrm>
            <a:off x="2194560" y="5736520"/>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rgbClr val="7030A0"/>
                </a:solidFill>
                <a:latin typeface="+mj-lt"/>
                <a:ea typeface="+mj-ea"/>
                <a:cs typeface="+mj-cs"/>
              </a:defRPr>
            </a:lvl1pPr>
          </a:lstStyle>
          <a:p>
            <a:pPr algn="ctr"/>
            <a:r>
              <a:rPr lang="en-US" altLang="zh-CN" dirty="0"/>
              <a:t>Thank You!</a:t>
            </a:r>
            <a:endParaRPr lang="zh-CN" altLang="en-US" dirty="0"/>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73223" y="3356460"/>
            <a:ext cx="1229649" cy="1580977"/>
          </a:xfrm>
          <a:prstGeom prst="rect">
            <a:avLst/>
          </a:prstGeom>
        </p:spPr>
      </p:pic>
      <p:sp>
        <p:nvSpPr>
          <p:cNvPr id="5" name="Rectangle 4">
            <a:extLst>
              <a:ext uri="{FF2B5EF4-FFF2-40B4-BE49-F238E27FC236}">
                <a16:creationId xmlns:a16="http://schemas.microsoft.com/office/drawing/2014/main" id="{0800B57D-0CEE-974F-B5E1-BA395AA747A6}"/>
              </a:ext>
            </a:extLst>
          </p:cNvPr>
          <p:cNvSpPr/>
          <p:nvPr/>
        </p:nvSpPr>
        <p:spPr>
          <a:xfrm>
            <a:off x="4434488" y="5295476"/>
            <a:ext cx="3749744" cy="523220"/>
          </a:xfrm>
          <a:prstGeom prst="rect">
            <a:avLst/>
          </a:prstGeom>
        </p:spPr>
        <p:txBody>
          <a:bodyPr wrap="none">
            <a:spAutoFit/>
          </a:bodyPr>
          <a:lstStyle/>
          <a:p>
            <a:r>
              <a:rPr lang="en-US" altLang="zh-CN" sz="2800" dirty="0">
                <a:solidFill>
                  <a:srgbClr val="60208F"/>
                </a:solidFill>
              </a:rPr>
              <a:t>kkun2010@gmail.com</a:t>
            </a:r>
            <a:endParaRPr lang="en-US" sz="2800" dirty="0">
              <a:solidFill>
                <a:srgbClr val="60208F"/>
              </a:solidFill>
            </a:endParaRPr>
          </a:p>
        </p:txBody>
      </p:sp>
    </p:spTree>
    <p:extLst>
      <p:ext uri="{BB962C8B-B14F-4D97-AF65-F5344CB8AC3E}">
        <p14:creationId xmlns:p14="http://schemas.microsoft.com/office/powerpoint/2010/main" val="308373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Cause and Effect</a:t>
            </a:r>
            <a:endParaRPr lang="zh-CN" altLang="en-US" dirty="0"/>
          </a:p>
        </p:txBody>
      </p:sp>
      <p:sp>
        <p:nvSpPr>
          <p:cNvPr id="3" name="内容占位符 2"/>
          <p:cNvSpPr>
            <a:spLocks noGrp="1"/>
          </p:cNvSpPr>
          <p:nvPr>
            <p:ph idx="1"/>
          </p:nvPr>
        </p:nvSpPr>
        <p:spPr>
          <a:xfrm>
            <a:off x="609600" y="1600200"/>
            <a:ext cx="10972800" cy="5228338"/>
          </a:xfrm>
        </p:spPr>
        <p:txBody>
          <a:bodyPr/>
          <a:lstStyle/>
          <a:p>
            <a:r>
              <a:rPr lang="en-US" altLang="zh-CN" sz="3200" dirty="0"/>
              <a:t>Cause: The REASON why something happened</a:t>
            </a:r>
          </a:p>
          <a:p>
            <a:r>
              <a:rPr lang="en-US" altLang="zh-CN" sz="3200" dirty="0"/>
              <a:t>Effect: The RESULT of what happened</a:t>
            </a:r>
          </a:p>
          <a:p>
            <a:pPr lvl="1"/>
            <a:endParaRPr lang="en-US" altLang="zh-CN" sz="2800" dirty="0"/>
          </a:p>
          <a:p>
            <a:r>
              <a:rPr lang="en-US" altLang="zh-CN" sz="3200" dirty="0"/>
              <a:t>Questions of cause and effect:</a:t>
            </a:r>
          </a:p>
          <a:p>
            <a:pPr lvl="1"/>
            <a:r>
              <a:rPr lang="en-US" altLang="zh-CN" sz="2800" dirty="0"/>
              <a:t>Medicine: drug trials, effect of a drug</a:t>
            </a:r>
          </a:p>
          <a:p>
            <a:pPr lvl="1"/>
            <a:r>
              <a:rPr lang="en-US" altLang="zh-CN" sz="2800" dirty="0"/>
              <a:t>Social science: effect of a policy</a:t>
            </a:r>
          </a:p>
          <a:p>
            <a:pPr lvl="1"/>
            <a:r>
              <a:rPr lang="en-US" altLang="zh-CN" sz="2800" dirty="0"/>
              <a:t>Marketing: effect of a marketing strategy</a:t>
            </a:r>
          </a:p>
          <a:p>
            <a:pPr lvl="1"/>
            <a:r>
              <a:rPr lang="en-US" altLang="zh-CN" sz="2800" dirty="0"/>
              <a:t>…</a:t>
            </a:r>
          </a:p>
          <a:p>
            <a:r>
              <a:rPr lang="en-US" altLang="zh-CN" sz="3200" b="1" dirty="0"/>
              <a:t>What is causality?</a:t>
            </a:r>
          </a:p>
        </p:txBody>
      </p:sp>
      <p:sp>
        <p:nvSpPr>
          <p:cNvPr id="4" name="灯片编号占位符 3"/>
          <p:cNvSpPr>
            <a:spLocks noGrp="1"/>
          </p:cNvSpPr>
          <p:nvPr>
            <p:ph type="sldNum" sz="quarter" idx="12"/>
          </p:nvPr>
        </p:nvSpPr>
        <p:spPr/>
        <p:txBody>
          <a:bodyPr/>
          <a:lstStyle/>
          <a:p>
            <a:fld id="{0CFEC368-1D7A-4F81-ABF6-AE0E36BAF64C}" type="slidenum">
              <a:rPr lang="en-US" smtClean="0"/>
              <a:pPr/>
              <a:t>21</a:t>
            </a:fld>
            <a:endParaRPr lang="en-US"/>
          </a:p>
        </p:txBody>
      </p:sp>
      <p:pic>
        <p:nvPicPr>
          <p:cNvPr id="6" name="图片 5"/>
          <p:cNvPicPr>
            <a:picLocks noChangeAspect="1"/>
          </p:cNvPicPr>
          <p:nvPr/>
        </p:nvPicPr>
        <p:blipFill>
          <a:blip r:embed="rId2"/>
          <a:stretch>
            <a:fillRect/>
          </a:stretch>
        </p:blipFill>
        <p:spPr>
          <a:xfrm>
            <a:off x="8185244" y="4709472"/>
            <a:ext cx="2928233" cy="2060955"/>
          </a:xfrm>
          <a:prstGeom prst="rect">
            <a:avLst/>
          </a:prstGeom>
        </p:spPr>
      </p:pic>
      <p:pic>
        <p:nvPicPr>
          <p:cNvPr id="7" name="Picture 9">
            <a:extLst>
              <a:ext uri="{FF2B5EF4-FFF2-40B4-BE49-F238E27FC236}">
                <a16:creationId xmlns:a16="http://schemas.microsoft.com/office/drawing/2014/main" id="{CF3BC8C7-4E98-43B8-9CAA-37C68BCE5C2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788178" y="2651383"/>
            <a:ext cx="2743643" cy="1562986"/>
          </a:xfrm>
          <a:prstGeom prst="rect">
            <a:avLst/>
          </a:prstGeom>
        </p:spPr>
      </p:pic>
    </p:spTree>
    <p:extLst>
      <p:ext uri="{BB962C8B-B14F-4D97-AF65-F5344CB8AC3E}">
        <p14:creationId xmlns:p14="http://schemas.microsoft.com/office/powerpoint/2010/main" val="15260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causality?</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FEC368-1D7A-4F81-ABF6-AE0E36BAF64C}" type="slidenum">
              <a:rPr lang="en-US" smtClean="0"/>
              <a:pPr/>
              <a:t>22</a:t>
            </a:fld>
            <a:endParaRPr lang="en-US"/>
          </a:p>
        </p:txBody>
      </p:sp>
      <p:pic>
        <p:nvPicPr>
          <p:cNvPr id="5" name="图片 4"/>
          <p:cNvPicPr>
            <a:picLocks noChangeAspect="1"/>
          </p:cNvPicPr>
          <p:nvPr/>
        </p:nvPicPr>
        <p:blipFill>
          <a:blip r:embed="rId2"/>
          <a:stretch>
            <a:fillRect/>
          </a:stretch>
        </p:blipFill>
        <p:spPr>
          <a:xfrm>
            <a:off x="2708274" y="2448448"/>
            <a:ext cx="6775451" cy="2771775"/>
          </a:xfrm>
          <a:prstGeom prst="rect">
            <a:avLst/>
          </a:prstGeom>
        </p:spPr>
      </p:pic>
    </p:spTree>
    <p:extLst>
      <p:ext uri="{BB962C8B-B14F-4D97-AF65-F5344CB8AC3E}">
        <p14:creationId xmlns:p14="http://schemas.microsoft.com/office/powerpoint/2010/main" val="420568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causality?</a:t>
            </a:r>
            <a:endParaRPr lang="zh-CN" altLang="en-US" dirty="0"/>
          </a:p>
        </p:txBody>
      </p:sp>
      <p:sp>
        <p:nvSpPr>
          <p:cNvPr id="3" name="内容占位符 2"/>
          <p:cNvSpPr>
            <a:spLocks noGrp="1"/>
          </p:cNvSpPr>
          <p:nvPr>
            <p:ph idx="1"/>
          </p:nvPr>
        </p:nvSpPr>
        <p:spPr/>
        <p:txBody>
          <a:bodyPr>
            <a:normAutofit/>
          </a:bodyPr>
          <a:lstStyle/>
          <a:p>
            <a:r>
              <a:rPr lang="en-US" altLang="zh-CN" sz="3200" dirty="0"/>
              <a:t>A big scholarly debate, from Aristotle to Russell</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23</a:t>
            </a:fld>
            <a:endParaRPr lang="en-US"/>
          </a:p>
        </p:txBody>
      </p:sp>
      <p:pic>
        <p:nvPicPr>
          <p:cNvPr id="6" name="Picture 3">
            <a:extLst>
              <a:ext uri="{FF2B5EF4-FFF2-40B4-BE49-F238E27FC236}">
                <a16:creationId xmlns:a16="http://schemas.microsoft.com/office/drawing/2014/main" id="{4B672F16-8FDB-4F0C-B7DB-D8CC5EE13DCA}"/>
              </a:ext>
            </a:extLst>
          </p:cNvPr>
          <p:cNvPicPr>
            <a:picLocks noChangeAspect="1"/>
          </p:cNvPicPr>
          <p:nvPr/>
        </p:nvPicPr>
        <p:blipFill rotWithShape="1">
          <a:blip r:embed="rId2"/>
          <a:srcRect l="32843" r="32843"/>
          <a:stretch/>
        </p:blipFill>
        <p:spPr>
          <a:xfrm>
            <a:off x="1798022" y="2421653"/>
            <a:ext cx="2469203" cy="3777754"/>
          </a:xfrm>
          <a:prstGeom prst="rect">
            <a:avLst/>
          </a:prstGeom>
        </p:spPr>
      </p:pic>
      <p:pic>
        <p:nvPicPr>
          <p:cNvPr id="7" name="Picture 4">
            <a:extLst>
              <a:ext uri="{FF2B5EF4-FFF2-40B4-BE49-F238E27FC236}">
                <a16:creationId xmlns:a16="http://schemas.microsoft.com/office/drawing/2014/main" id="{50901698-10F5-4851-B66C-EB0FB27440C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70741" y="2421653"/>
            <a:ext cx="2140097" cy="3777753"/>
          </a:xfrm>
          <a:prstGeom prst="rect">
            <a:avLst/>
          </a:prstGeom>
        </p:spPr>
      </p:pic>
      <p:pic>
        <p:nvPicPr>
          <p:cNvPr id="8" name="Picture 5">
            <a:extLst>
              <a:ext uri="{FF2B5EF4-FFF2-40B4-BE49-F238E27FC236}">
                <a16:creationId xmlns:a16="http://schemas.microsoft.com/office/drawing/2014/main" id="{6E74DEA2-056B-482E-B025-087A1E0E3116}"/>
              </a:ext>
            </a:extLst>
          </p:cNvPr>
          <p:cNvPicPr>
            <a:picLocks noChangeAspect="1"/>
          </p:cNvPicPr>
          <p:nvPr/>
        </p:nvPicPr>
        <p:blipFill>
          <a:blip r:embed="rId5"/>
          <a:stretch>
            <a:fillRect/>
          </a:stretch>
        </p:blipFill>
        <p:spPr>
          <a:xfrm>
            <a:off x="5498951" y="2443604"/>
            <a:ext cx="2490321" cy="3735480"/>
          </a:xfrm>
          <a:prstGeom prst="rect">
            <a:avLst/>
          </a:prstGeom>
        </p:spPr>
      </p:pic>
      <p:pic>
        <p:nvPicPr>
          <p:cNvPr id="9" name="Picture 6">
            <a:extLst>
              <a:ext uri="{FF2B5EF4-FFF2-40B4-BE49-F238E27FC236}">
                <a16:creationId xmlns:a16="http://schemas.microsoft.com/office/drawing/2014/main" id="{B6754993-1662-47A8-BC05-5327AB537D7E}"/>
              </a:ext>
            </a:extLst>
          </p:cNvPr>
          <p:cNvPicPr>
            <a:picLocks noChangeAspect="1"/>
          </p:cNvPicPr>
          <p:nvPr/>
        </p:nvPicPr>
        <p:blipFill>
          <a:blip r:embed="rId6"/>
          <a:stretch>
            <a:fillRect/>
          </a:stretch>
        </p:blipFill>
        <p:spPr>
          <a:xfrm>
            <a:off x="7668690" y="2458702"/>
            <a:ext cx="2491310" cy="3740705"/>
          </a:xfrm>
          <a:prstGeom prst="rect">
            <a:avLst/>
          </a:prstGeom>
        </p:spPr>
      </p:pic>
    </p:spTree>
    <p:extLst>
      <p:ext uri="{BB962C8B-B14F-4D97-AF65-F5344CB8AC3E}">
        <p14:creationId xmlns:p14="http://schemas.microsoft.com/office/powerpoint/2010/main" val="4092002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Three Layer Causal Hierarchy</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FEC368-1D7A-4F81-ABF6-AE0E36BAF64C}" type="slidenum">
              <a:rPr lang="en-US" smtClean="0"/>
              <a:pPr/>
              <a:t>24</a:t>
            </a:fld>
            <a:endParaRPr lang="en-US"/>
          </a:p>
        </p:txBody>
      </p:sp>
      <mc:AlternateContent xmlns:mc="http://schemas.openxmlformats.org/markup-compatibility/2006" xmlns:a14="http://schemas.microsoft.com/office/drawing/2010/main">
        <mc:Choice Requires="a14">
          <p:graphicFrame>
            <p:nvGraphicFramePr>
              <p:cNvPr id="5" name="Content Placeholder 3">
                <a:extLst>
                  <a:ext uri="{FF2B5EF4-FFF2-40B4-BE49-F238E27FC236}">
                    <a16:creationId xmlns:a16="http://schemas.microsoft.com/office/drawing/2014/main" id="{F7CB9568-313B-4A4E-B4C3-5C3AD677F5EA}"/>
                  </a:ext>
                </a:extLst>
              </p:cNvPr>
              <p:cNvGraphicFramePr>
                <a:graphicFrameLocks/>
              </p:cNvGraphicFramePr>
              <p:nvPr>
                <p:extLst/>
              </p:nvPr>
            </p:nvGraphicFramePr>
            <p:xfrm>
              <a:off x="872067" y="1701800"/>
              <a:ext cx="10515600" cy="4211320"/>
            </p:xfrm>
            <a:graphic>
              <a:graphicData uri="http://schemas.openxmlformats.org/drawingml/2006/table">
                <a:tbl>
                  <a:tblPr firstRow="1" bandRow="1">
                    <a:tableStyleId>{69012ECD-51FC-41F1-AA8D-1B2483CD663E}</a:tableStyleId>
                  </a:tblPr>
                  <a:tblGrid>
                    <a:gridCol w="2198914">
                      <a:extLst>
                        <a:ext uri="{9D8B030D-6E8A-4147-A177-3AD203B41FA5}">
                          <a16:colId xmlns:a16="http://schemas.microsoft.com/office/drawing/2014/main" val="909958501"/>
                        </a:ext>
                      </a:extLst>
                    </a:gridCol>
                    <a:gridCol w="1874520">
                      <a:extLst>
                        <a:ext uri="{9D8B030D-6E8A-4147-A177-3AD203B41FA5}">
                          <a16:colId xmlns:a16="http://schemas.microsoft.com/office/drawing/2014/main" val="1511588893"/>
                        </a:ext>
                      </a:extLst>
                    </a:gridCol>
                    <a:gridCol w="2481943">
                      <a:extLst>
                        <a:ext uri="{9D8B030D-6E8A-4147-A177-3AD203B41FA5}">
                          <a16:colId xmlns:a16="http://schemas.microsoft.com/office/drawing/2014/main" val="1853102329"/>
                        </a:ext>
                      </a:extLst>
                    </a:gridCol>
                    <a:gridCol w="3960223">
                      <a:extLst>
                        <a:ext uri="{9D8B030D-6E8A-4147-A177-3AD203B41FA5}">
                          <a16:colId xmlns:a16="http://schemas.microsoft.com/office/drawing/2014/main" val="1729133813"/>
                        </a:ext>
                      </a:extLst>
                    </a:gridCol>
                  </a:tblGrid>
                  <a:tr h="370840">
                    <a:tc>
                      <a:txBody>
                        <a:bodyPr/>
                        <a:lstStyle/>
                        <a:p>
                          <a:r>
                            <a:rPr lang="en-US" sz="1800" dirty="0"/>
                            <a:t>Level</a:t>
                          </a:r>
                        </a:p>
                      </a:txBody>
                      <a:tcPr>
                        <a:solidFill>
                          <a:srgbClr val="60208F"/>
                        </a:solidFill>
                      </a:tcPr>
                    </a:tc>
                    <a:tc>
                      <a:txBody>
                        <a:bodyPr/>
                        <a:lstStyle/>
                        <a:p>
                          <a:r>
                            <a:rPr lang="en-US" sz="1800" dirty="0"/>
                            <a:t>Typical Activity</a:t>
                          </a:r>
                        </a:p>
                      </a:txBody>
                      <a:tcPr>
                        <a:solidFill>
                          <a:srgbClr val="60208F"/>
                        </a:solidFill>
                      </a:tcPr>
                    </a:tc>
                    <a:tc>
                      <a:txBody>
                        <a:bodyPr/>
                        <a:lstStyle/>
                        <a:p>
                          <a:r>
                            <a:rPr lang="en-US" sz="1800" dirty="0"/>
                            <a:t>Typical Question</a:t>
                          </a:r>
                        </a:p>
                      </a:txBody>
                      <a:tcPr>
                        <a:solidFill>
                          <a:srgbClr val="60208F"/>
                        </a:solidFill>
                      </a:tcPr>
                    </a:tc>
                    <a:tc>
                      <a:txBody>
                        <a:bodyPr/>
                        <a:lstStyle/>
                        <a:p>
                          <a:r>
                            <a:rPr lang="en-US" sz="1800" dirty="0"/>
                            <a:t>Examples</a:t>
                          </a:r>
                        </a:p>
                      </a:txBody>
                      <a:tcPr>
                        <a:solidFill>
                          <a:srgbClr val="60208F"/>
                        </a:solidFill>
                      </a:tcPr>
                    </a:tc>
                    <a:extLst>
                      <a:ext uri="{0D108BD9-81ED-4DB2-BD59-A6C34878D82A}">
                        <a16:rowId xmlns:a16="http://schemas.microsoft.com/office/drawing/2014/main" val="575028278"/>
                      </a:ext>
                    </a:extLst>
                  </a:tr>
                  <a:tr h="370840">
                    <a:tc>
                      <a:txBody>
                        <a:bodyPr/>
                        <a:lstStyle/>
                        <a:p>
                          <a:pPr/>
                          <a:r>
                            <a:rPr lang="en-US" sz="1800"/>
                            <a:t>1. Association</a:t>
                          </a:r>
                          <a:br>
                            <a:rPr lang="en-US" sz="1800"/>
                          </a:b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d>
                                  <m:dPr>
                                    <m:endChr m:val="|"/>
                                    <m:ctrlPr>
                                      <a:rPr lang="en-US" sz="1800" i="1" smtClean="0">
                                        <a:latin typeface="Cambria Math" panose="02040503050406030204" pitchFamily="18" charset="0"/>
                                      </a:rPr>
                                    </m:ctrlPr>
                                  </m:dPr>
                                  <m:e>
                                    <m:r>
                                      <a:rPr lang="en-US" sz="1800" smtClean="0">
                                        <a:latin typeface="Cambria Math" panose="02040503050406030204" pitchFamily="18" charset="0"/>
                                      </a:rPr>
                                      <m:t>𝑦</m:t>
                                    </m:r>
                                    <m:r>
                                      <a:rPr lang="en-US" sz="1800" smtClean="0">
                                        <a:latin typeface="Cambria Math" panose="02040503050406030204" pitchFamily="18" charset="0"/>
                                      </a:rPr>
                                      <m:t> </m:t>
                                    </m:r>
                                  </m:e>
                                </m:d>
                                <m:r>
                                  <a:rPr lang="en-US" sz="1800" smtClean="0">
                                    <a:latin typeface="Cambria Math" panose="02040503050406030204" pitchFamily="18" charset="0"/>
                                  </a:rPr>
                                  <m:t> </m:t>
                                </m:r>
                                <m:r>
                                  <a:rPr lang="en-US" sz="1800" smtClean="0">
                                    <a:latin typeface="Cambria Math" panose="02040503050406030204" pitchFamily="18" charset="0"/>
                                  </a:rPr>
                                  <m:t>𝑥</m:t>
                                </m:r>
                                <m:r>
                                  <a:rPr lang="en-US" sz="1800" smtClean="0">
                                    <a:latin typeface="Cambria Math" panose="02040503050406030204" pitchFamily="18" charset="0"/>
                                  </a:rPr>
                                  <m:t>)</m:t>
                                </m:r>
                              </m:oMath>
                            </m:oMathPara>
                          </a14:m>
                          <a:endParaRPr lang="en-US" sz="1800"/>
                        </a:p>
                      </a:txBody>
                      <a:tcPr/>
                    </a:tc>
                    <a:tc>
                      <a:txBody>
                        <a:bodyPr/>
                        <a:lstStyle/>
                        <a:p>
                          <a:r>
                            <a:rPr lang="en-US" sz="1800" dirty="0"/>
                            <a:t>Seeing</a:t>
                          </a:r>
                        </a:p>
                      </a:txBody>
                      <a:tcPr/>
                    </a:tc>
                    <a:tc>
                      <a:txBody>
                        <a:bodyPr/>
                        <a:lstStyle/>
                        <a:p>
                          <a:r>
                            <a:rPr lang="en-US" sz="1800" dirty="0"/>
                            <a:t>What is?</a:t>
                          </a:r>
                        </a:p>
                        <a:p>
                          <a:r>
                            <a:rPr lang="en-US" sz="1800" dirty="0"/>
                            <a:t>How would seeing </a:t>
                          </a:r>
                          <a14:m>
                            <m:oMath xmlns:m="http://schemas.openxmlformats.org/officeDocument/2006/math">
                              <m:r>
                                <a:rPr lang="en-US" sz="1800" smtClean="0">
                                  <a:latin typeface="Cambria Math" panose="02040503050406030204" pitchFamily="18" charset="0"/>
                                </a:rPr>
                                <m:t>𝑋</m:t>
                              </m:r>
                            </m:oMath>
                          </a14:m>
                          <a:r>
                            <a:rPr lang="en-US" sz="1800" dirty="0"/>
                            <a:t> change</a:t>
                          </a:r>
                          <a:r>
                            <a:rPr lang="en-US" sz="1800" baseline="0" dirty="0"/>
                            <a:t> my belief in </a:t>
                          </a:r>
                          <a14:m>
                            <m:oMath xmlns:m="http://schemas.openxmlformats.org/officeDocument/2006/math">
                              <m:r>
                                <a:rPr lang="en-US" sz="1800" baseline="0" smtClean="0">
                                  <a:latin typeface="Cambria Math" panose="02040503050406030204" pitchFamily="18" charset="0"/>
                                </a:rPr>
                                <m:t>𝑌</m:t>
                              </m:r>
                            </m:oMath>
                          </a14:m>
                          <a:r>
                            <a:rPr lang="en-US" sz="1800" dirty="0"/>
                            <a:t>?</a:t>
                          </a:r>
                        </a:p>
                      </a:txBody>
                      <a:tcPr/>
                    </a:tc>
                    <a:tc>
                      <a:txBody>
                        <a:bodyPr/>
                        <a:lstStyle/>
                        <a:p>
                          <a:r>
                            <a:rPr lang="en-US" sz="1800"/>
                            <a:t>What does a symptom tell me about a disease?</a:t>
                          </a:r>
                        </a:p>
                        <a:p>
                          <a:r>
                            <a:rPr lang="en-US" sz="1800"/>
                            <a:t>What does a survey tell us about the election results?</a:t>
                          </a:r>
                        </a:p>
                      </a:txBody>
                      <a:tcPr/>
                    </a:tc>
                    <a:extLst>
                      <a:ext uri="{0D108BD9-81ED-4DB2-BD59-A6C34878D82A}">
                        <a16:rowId xmlns:a16="http://schemas.microsoft.com/office/drawing/2014/main" val="1174491098"/>
                      </a:ext>
                    </a:extLst>
                  </a:tr>
                  <a:tr h="370840">
                    <a:tc>
                      <a:txBody>
                        <a:bodyPr/>
                        <a:lstStyle/>
                        <a:p>
                          <a:r>
                            <a:rPr lang="en-US" sz="1800"/>
                            <a:t>2. Intervention</a:t>
                          </a:r>
                        </a:p>
                        <a:p>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d>
                                  <m:dPr>
                                    <m:endChr m:val="|"/>
                                    <m:ctrlPr>
                                      <a:rPr lang="en-US" sz="1800" i="1" smtClean="0">
                                        <a:latin typeface="Cambria Math" panose="02040503050406030204" pitchFamily="18" charset="0"/>
                                      </a:rPr>
                                    </m:ctrlPr>
                                  </m:dPr>
                                  <m:e>
                                    <m:r>
                                      <a:rPr lang="en-US" sz="1800" smtClean="0">
                                        <a:latin typeface="Cambria Math" panose="02040503050406030204" pitchFamily="18" charset="0"/>
                                      </a:rPr>
                                      <m:t>𝑦</m:t>
                                    </m:r>
                                    <m:r>
                                      <a:rPr lang="en-US" sz="1800" smtClean="0">
                                        <a:latin typeface="Cambria Math" panose="02040503050406030204" pitchFamily="18" charset="0"/>
                                      </a:rPr>
                                      <m:t> </m:t>
                                    </m:r>
                                  </m:e>
                                </m:d>
                                <m:r>
                                  <a:rPr lang="en-US" sz="1800" smtClean="0">
                                    <a:latin typeface="Cambria Math" panose="02040503050406030204" pitchFamily="18" charset="0"/>
                                  </a:rPr>
                                  <m:t> </m:t>
                                </m:r>
                                <m:r>
                                  <a:rPr lang="en-US" sz="1800" smtClean="0">
                                    <a:latin typeface="Cambria Math" panose="02040503050406030204" pitchFamily="18" charset="0"/>
                                  </a:rPr>
                                  <m:t>𝑑𝑜</m:t>
                                </m:r>
                                <m:d>
                                  <m:dPr>
                                    <m:ctrlPr>
                                      <a:rPr lang="en-US" sz="1800" i="1" smtClean="0">
                                        <a:latin typeface="Cambria Math" panose="02040503050406030204" pitchFamily="18" charset="0"/>
                                      </a:rPr>
                                    </m:ctrlPr>
                                  </m:dPr>
                                  <m:e>
                                    <m:r>
                                      <a:rPr lang="en-US" sz="1800" smtClean="0">
                                        <a:latin typeface="Cambria Math" panose="02040503050406030204" pitchFamily="18" charset="0"/>
                                      </a:rPr>
                                      <m:t>𝑥</m:t>
                                    </m:r>
                                  </m:e>
                                </m:d>
                                <m:r>
                                  <a:rPr lang="en-US" sz="1800" smtClean="0">
                                    <a:latin typeface="Cambria Math" panose="02040503050406030204" pitchFamily="18" charset="0"/>
                                  </a:rPr>
                                  <m:t>, </m:t>
                                </m:r>
                                <m:r>
                                  <a:rPr lang="en-US" sz="1800" smtClean="0">
                                    <a:latin typeface="Cambria Math" panose="02040503050406030204" pitchFamily="18" charset="0"/>
                                  </a:rPr>
                                  <m:t>𝑧</m:t>
                                </m:r>
                                <m:r>
                                  <a:rPr lang="en-US" sz="1800" smtClean="0">
                                    <a:latin typeface="Cambria Math" panose="02040503050406030204" pitchFamily="18" charset="0"/>
                                  </a:rPr>
                                  <m:t>)</m:t>
                                </m:r>
                              </m:oMath>
                            </m:oMathPara>
                          </a14:m>
                          <a:endParaRPr lang="en-US" sz="1800"/>
                        </a:p>
                      </a:txBody>
                      <a:tcPr/>
                    </a:tc>
                    <a:tc>
                      <a:txBody>
                        <a:bodyPr/>
                        <a:lstStyle/>
                        <a:p>
                          <a:r>
                            <a:rPr lang="en-US" sz="1800"/>
                            <a:t>Doing, Intervening</a:t>
                          </a:r>
                        </a:p>
                      </a:txBody>
                      <a:tcPr/>
                    </a:tc>
                    <a:tc>
                      <a:txBody>
                        <a:bodyPr/>
                        <a:lstStyle/>
                        <a:p>
                          <a:r>
                            <a:rPr lang="en-US" sz="1800" dirty="0"/>
                            <a:t>What if?</a:t>
                          </a:r>
                        </a:p>
                        <a:p>
                          <a:r>
                            <a:rPr lang="en-US" sz="1800" dirty="0"/>
                            <a:t>What if I do </a:t>
                          </a:r>
                          <a14:m>
                            <m:oMath xmlns:m="http://schemas.openxmlformats.org/officeDocument/2006/math">
                              <m:r>
                                <a:rPr lang="en-US" sz="1800" smtClean="0">
                                  <a:latin typeface="Cambria Math" panose="02040503050406030204" pitchFamily="18" charset="0"/>
                                </a:rPr>
                                <m:t>𝑋</m:t>
                              </m:r>
                            </m:oMath>
                          </a14:m>
                          <a:r>
                            <a:rPr lang="en-US" sz="1800" dirty="0"/>
                            <a:t>?</a:t>
                          </a:r>
                        </a:p>
                      </a:txBody>
                      <a:tcPr/>
                    </a:tc>
                    <a:tc>
                      <a:txBody>
                        <a:bodyPr/>
                        <a:lstStyle/>
                        <a:p>
                          <a:r>
                            <a:rPr lang="en-US" sz="1800" dirty="0"/>
                            <a:t>What if I take aspirin, will my headache be cured?</a:t>
                          </a:r>
                        </a:p>
                        <a:p>
                          <a:r>
                            <a:rPr lang="en-US" sz="1800" dirty="0"/>
                            <a:t>What if we ban cigarettes?</a:t>
                          </a:r>
                        </a:p>
                      </a:txBody>
                      <a:tcPr/>
                    </a:tc>
                    <a:extLst>
                      <a:ext uri="{0D108BD9-81ED-4DB2-BD59-A6C34878D82A}">
                        <a16:rowId xmlns:a16="http://schemas.microsoft.com/office/drawing/2014/main" val="2755731632"/>
                      </a:ext>
                    </a:extLst>
                  </a:tr>
                  <a:tr h="0">
                    <a:tc>
                      <a:txBody>
                        <a:bodyPr/>
                        <a:lstStyle/>
                        <a:p>
                          <a:r>
                            <a:rPr lang="en-US" sz="1800"/>
                            <a:t>3. Counterfactuals</a:t>
                          </a:r>
                        </a:p>
                        <a:p>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d>
                                  <m:dPr>
                                    <m:endChr m:val="|"/>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𝑦</m:t>
                                        </m:r>
                                      </m:e>
                                      <m:sub>
                                        <m:r>
                                          <a:rPr lang="en-US" sz="1800" smtClean="0">
                                            <a:latin typeface="Cambria Math" panose="02040503050406030204" pitchFamily="18" charset="0"/>
                                          </a:rPr>
                                          <m:t>𝑥</m:t>
                                        </m:r>
                                      </m:sub>
                                    </m:sSub>
                                    <m:r>
                                      <a:rPr lang="en-US" sz="1800" smtClean="0">
                                        <a:latin typeface="Cambria Math" panose="02040503050406030204" pitchFamily="18" charset="0"/>
                                      </a:rPr>
                                      <m:t> </m:t>
                                    </m:r>
                                  </m:e>
                                </m:d>
                                <m:r>
                                  <a:rPr lang="en-US" sz="1800" smtClean="0">
                                    <a:latin typeface="Cambria Math" panose="02040503050406030204" pitchFamily="18" charset="0"/>
                                  </a:rPr>
                                  <m:t> </m:t>
                                </m:r>
                                <m:sSup>
                                  <m:sSupPr>
                                    <m:ctrlPr>
                                      <a:rPr lang="en-US" sz="1800" i="1" smtClean="0">
                                        <a:latin typeface="Cambria Math" panose="02040503050406030204" pitchFamily="18" charset="0"/>
                                      </a:rPr>
                                    </m:ctrlPr>
                                  </m:sSupPr>
                                  <m:e>
                                    <m:r>
                                      <a:rPr lang="en-US" sz="1800" smtClean="0">
                                        <a:latin typeface="Cambria Math" panose="02040503050406030204" pitchFamily="18" charset="0"/>
                                      </a:rPr>
                                      <m:t>𝑥</m:t>
                                    </m:r>
                                  </m:e>
                                  <m:sup>
                                    <m:r>
                                      <a:rPr lang="en-US" sz="1800" smtClean="0">
                                        <a:latin typeface="Cambria Math" panose="02040503050406030204" pitchFamily="18" charset="0"/>
                                      </a:rPr>
                                      <m:t>′</m:t>
                                    </m:r>
                                  </m:sup>
                                </m:sSup>
                                <m:r>
                                  <a:rPr lang="en-US" sz="1800" smtClean="0">
                                    <a:latin typeface="Cambria Math" panose="02040503050406030204" pitchFamily="18" charset="0"/>
                                  </a:rPr>
                                  <m:t>, </m:t>
                                </m:r>
                                <m:sSup>
                                  <m:sSupPr>
                                    <m:ctrlPr>
                                      <a:rPr lang="en-US" sz="1800" i="1" smtClean="0">
                                        <a:latin typeface="Cambria Math" panose="02040503050406030204" pitchFamily="18" charset="0"/>
                                      </a:rPr>
                                    </m:ctrlPr>
                                  </m:sSupPr>
                                  <m:e>
                                    <m:r>
                                      <a:rPr lang="en-US" sz="1800" smtClean="0">
                                        <a:latin typeface="Cambria Math" panose="02040503050406030204" pitchFamily="18" charset="0"/>
                                      </a:rPr>
                                      <m:t> </m:t>
                                    </m:r>
                                    <m:r>
                                      <a:rPr lang="en-US" sz="1800" smtClean="0">
                                        <a:latin typeface="Cambria Math" panose="02040503050406030204" pitchFamily="18" charset="0"/>
                                      </a:rPr>
                                      <m:t>𝑦</m:t>
                                    </m:r>
                                  </m:e>
                                  <m:sup>
                                    <m:r>
                                      <a:rPr lang="en-US" sz="1800" smtClean="0">
                                        <a:latin typeface="Cambria Math" panose="02040503050406030204" pitchFamily="18" charset="0"/>
                                      </a:rPr>
                                      <m:t>′</m:t>
                                    </m:r>
                                  </m:sup>
                                </m:sSup>
                                <m:r>
                                  <a:rPr lang="en-US" sz="1800" smtClean="0">
                                    <a:latin typeface="Cambria Math" panose="02040503050406030204" pitchFamily="18" charset="0"/>
                                  </a:rPr>
                                  <m:t> )</m:t>
                                </m:r>
                              </m:oMath>
                            </m:oMathPara>
                          </a14:m>
                          <a:endParaRPr lang="en-US" sz="1800"/>
                        </a:p>
                      </a:txBody>
                      <a:tcPr/>
                    </a:tc>
                    <a:tc>
                      <a:txBody>
                        <a:bodyPr/>
                        <a:lstStyle/>
                        <a:p>
                          <a:r>
                            <a:rPr lang="en-US" sz="1800"/>
                            <a:t>Imagining, Retrospection</a:t>
                          </a:r>
                        </a:p>
                      </a:txBody>
                      <a:tcPr/>
                    </a:tc>
                    <a:tc>
                      <a:txBody>
                        <a:bodyPr/>
                        <a:lstStyle/>
                        <a:p>
                          <a:r>
                            <a:rPr lang="en-US" sz="1800"/>
                            <a:t>Why?</a:t>
                          </a:r>
                        </a:p>
                        <a:p>
                          <a:r>
                            <a:rPr lang="en-US" sz="1800"/>
                            <a:t>Was it </a:t>
                          </a:r>
                          <a14:m>
                            <m:oMath xmlns:m="http://schemas.openxmlformats.org/officeDocument/2006/math">
                              <m:r>
                                <a:rPr lang="en-US" sz="1800" smtClean="0">
                                  <a:latin typeface="Cambria Math" panose="02040503050406030204" pitchFamily="18" charset="0"/>
                                </a:rPr>
                                <m:t>𝑋</m:t>
                              </m:r>
                            </m:oMath>
                          </a14:m>
                          <a:r>
                            <a:rPr lang="en-US" sz="1800"/>
                            <a:t> that caused </a:t>
                          </a:r>
                          <a14:m>
                            <m:oMath xmlns:m="http://schemas.openxmlformats.org/officeDocument/2006/math">
                              <m:r>
                                <a:rPr lang="en-US" sz="1800" smtClean="0">
                                  <a:latin typeface="Cambria Math" panose="02040503050406030204" pitchFamily="18" charset="0"/>
                                </a:rPr>
                                <m:t>𝑌</m:t>
                              </m:r>
                            </m:oMath>
                          </a14:m>
                          <a:r>
                            <a:rPr lang="en-US" sz="1800"/>
                            <a:t>?</a:t>
                          </a:r>
                        </a:p>
                        <a:p>
                          <a:r>
                            <a:rPr lang="en-US" sz="1800"/>
                            <a:t>What if I had acted differently?</a:t>
                          </a:r>
                        </a:p>
                      </a:txBody>
                      <a:tcPr/>
                    </a:tc>
                    <a:tc>
                      <a:txBody>
                        <a:bodyPr/>
                        <a:lstStyle/>
                        <a:p>
                          <a:r>
                            <a:rPr lang="en-US" sz="1800" dirty="0"/>
                            <a:t>Was it the aspirin that stopped my headache?</a:t>
                          </a:r>
                        </a:p>
                        <a:p>
                          <a:r>
                            <a:rPr lang="en-US" sz="1800" dirty="0"/>
                            <a:t>Would Kennedy be alive had Oswald not shot him?</a:t>
                          </a:r>
                        </a:p>
                        <a:p>
                          <a:r>
                            <a:rPr lang="en-US" sz="1800" dirty="0"/>
                            <a:t>What I had not been smoking the past 2 years?</a:t>
                          </a:r>
                        </a:p>
                      </a:txBody>
                      <a:tcPr/>
                    </a:tc>
                    <a:extLst>
                      <a:ext uri="{0D108BD9-81ED-4DB2-BD59-A6C34878D82A}">
                        <a16:rowId xmlns:a16="http://schemas.microsoft.com/office/drawing/2014/main" val="3639017875"/>
                      </a:ext>
                    </a:extLst>
                  </a:tr>
                </a:tbl>
              </a:graphicData>
            </a:graphic>
          </p:graphicFrame>
        </mc:Choice>
        <mc:Fallback xmlns="">
          <p:graphicFrame>
            <p:nvGraphicFramePr>
              <p:cNvPr id="5" name="Content Placeholder 3">
                <a:extLst>
                  <a:ext uri="{FF2B5EF4-FFF2-40B4-BE49-F238E27FC236}">
                    <a16:creationId xmlns:a16="http://schemas.microsoft.com/office/drawing/2014/main" xmlns:a14="http://schemas.microsoft.com/office/drawing/2010/main" xmlns="" id="{F7CB9568-313B-4A4E-B4C3-5C3AD677F5EA}"/>
                  </a:ext>
                </a:extLst>
              </p:cNvPr>
              <p:cNvGraphicFramePr>
                <a:graphicFrameLocks/>
              </p:cNvGraphicFramePr>
              <p:nvPr>
                <p:extLst>
                  <p:ext uri="{D42A27DB-BD31-4B8C-83A1-F6EECF244321}">
                    <p14:modId xmlns:p14="http://schemas.microsoft.com/office/powerpoint/2010/main" val="1412599883"/>
                  </p:ext>
                </p:extLst>
              </p:nvPr>
            </p:nvGraphicFramePr>
            <p:xfrm>
              <a:off x="872067" y="1701800"/>
              <a:ext cx="10515600" cy="4211320"/>
            </p:xfrm>
            <a:graphic>
              <a:graphicData uri="http://schemas.openxmlformats.org/drawingml/2006/table">
                <a:tbl>
                  <a:tblPr firstRow="1" bandRow="1">
                    <a:tableStyleId>{69012ECD-51FC-41F1-AA8D-1B2483CD663E}</a:tableStyleId>
                  </a:tblPr>
                  <a:tblGrid>
                    <a:gridCol w="2198914">
                      <a:extLst>
                        <a:ext uri="{9D8B030D-6E8A-4147-A177-3AD203B41FA5}">
                          <a16:colId xmlns:a16="http://schemas.microsoft.com/office/drawing/2014/main" xmlns:a14="http://schemas.microsoft.com/office/drawing/2010/main" xmlns="" val="909958501"/>
                        </a:ext>
                      </a:extLst>
                    </a:gridCol>
                    <a:gridCol w="1874520">
                      <a:extLst>
                        <a:ext uri="{9D8B030D-6E8A-4147-A177-3AD203B41FA5}">
                          <a16:colId xmlns:a16="http://schemas.microsoft.com/office/drawing/2014/main" xmlns:a14="http://schemas.microsoft.com/office/drawing/2010/main" xmlns="" val="1511588893"/>
                        </a:ext>
                      </a:extLst>
                    </a:gridCol>
                    <a:gridCol w="2481943">
                      <a:extLst>
                        <a:ext uri="{9D8B030D-6E8A-4147-A177-3AD203B41FA5}">
                          <a16:colId xmlns:a16="http://schemas.microsoft.com/office/drawing/2014/main" xmlns:a14="http://schemas.microsoft.com/office/drawing/2010/main" xmlns="" val="1853102329"/>
                        </a:ext>
                      </a:extLst>
                    </a:gridCol>
                    <a:gridCol w="3960223">
                      <a:extLst>
                        <a:ext uri="{9D8B030D-6E8A-4147-A177-3AD203B41FA5}">
                          <a16:colId xmlns:a16="http://schemas.microsoft.com/office/drawing/2014/main" xmlns:a14="http://schemas.microsoft.com/office/drawing/2010/main" xmlns="" val="1729133813"/>
                        </a:ext>
                      </a:extLst>
                    </a:gridCol>
                  </a:tblGrid>
                  <a:tr h="370840">
                    <a:tc>
                      <a:txBody>
                        <a:bodyPr/>
                        <a:lstStyle/>
                        <a:p>
                          <a:r>
                            <a:rPr lang="en-US" sz="1800" dirty="0"/>
                            <a:t>Level</a:t>
                          </a:r>
                        </a:p>
                      </a:txBody>
                      <a:tcPr>
                        <a:solidFill>
                          <a:srgbClr val="60208F"/>
                        </a:solidFill>
                      </a:tcPr>
                    </a:tc>
                    <a:tc>
                      <a:txBody>
                        <a:bodyPr/>
                        <a:lstStyle/>
                        <a:p>
                          <a:r>
                            <a:rPr lang="en-US" sz="1800" dirty="0"/>
                            <a:t>Typical Activity</a:t>
                          </a:r>
                        </a:p>
                      </a:txBody>
                      <a:tcPr>
                        <a:solidFill>
                          <a:srgbClr val="60208F"/>
                        </a:solidFill>
                      </a:tcPr>
                    </a:tc>
                    <a:tc>
                      <a:txBody>
                        <a:bodyPr/>
                        <a:lstStyle/>
                        <a:p>
                          <a:r>
                            <a:rPr lang="en-US" sz="1800" dirty="0"/>
                            <a:t>Typical Question</a:t>
                          </a:r>
                        </a:p>
                      </a:txBody>
                      <a:tcPr>
                        <a:solidFill>
                          <a:srgbClr val="60208F"/>
                        </a:solidFill>
                      </a:tcPr>
                    </a:tc>
                    <a:tc>
                      <a:txBody>
                        <a:bodyPr/>
                        <a:lstStyle/>
                        <a:p>
                          <a:r>
                            <a:rPr lang="en-US" sz="1800" dirty="0"/>
                            <a:t>Examples</a:t>
                          </a:r>
                        </a:p>
                      </a:txBody>
                      <a:tcPr>
                        <a:solidFill>
                          <a:srgbClr val="60208F"/>
                        </a:solidFill>
                      </a:tcPr>
                    </a:tc>
                    <a:extLst>
                      <a:ext uri="{0D108BD9-81ED-4DB2-BD59-A6C34878D82A}">
                        <a16:rowId xmlns:a16="http://schemas.microsoft.com/office/drawing/2014/main" xmlns:a14="http://schemas.microsoft.com/office/drawing/2010/main" xmlns="" val="575028278"/>
                      </a:ext>
                    </a:extLst>
                  </a:tr>
                  <a:tr h="1188720">
                    <a:tc>
                      <a:txBody>
                        <a:bodyPr/>
                        <a:lstStyle/>
                        <a:p>
                          <a:endParaRPr lang="zh-CN"/>
                        </a:p>
                      </a:txBody>
                      <a:tcPr>
                        <a:blipFill rotWithShape="0">
                          <a:blip r:embed="rId2"/>
                          <a:stretch>
                            <a:fillRect l="-277" t="-33846" r="-378393" b="-231282"/>
                          </a:stretch>
                        </a:blipFill>
                      </a:tcPr>
                    </a:tc>
                    <a:tc>
                      <a:txBody>
                        <a:bodyPr/>
                        <a:lstStyle/>
                        <a:p>
                          <a:r>
                            <a:rPr lang="en-US" sz="1800" dirty="0"/>
                            <a:t>Seeing</a:t>
                          </a:r>
                        </a:p>
                      </a:txBody>
                      <a:tcPr/>
                    </a:tc>
                    <a:tc>
                      <a:txBody>
                        <a:bodyPr/>
                        <a:lstStyle/>
                        <a:p>
                          <a:endParaRPr lang="zh-CN"/>
                        </a:p>
                      </a:txBody>
                      <a:tcPr>
                        <a:blipFill rotWithShape="0">
                          <a:blip r:embed="rId2"/>
                          <a:stretch>
                            <a:fillRect l="-164619" t="-33846" r="-159951" b="-231282"/>
                          </a:stretch>
                        </a:blipFill>
                      </a:tcPr>
                    </a:tc>
                    <a:tc>
                      <a:txBody>
                        <a:bodyPr/>
                        <a:lstStyle/>
                        <a:p>
                          <a:r>
                            <a:rPr lang="en-US" sz="1800"/>
                            <a:t>What does a symptom tell me about a disease?</a:t>
                          </a:r>
                        </a:p>
                        <a:p>
                          <a:r>
                            <a:rPr lang="en-US" sz="1800"/>
                            <a:t>What does a survey tell us about the election results?</a:t>
                          </a:r>
                        </a:p>
                      </a:txBody>
                      <a:tcPr/>
                    </a:tc>
                    <a:extLst>
                      <a:ext uri="{0D108BD9-81ED-4DB2-BD59-A6C34878D82A}">
                        <a16:rowId xmlns:a16="http://schemas.microsoft.com/office/drawing/2014/main" xmlns:a14="http://schemas.microsoft.com/office/drawing/2010/main" xmlns="" val="1174491098"/>
                      </a:ext>
                    </a:extLst>
                  </a:tr>
                  <a:tr h="914400">
                    <a:tc>
                      <a:txBody>
                        <a:bodyPr/>
                        <a:lstStyle/>
                        <a:p>
                          <a:endParaRPr lang="zh-CN"/>
                        </a:p>
                      </a:txBody>
                      <a:tcPr>
                        <a:blipFill rotWithShape="0">
                          <a:blip r:embed="rId2"/>
                          <a:stretch>
                            <a:fillRect l="-277" t="-174000" r="-378393" b="-200667"/>
                          </a:stretch>
                        </a:blipFill>
                      </a:tcPr>
                    </a:tc>
                    <a:tc>
                      <a:txBody>
                        <a:bodyPr/>
                        <a:lstStyle/>
                        <a:p>
                          <a:r>
                            <a:rPr lang="en-US" sz="1800"/>
                            <a:t>Doing, Intervening</a:t>
                          </a:r>
                        </a:p>
                      </a:txBody>
                      <a:tcPr/>
                    </a:tc>
                    <a:tc>
                      <a:txBody>
                        <a:bodyPr/>
                        <a:lstStyle/>
                        <a:p>
                          <a:endParaRPr lang="zh-CN"/>
                        </a:p>
                      </a:txBody>
                      <a:tcPr>
                        <a:blipFill rotWithShape="0">
                          <a:blip r:embed="rId2"/>
                          <a:stretch>
                            <a:fillRect l="-164619" t="-174000" r="-159951" b="-200667"/>
                          </a:stretch>
                        </a:blipFill>
                      </a:tcPr>
                    </a:tc>
                    <a:tc>
                      <a:txBody>
                        <a:bodyPr/>
                        <a:lstStyle/>
                        <a:p>
                          <a:r>
                            <a:rPr lang="en-US" sz="1800" dirty="0"/>
                            <a:t>What if I take aspirin, will my headache be cured?</a:t>
                          </a:r>
                        </a:p>
                        <a:p>
                          <a:r>
                            <a:rPr lang="en-US" sz="1800" dirty="0"/>
                            <a:t>What if we ban cigarettes?</a:t>
                          </a:r>
                        </a:p>
                      </a:txBody>
                      <a:tcPr/>
                    </a:tc>
                    <a:extLst>
                      <a:ext uri="{0D108BD9-81ED-4DB2-BD59-A6C34878D82A}">
                        <a16:rowId xmlns:a16="http://schemas.microsoft.com/office/drawing/2014/main" xmlns:a14="http://schemas.microsoft.com/office/drawing/2010/main" xmlns="" val="2755731632"/>
                      </a:ext>
                    </a:extLst>
                  </a:tr>
                  <a:tr h="1737360">
                    <a:tc>
                      <a:txBody>
                        <a:bodyPr/>
                        <a:lstStyle/>
                        <a:p>
                          <a:endParaRPr lang="zh-CN"/>
                        </a:p>
                      </a:txBody>
                      <a:tcPr>
                        <a:blipFill rotWithShape="0">
                          <a:blip r:embed="rId2"/>
                          <a:stretch>
                            <a:fillRect l="-277" t="-144211" r="-378393" b="-5614"/>
                          </a:stretch>
                        </a:blipFill>
                      </a:tcPr>
                    </a:tc>
                    <a:tc>
                      <a:txBody>
                        <a:bodyPr/>
                        <a:lstStyle/>
                        <a:p>
                          <a:r>
                            <a:rPr lang="en-US" sz="1800"/>
                            <a:t>Imagining, Retrospection</a:t>
                          </a:r>
                        </a:p>
                      </a:txBody>
                      <a:tcPr/>
                    </a:tc>
                    <a:tc>
                      <a:txBody>
                        <a:bodyPr/>
                        <a:lstStyle/>
                        <a:p>
                          <a:endParaRPr lang="zh-CN"/>
                        </a:p>
                      </a:txBody>
                      <a:tcPr>
                        <a:blipFill rotWithShape="0">
                          <a:blip r:embed="rId2"/>
                          <a:stretch>
                            <a:fillRect l="-164619" t="-144211" r="-159951" b="-5614"/>
                          </a:stretch>
                        </a:blipFill>
                      </a:tcPr>
                    </a:tc>
                    <a:tc>
                      <a:txBody>
                        <a:bodyPr/>
                        <a:lstStyle/>
                        <a:p>
                          <a:r>
                            <a:rPr lang="en-US" sz="1800" dirty="0"/>
                            <a:t>Was it the aspirin that stopped my headache?</a:t>
                          </a:r>
                        </a:p>
                        <a:p>
                          <a:r>
                            <a:rPr lang="en-US" sz="1800" dirty="0"/>
                            <a:t>Would Kennedy be alive had Oswald not shot him?</a:t>
                          </a:r>
                        </a:p>
                        <a:p>
                          <a:r>
                            <a:rPr lang="en-US" sz="1800" dirty="0"/>
                            <a:t>What I had not been smoking the past 2 years?</a:t>
                          </a:r>
                        </a:p>
                      </a:txBody>
                      <a:tcPr/>
                    </a:tc>
                    <a:extLst>
                      <a:ext uri="{0D108BD9-81ED-4DB2-BD59-A6C34878D82A}">
                        <a16:rowId xmlns:a16="http://schemas.microsoft.com/office/drawing/2014/main" xmlns:a14="http://schemas.microsoft.com/office/drawing/2010/main" xmlns="" val="3639017875"/>
                      </a:ext>
                    </a:extLst>
                  </a:tr>
                </a:tbl>
              </a:graphicData>
            </a:graphic>
          </p:graphicFrame>
        </mc:Fallback>
      </mc:AlternateContent>
      <p:sp>
        <p:nvSpPr>
          <p:cNvPr id="6" name="文本框 5"/>
          <p:cNvSpPr txBox="1"/>
          <p:nvPr/>
        </p:nvSpPr>
        <p:spPr>
          <a:xfrm>
            <a:off x="434866" y="6477000"/>
            <a:ext cx="11322267" cy="307777"/>
          </a:xfrm>
          <a:prstGeom prst="rect">
            <a:avLst/>
          </a:prstGeom>
          <a:noFill/>
        </p:spPr>
        <p:txBody>
          <a:bodyPr wrap="none" rtlCol="0">
            <a:spAutoFit/>
          </a:bodyPr>
          <a:lstStyle/>
          <a:p>
            <a:r>
              <a:rPr lang="en-US" altLang="zh-CN" sz="1400" dirty="0"/>
              <a:t>Pearl J. Theoretical impediments to machine learning with seven sparks from the causal revolution[J]. </a:t>
            </a:r>
            <a:r>
              <a:rPr lang="en-US" altLang="zh-CN" sz="1400" dirty="0" err="1"/>
              <a:t>arXiv</a:t>
            </a:r>
            <a:r>
              <a:rPr lang="en-US" altLang="zh-CN" sz="1400" dirty="0"/>
              <a:t> preprint arXiv:1801.04016, 2018.</a:t>
            </a:r>
            <a:endParaRPr lang="zh-CN" altLang="en-US" sz="1400" dirty="0"/>
          </a:p>
        </p:txBody>
      </p:sp>
      <p:sp>
        <p:nvSpPr>
          <p:cNvPr id="7" name="文本框 6"/>
          <p:cNvSpPr txBox="1"/>
          <p:nvPr/>
        </p:nvSpPr>
        <p:spPr>
          <a:xfrm>
            <a:off x="146999" y="2751667"/>
            <a:ext cx="2710999" cy="369332"/>
          </a:xfrm>
          <a:prstGeom prst="rect">
            <a:avLst/>
          </a:prstGeom>
          <a:noFill/>
        </p:spPr>
        <p:txBody>
          <a:bodyPr wrap="none" rtlCol="0">
            <a:spAutoFit/>
          </a:bodyPr>
          <a:lstStyle/>
          <a:p>
            <a:r>
              <a:rPr lang="en-US" altLang="zh-CN" dirty="0">
                <a:solidFill>
                  <a:srgbClr val="60208F"/>
                </a:solidFill>
              </a:rPr>
              <a:t>Observational Questions</a:t>
            </a:r>
            <a:endParaRPr lang="zh-CN" altLang="en-US" dirty="0">
              <a:solidFill>
                <a:srgbClr val="60208F"/>
              </a:solidFill>
            </a:endParaRPr>
          </a:p>
        </p:txBody>
      </p:sp>
      <p:sp>
        <p:nvSpPr>
          <p:cNvPr id="8" name="文本框 7"/>
          <p:cNvSpPr txBox="1"/>
          <p:nvPr/>
        </p:nvSpPr>
        <p:spPr>
          <a:xfrm>
            <a:off x="146999" y="3815834"/>
            <a:ext cx="1928733" cy="369332"/>
          </a:xfrm>
          <a:prstGeom prst="rect">
            <a:avLst/>
          </a:prstGeom>
          <a:noFill/>
        </p:spPr>
        <p:txBody>
          <a:bodyPr wrap="none" rtlCol="0">
            <a:spAutoFit/>
          </a:bodyPr>
          <a:lstStyle/>
          <a:p>
            <a:r>
              <a:rPr lang="en-US" altLang="zh-CN" dirty="0">
                <a:solidFill>
                  <a:srgbClr val="60208F"/>
                </a:solidFill>
              </a:rPr>
              <a:t>Action Questions</a:t>
            </a:r>
            <a:endParaRPr lang="zh-CN" altLang="en-US" dirty="0">
              <a:solidFill>
                <a:srgbClr val="60208F"/>
              </a:solidFill>
            </a:endParaRPr>
          </a:p>
        </p:txBody>
      </p:sp>
      <p:sp>
        <p:nvSpPr>
          <p:cNvPr id="9" name="文本框 8"/>
          <p:cNvSpPr txBox="1"/>
          <p:nvPr/>
        </p:nvSpPr>
        <p:spPr>
          <a:xfrm>
            <a:off x="146999" y="4887151"/>
            <a:ext cx="2903359" cy="369332"/>
          </a:xfrm>
          <a:prstGeom prst="rect">
            <a:avLst/>
          </a:prstGeom>
          <a:noFill/>
        </p:spPr>
        <p:txBody>
          <a:bodyPr wrap="none" rtlCol="0">
            <a:spAutoFit/>
          </a:bodyPr>
          <a:lstStyle/>
          <a:p>
            <a:r>
              <a:rPr lang="en-US" altLang="zh-CN" dirty="0">
                <a:solidFill>
                  <a:srgbClr val="60208F"/>
                </a:solidFill>
              </a:rPr>
              <a:t>Counterfactuals Questions</a:t>
            </a:r>
            <a:endParaRPr lang="zh-CN" altLang="en-US" dirty="0">
              <a:solidFill>
                <a:srgbClr val="60208F"/>
              </a:solidFill>
            </a:endParaRPr>
          </a:p>
        </p:txBody>
      </p:sp>
    </p:spTree>
    <p:extLst>
      <p:ext uri="{BB962C8B-B14F-4D97-AF65-F5344CB8AC3E}">
        <p14:creationId xmlns:p14="http://schemas.microsoft.com/office/powerpoint/2010/main" val="93715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practical definition</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3200" dirty="0"/>
              <a:t>Definition: T causes Y if and only if </a:t>
            </a:r>
          </a:p>
          <a:p>
            <a:pPr marL="0" indent="0">
              <a:buNone/>
            </a:pPr>
            <a:r>
              <a:rPr lang="en-US" altLang="zh-CN" sz="3200" dirty="0"/>
              <a:t>	</a:t>
            </a:r>
            <a:r>
              <a:rPr lang="en-US" altLang="zh-CN" sz="3200" dirty="0">
                <a:solidFill>
                  <a:srgbClr val="60208F"/>
                </a:solidFill>
              </a:rPr>
              <a:t>changing T</a:t>
            </a:r>
            <a:r>
              <a:rPr lang="en-US" altLang="zh-CN" sz="3200" dirty="0"/>
              <a:t> leads to a change in Y,</a:t>
            </a:r>
          </a:p>
          <a:p>
            <a:pPr marL="0" indent="0">
              <a:buNone/>
            </a:pPr>
            <a:r>
              <a:rPr lang="en-US" altLang="zh-CN" sz="3200" dirty="0"/>
              <a:t>	</a:t>
            </a:r>
            <a:r>
              <a:rPr lang="en-US" altLang="zh-CN" sz="3200" dirty="0">
                <a:solidFill>
                  <a:srgbClr val="60208F"/>
                </a:solidFill>
              </a:rPr>
              <a:t>keep everything else constant</a:t>
            </a:r>
            <a:r>
              <a:rPr lang="en-US" altLang="zh-CN" sz="3200" dirty="0"/>
              <a:t>.</a:t>
            </a:r>
          </a:p>
          <a:p>
            <a:pPr marL="0" indent="0">
              <a:buNone/>
            </a:pPr>
            <a:endParaRPr lang="en-US" altLang="zh-CN" dirty="0"/>
          </a:p>
          <a:p>
            <a:pPr marL="0" indent="0">
              <a:buNone/>
            </a:pPr>
            <a:r>
              <a:rPr lang="en-US" altLang="zh-CN" sz="3200" dirty="0">
                <a:solidFill>
                  <a:srgbClr val="00B050"/>
                </a:solidFill>
              </a:rPr>
              <a:t>Causal effect </a:t>
            </a:r>
            <a:r>
              <a:rPr lang="en-US" altLang="zh-CN" sz="3200" dirty="0"/>
              <a:t>is defined as the magnitude by which Y is changed by a unit change in T.</a:t>
            </a:r>
          </a:p>
          <a:p>
            <a:pPr marL="0" indent="0">
              <a:buNone/>
            </a:pPr>
            <a:endParaRPr lang="en-US" altLang="zh-CN" dirty="0"/>
          </a:p>
          <a:p>
            <a:pPr marL="0" indent="0">
              <a:buNone/>
            </a:pPr>
            <a:r>
              <a:rPr lang="en-US" altLang="zh-CN" sz="3200" dirty="0"/>
              <a:t>Called the “interventionist” interpretation of causality.</a:t>
            </a:r>
          </a:p>
        </p:txBody>
      </p:sp>
      <p:sp>
        <p:nvSpPr>
          <p:cNvPr id="4" name="灯片编号占位符 3"/>
          <p:cNvSpPr>
            <a:spLocks noGrp="1"/>
          </p:cNvSpPr>
          <p:nvPr>
            <p:ph type="sldNum" sz="quarter" idx="12"/>
          </p:nvPr>
        </p:nvSpPr>
        <p:spPr/>
        <p:txBody>
          <a:bodyPr/>
          <a:lstStyle/>
          <a:p>
            <a:fld id="{0CFEC368-1D7A-4F81-ABF6-AE0E36BAF64C}" type="slidenum">
              <a:rPr lang="en-US" smtClean="0"/>
              <a:pPr/>
              <a:t>25</a:t>
            </a:fld>
            <a:endParaRPr lang="en-US"/>
          </a:p>
        </p:txBody>
      </p:sp>
      <p:sp>
        <p:nvSpPr>
          <p:cNvPr id="5" name="文本框 4"/>
          <p:cNvSpPr txBox="1"/>
          <p:nvPr/>
        </p:nvSpPr>
        <p:spPr>
          <a:xfrm>
            <a:off x="2326792" y="6368534"/>
            <a:ext cx="7763664" cy="369332"/>
          </a:xfrm>
          <a:prstGeom prst="rect">
            <a:avLst/>
          </a:prstGeom>
          <a:noFill/>
        </p:spPr>
        <p:txBody>
          <a:bodyPr wrap="none" rtlCol="0">
            <a:spAutoFit/>
          </a:bodyPr>
          <a:lstStyle/>
          <a:p>
            <a:r>
              <a:rPr lang="en-US" altLang="zh-CN" i="1" dirty="0">
                <a:gradFill>
                  <a:gsLst>
                    <a:gs pos="2917">
                      <a:schemeClr val="tx1"/>
                    </a:gs>
                    <a:gs pos="30000">
                      <a:schemeClr val="tx1"/>
                    </a:gs>
                  </a:gsLst>
                  <a:lin ang="5400000" scaled="0"/>
                </a:gradFill>
              </a:rPr>
              <a:t>*Interventionist</a:t>
            </a:r>
            <a:r>
              <a:rPr lang="en-US" altLang="zh-CN" dirty="0">
                <a:gradFill>
                  <a:gsLst>
                    <a:gs pos="2917">
                      <a:schemeClr val="tx1"/>
                    </a:gs>
                    <a:gs pos="30000">
                      <a:schemeClr val="tx1"/>
                    </a:gs>
                  </a:gsLst>
                  <a:lin ang="5400000" scaled="0"/>
                </a:gradFill>
              </a:rPr>
              <a:t> definition [</a:t>
            </a:r>
            <a:r>
              <a:rPr lang="en-US" altLang="zh-CN" dirty="0">
                <a:gradFill>
                  <a:gsLst>
                    <a:gs pos="2917">
                      <a:schemeClr val="tx1"/>
                    </a:gs>
                    <a:gs pos="30000">
                      <a:schemeClr val="tx1"/>
                    </a:gs>
                  </a:gsLst>
                  <a:lin ang="5400000" scaled="0"/>
                </a:gradFill>
                <a:hlinkClick r:id="rId3"/>
              </a:rPr>
              <a:t>http://plato.stanford.edu/entries/causation-mani/</a:t>
            </a:r>
            <a:r>
              <a:rPr lang="en-US" altLang="zh-CN"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4283682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Causal Effect Estimation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3200" dirty="0"/>
                  <a:t>Treatment Variable: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en-US" altLang="zh-CN" sz="3200" dirty="0"/>
                  <a:t> or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=0</m:t>
                    </m:r>
                  </m:oMath>
                </a14:m>
                <a:endParaRPr lang="en-US" altLang="zh-CN" sz="3200" dirty="0"/>
              </a:p>
              <a:p>
                <a:r>
                  <a:rPr lang="en-US" altLang="zh-CN" sz="3200" dirty="0"/>
                  <a:t>Potential Outcome: </a:t>
                </a:r>
                <a14:m>
                  <m:oMath xmlns:m="http://schemas.openxmlformats.org/officeDocument/2006/math">
                    <m:r>
                      <a:rPr lang="en-US" altLang="zh-CN" sz="3200">
                        <a:latin typeface="Cambria Math" panose="02040503050406030204" pitchFamily="18" charset="0"/>
                      </a:rPr>
                      <m:t>𝑌</m:t>
                    </m:r>
                    <m:r>
                      <a:rPr lang="en-US" altLang="zh-CN" sz="320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zh-CN" altLang="en-US" sz="3200" dirty="0"/>
                  <a:t> </a:t>
                </a:r>
                <a:r>
                  <a:rPr lang="en-US" altLang="zh-CN" sz="3200" dirty="0"/>
                  <a:t>and </a:t>
                </a:r>
                <a14:m>
                  <m:oMath xmlns:m="http://schemas.openxmlformats.org/officeDocument/2006/math">
                    <m:r>
                      <a:rPr lang="en-US" altLang="zh-CN" sz="3200">
                        <a:latin typeface="Cambria Math" panose="02040503050406030204" pitchFamily="18" charset="0"/>
                      </a:rPr>
                      <m:t>𝑌</m:t>
                    </m:r>
                    <m:r>
                      <a:rPr lang="en-US" altLang="zh-CN" sz="320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=0)</m:t>
                    </m:r>
                  </m:oMath>
                </a14:m>
                <a:endParaRPr lang="en-US" altLang="zh-CN" sz="3200" dirty="0"/>
              </a:p>
              <a:p>
                <a:r>
                  <a:rPr lang="en-US" altLang="zh-CN" sz="3200" dirty="0">
                    <a:solidFill>
                      <a:srgbClr val="60208F"/>
                    </a:solidFill>
                  </a:rPr>
                  <a:t>Average Causal Effect </a:t>
                </a:r>
                <a:r>
                  <a:rPr lang="en-US" altLang="zh-CN" sz="3200" dirty="0"/>
                  <a:t>of Treatment (ATE):</a:t>
                </a:r>
              </a:p>
              <a:p>
                <a:endParaRPr lang="en-US" altLang="zh-CN" sz="3200" dirty="0"/>
              </a:p>
              <a:p>
                <a:endParaRPr lang="en-US" altLang="zh-CN" sz="3200" dirty="0"/>
              </a:p>
              <a:p>
                <a:r>
                  <a:rPr lang="en-US" altLang="zh-CN" sz="3200" dirty="0"/>
                  <a:t>Counterfactual Problem:</a:t>
                </a:r>
              </a:p>
              <a:p>
                <a:endParaRPr lang="en-US" altLang="zh-CN" sz="3200" dirty="0"/>
              </a:p>
              <a:p>
                <a:endParaRPr lang="zh-CN" alt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944" t="-16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26</a:t>
            </a:fld>
            <a:endParaRPr lang="en-US"/>
          </a:p>
        </p:txBody>
      </p:sp>
      <mc:AlternateContent xmlns:mc="http://schemas.openxmlformats.org/markup-compatibility/2006" xmlns:a14="http://schemas.microsoft.com/office/drawing/2010/main">
        <mc:Choice Requires="a14">
          <p:sp>
            <p:nvSpPr>
              <p:cNvPr id="8" name="文本框 7"/>
              <p:cNvSpPr txBox="1"/>
              <p:nvPr/>
            </p:nvSpPr>
            <p:spPr>
              <a:xfrm>
                <a:off x="2186559" y="3528559"/>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186559" y="3528559"/>
                <a:ext cx="6593921" cy="646331"/>
              </a:xfrm>
              <a:prstGeom prst="rect">
                <a:avLst/>
              </a:prstGeom>
              <a:blipFill rotWithShape="0">
                <a:blip r:embed="rId3"/>
                <a:stretch>
                  <a:fillRect/>
                </a:stretch>
              </a:blipFill>
            </p:spPr>
            <p:txBody>
              <a:bodyPr/>
              <a:lstStyle/>
              <a:p>
                <a:r>
                  <a:rPr lang="zh-CN" altLang="en-US">
                    <a:noFill/>
                  </a:rPr>
                  <a:t> </a:t>
                </a:r>
              </a:p>
            </p:txBody>
          </p:sp>
        </mc:Fallback>
      </mc:AlternateContent>
      <p:pic>
        <p:nvPicPr>
          <p:cNvPr id="9"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9193" y="1291855"/>
            <a:ext cx="923365" cy="1481335"/>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2901667" y="5308791"/>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901667" y="5308791"/>
                <a:ext cx="2126543" cy="646331"/>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文本框 10"/>
          <p:cNvSpPr txBox="1"/>
          <p:nvPr/>
        </p:nvSpPr>
        <p:spPr>
          <a:xfrm>
            <a:off x="5276702" y="5339567"/>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12" name="文本框 11"/>
              <p:cNvSpPr txBox="1"/>
              <p:nvPr/>
            </p:nvSpPr>
            <p:spPr>
              <a:xfrm>
                <a:off x="5938828" y="5308790"/>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938828" y="5308790"/>
                <a:ext cx="2126544" cy="646331"/>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2509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Counterfactual Problem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07947" y="1600200"/>
                <a:ext cx="6219929" cy="4876800"/>
              </a:xfrm>
            </p:spPr>
            <p:txBody>
              <a:bodyPr>
                <a:normAutofit/>
              </a:bodyPr>
              <a:lstStyle/>
              <a:p>
                <a:r>
                  <a:rPr lang="en-US" altLang="zh-CN" sz="3200" dirty="0"/>
                  <a:t>Two key points for causal effect estimation</a:t>
                </a:r>
              </a:p>
              <a:p>
                <a:pPr lvl="1"/>
                <a:r>
                  <a:rPr lang="en-US" altLang="zh-CN" sz="2800" dirty="0"/>
                  <a:t>Changing T</a:t>
                </a:r>
              </a:p>
              <a:p>
                <a:pPr lvl="1"/>
                <a:r>
                  <a:rPr lang="en-US" altLang="zh-CN" sz="2800" dirty="0"/>
                  <a:t>Keeping everything else constant</a:t>
                </a:r>
              </a:p>
              <a:p>
                <a:pPr lvl="1"/>
                <a:endParaRPr lang="en-US" altLang="zh-CN" sz="2800" dirty="0"/>
              </a:p>
              <a:p>
                <a:r>
                  <a:rPr lang="en-US" altLang="zh-CN" sz="2800" dirty="0"/>
                  <a:t>For each person, observe only one: either </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𝑌</m:t>
                        </m:r>
                      </m:e>
                      <m:sub>
                        <m:r>
                          <a:rPr lang="en-US" altLang="zh-CN" sz="2800">
                            <a:latin typeface="Cambria Math" panose="02040503050406030204" pitchFamily="18" charset="0"/>
                          </a:rPr>
                          <m:t>𝑡</m:t>
                        </m:r>
                        <m:r>
                          <a:rPr lang="en-US" altLang="zh-CN" sz="2800">
                            <a:latin typeface="Cambria Math" panose="02040503050406030204" pitchFamily="18" charset="0"/>
                          </a:rPr>
                          <m:t>=1</m:t>
                        </m:r>
                      </m:sub>
                    </m:sSub>
                  </m:oMath>
                </a14:m>
                <a:r>
                  <a:rPr lang="en-US" altLang="zh-CN" sz="2800" dirty="0"/>
                  <a:t>or </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𝑌</m:t>
                        </m:r>
                      </m:e>
                      <m:sub>
                        <m:r>
                          <a:rPr lang="en-US" altLang="zh-CN" sz="2800">
                            <a:latin typeface="Cambria Math" panose="02040503050406030204" pitchFamily="18" charset="0"/>
                          </a:rPr>
                          <m:t>𝑡</m:t>
                        </m:r>
                        <m:r>
                          <a:rPr lang="en-US" altLang="zh-CN" sz="2800">
                            <a:latin typeface="Cambria Math" panose="02040503050406030204" pitchFamily="18" charset="0"/>
                          </a:rPr>
                          <m:t>=0</m:t>
                        </m:r>
                      </m:sub>
                    </m:sSub>
                  </m:oMath>
                </a14:m>
                <a:endParaRPr lang="en-US" altLang="zh-CN" sz="2800" dirty="0"/>
              </a:p>
              <a:p>
                <a:r>
                  <a:rPr lang="en-US" altLang="zh-CN" sz="2800" dirty="0"/>
                  <a:t>For different group (T=1 and T=0), something else are not constant</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07947" y="1600200"/>
                <a:ext cx="6219929" cy="4876800"/>
              </a:xfrm>
              <a:blipFill rotWithShape="0">
                <a:blip r:embed="rId2"/>
                <a:stretch>
                  <a:fillRect l="-1765" t="-1625" r="-107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27</a:t>
            </a:fld>
            <a:endParaRPr lang="en-US"/>
          </a:p>
        </p:txBody>
      </p:sp>
      <mc:AlternateContent xmlns:mc="http://schemas.openxmlformats.org/markup-compatibility/2006" xmlns:a14="http://schemas.microsoft.com/office/drawing/2010/main">
        <mc:Choice Requires="a14">
          <p:graphicFrame>
            <p:nvGraphicFramePr>
              <p:cNvPr id="5" name="Table 3">
                <a:extLst>
                  <a:ext uri="{FF2B5EF4-FFF2-40B4-BE49-F238E27FC236}">
                    <a16:creationId xmlns:a16="http://schemas.microsoft.com/office/drawing/2014/main" id="{63698401-28C4-4627-A548-E4360F1D39D1}"/>
                  </a:ext>
                </a:extLst>
              </p:cNvPr>
              <p:cNvGraphicFramePr>
                <a:graphicFrameLocks noGrp="1"/>
              </p:cNvGraphicFramePr>
              <p:nvPr>
                <p:extLst/>
              </p:nvPr>
            </p:nvGraphicFramePr>
            <p:xfrm>
              <a:off x="690752" y="1837586"/>
              <a:ext cx="4619320" cy="4206240"/>
            </p:xfrm>
            <a:graphic>
              <a:graphicData uri="http://schemas.openxmlformats.org/drawingml/2006/table">
                <a:tbl>
                  <a:tblPr firstRow="1" firstCol="1" bandRow="1">
                    <a:tableStyleId>{7E9639D4-E3E2-4D34-9284-5A2195B3D0D7}</a:tableStyleId>
                  </a:tblPr>
                  <a:tblGrid>
                    <a:gridCol w="1611658">
                      <a:extLst>
                        <a:ext uri="{9D8B030D-6E8A-4147-A177-3AD203B41FA5}">
                          <a16:colId xmlns:a16="http://schemas.microsoft.com/office/drawing/2014/main" val="3627158527"/>
                        </a:ext>
                      </a:extLst>
                    </a:gridCol>
                    <a:gridCol w="696356">
                      <a:extLst>
                        <a:ext uri="{9D8B030D-6E8A-4147-A177-3AD203B41FA5}">
                          <a16:colId xmlns:a16="http://schemas.microsoft.com/office/drawing/2014/main" val="2259541760"/>
                        </a:ext>
                      </a:extLst>
                    </a:gridCol>
                    <a:gridCol w="1251283">
                      <a:extLst>
                        <a:ext uri="{9D8B030D-6E8A-4147-A177-3AD203B41FA5}">
                          <a16:colId xmlns:a16="http://schemas.microsoft.com/office/drawing/2014/main" val="2153256278"/>
                        </a:ext>
                      </a:extLst>
                    </a:gridCol>
                    <a:gridCol w="1060023">
                      <a:extLst>
                        <a:ext uri="{9D8B030D-6E8A-4147-A177-3AD203B41FA5}">
                          <a16:colId xmlns:a16="http://schemas.microsoft.com/office/drawing/2014/main" val="3207031237"/>
                        </a:ext>
                      </a:extLst>
                    </a:gridCol>
                  </a:tblGrid>
                  <a:tr h="370840">
                    <a:tc>
                      <a:txBody>
                        <a:bodyPr/>
                        <a:lstStyle/>
                        <a:p>
                          <a:r>
                            <a:rPr lang="en-US" sz="3200" dirty="0"/>
                            <a:t>Person</a:t>
                          </a:r>
                        </a:p>
                      </a:txBody>
                      <a:tcPr/>
                    </a:tc>
                    <a:tc>
                      <a:txBody>
                        <a:bodyPr/>
                        <a:lstStyle/>
                        <a:p>
                          <a:r>
                            <a:rPr lang="en-US" sz="3200" dirty="0"/>
                            <a:t>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𝒀</m:t>
                                    </m:r>
                                  </m:e>
                                  <m:sub>
                                    <m:r>
                                      <a:rPr lang="en-US" sz="3200" b="1" i="1" smtClean="0">
                                        <a:latin typeface="Cambria Math" panose="02040503050406030204" pitchFamily="18" charset="0"/>
                                      </a:rPr>
                                      <m:t>𝑻</m:t>
                                    </m:r>
                                    <m:r>
                                      <a:rPr lang="en-US" sz="3200" b="1" i="1" smtClean="0">
                                        <a:latin typeface="Cambria Math" panose="02040503050406030204" pitchFamily="18" charset="0"/>
                                      </a:rPr>
                                      <m:t>=</m:t>
                                    </m:r>
                                    <m:r>
                                      <a:rPr lang="en-US" sz="3200" b="1" i="1" smtClean="0">
                                        <a:latin typeface="Cambria Math" panose="02040503050406030204" pitchFamily="18" charset="0"/>
                                      </a:rPr>
                                      <m:t>𝟏</m:t>
                                    </m:r>
                                  </m:sub>
                                </m:sSub>
                              </m:oMath>
                            </m:oMathPara>
                          </a14:m>
                          <a:endParaRPr lang="en-US" sz="3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𝒀</m:t>
                                    </m:r>
                                  </m:e>
                                  <m:sub>
                                    <m:r>
                                      <a:rPr lang="en-US" sz="3200" b="1" i="1" smtClean="0">
                                        <a:latin typeface="Cambria Math" panose="02040503050406030204" pitchFamily="18" charset="0"/>
                                      </a:rPr>
                                      <m:t>𝑻</m:t>
                                    </m:r>
                                    <m:r>
                                      <a:rPr lang="en-US" sz="3200" b="1" i="1" smtClean="0">
                                        <a:latin typeface="Cambria Math" panose="02040503050406030204" pitchFamily="18" charset="0"/>
                                      </a:rPr>
                                      <m:t>=</m:t>
                                    </m:r>
                                    <m:r>
                                      <a:rPr lang="en-US" sz="3200" b="1" i="1" smtClean="0">
                                        <a:latin typeface="Cambria Math" panose="02040503050406030204" pitchFamily="18" charset="0"/>
                                      </a:rPr>
                                      <m:t>𝟎</m:t>
                                    </m:r>
                                  </m:sub>
                                </m:sSub>
                              </m:oMath>
                            </m:oMathPara>
                          </a14:m>
                          <a:endParaRPr lang="en-US" sz="3200" dirty="0"/>
                        </a:p>
                      </a:txBody>
                      <a:tcPr/>
                    </a:tc>
                    <a:extLst>
                      <a:ext uri="{0D108BD9-81ED-4DB2-BD59-A6C34878D82A}">
                        <a16:rowId xmlns:a16="http://schemas.microsoft.com/office/drawing/2014/main" val="4292459637"/>
                      </a:ext>
                    </a:extLst>
                  </a:tr>
                  <a:tr h="370840">
                    <a:tc>
                      <a:txBody>
                        <a:bodyPr/>
                        <a:lstStyle/>
                        <a:p>
                          <a:r>
                            <a:rPr lang="en-US" sz="2800" dirty="0"/>
                            <a:t>P1</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a:solidFill>
                                <a:schemeClr val="accent3"/>
                              </a:solidFill>
                            </a:rPr>
                            <a:t>  ?</a:t>
                          </a:r>
                        </a:p>
                      </a:txBody>
                      <a:tcPr/>
                    </a:tc>
                    <a:extLst>
                      <a:ext uri="{0D108BD9-81ED-4DB2-BD59-A6C34878D82A}">
                        <a16:rowId xmlns:a16="http://schemas.microsoft.com/office/drawing/2014/main" val="1755173128"/>
                      </a:ext>
                    </a:extLst>
                  </a:tr>
                  <a:tr h="370840">
                    <a:tc>
                      <a:txBody>
                        <a:bodyPr/>
                        <a:lstStyle/>
                        <a:p>
                          <a:r>
                            <a:rPr lang="en-US" sz="2800" dirty="0"/>
                            <a:t>P2</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0.6</a:t>
                          </a:r>
                        </a:p>
                      </a:txBody>
                      <a:tcPr/>
                    </a:tc>
                    <a:extLst>
                      <a:ext uri="{0D108BD9-81ED-4DB2-BD59-A6C34878D82A}">
                        <a16:rowId xmlns:a16="http://schemas.microsoft.com/office/drawing/2014/main" val="2427375011"/>
                      </a:ext>
                    </a:extLst>
                  </a:tr>
                  <a:tr h="370840">
                    <a:tc>
                      <a:txBody>
                        <a:bodyPr/>
                        <a:lstStyle/>
                        <a:p>
                          <a:r>
                            <a:rPr lang="en-US" sz="2800" dirty="0"/>
                            <a:t>P3</a:t>
                          </a:r>
                        </a:p>
                      </a:txBody>
                      <a:tcPr/>
                    </a:tc>
                    <a:tc>
                      <a:txBody>
                        <a:bodyPr/>
                        <a:lstStyle/>
                        <a:p>
                          <a:r>
                            <a:rPr lang="en-US" sz="2800" dirty="0"/>
                            <a:t>1</a:t>
                          </a:r>
                        </a:p>
                      </a:txBody>
                      <a:tcPr/>
                    </a:tc>
                    <a:tc>
                      <a:txBody>
                        <a:bodyPr/>
                        <a:lstStyle/>
                        <a:p>
                          <a:r>
                            <a:rPr lang="en-US" sz="2800" dirty="0"/>
                            <a:t>0.3</a:t>
                          </a:r>
                        </a:p>
                      </a:txBody>
                      <a:tcPr/>
                    </a:tc>
                    <a:tc>
                      <a:txBody>
                        <a:bodyPr/>
                        <a:lstStyle/>
                        <a:p>
                          <a:r>
                            <a:rPr lang="en-US" altLang="zh-CN" sz="2800" dirty="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val="3916863496"/>
                      </a:ext>
                    </a:extLst>
                  </a:tr>
                  <a:tr h="370840">
                    <a:tc>
                      <a:txBody>
                        <a:bodyPr/>
                        <a:lstStyle/>
                        <a:p>
                          <a:r>
                            <a:rPr lang="en-US" sz="2800" dirty="0"/>
                            <a:t>P4</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val="3988222018"/>
                      </a:ext>
                    </a:extLst>
                  </a:tr>
                  <a:tr h="370840">
                    <a:tc>
                      <a:txBody>
                        <a:bodyPr/>
                        <a:lstStyle/>
                        <a:p>
                          <a:r>
                            <a:rPr lang="en-US" sz="2800" dirty="0"/>
                            <a:t>P5</a:t>
                          </a:r>
                        </a:p>
                      </a:txBody>
                      <a:tcPr/>
                    </a:tc>
                    <a:tc>
                      <a:txBody>
                        <a:bodyPr/>
                        <a:lstStyle/>
                        <a:p>
                          <a:r>
                            <a:rPr lang="en-US" sz="2800" dirty="0"/>
                            <a:t>1</a:t>
                          </a:r>
                        </a:p>
                      </a:txBody>
                      <a:tcPr/>
                    </a:tc>
                    <a:tc>
                      <a:txBody>
                        <a:bodyPr/>
                        <a:lstStyle/>
                        <a:p>
                          <a:r>
                            <a:rPr lang="en-US" sz="2800" dirty="0"/>
                            <a:t>0.5</a:t>
                          </a:r>
                        </a:p>
                      </a:txBody>
                      <a:tcPr/>
                    </a:tc>
                    <a:tc>
                      <a:txBody>
                        <a:bodyPr/>
                        <a:lstStyle/>
                        <a:p>
                          <a:r>
                            <a:rPr lang="en-US" altLang="zh-CN" sz="2800" dirty="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val="164181987"/>
                      </a:ext>
                    </a:extLst>
                  </a:tr>
                  <a:tr h="370840">
                    <a:tc>
                      <a:txBody>
                        <a:bodyPr/>
                        <a:lstStyle/>
                        <a:p>
                          <a:r>
                            <a:rPr lang="en-US" sz="2800" dirty="0"/>
                            <a:t>P6</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0.5</a:t>
                          </a:r>
                        </a:p>
                      </a:txBody>
                      <a:tcPr/>
                    </a:tc>
                    <a:extLst>
                      <a:ext uri="{0D108BD9-81ED-4DB2-BD59-A6C34878D82A}">
                        <a16:rowId xmlns:a16="http://schemas.microsoft.com/office/drawing/2014/main" val="1859250864"/>
                      </a:ext>
                    </a:extLst>
                  </a:tr>
                  <a:tr h="370840">
                    <a:tc>
                      <a:txBody>
                        <a:bodyPr/>
                        <a:lstStyle/>
                        <a:p>
                          <a:r>
                            <a:rPr lang="en-US" sz="2800" dirty="0"/>
                            <a:t>P7</a:t>
                          </a:r>
                        </a:p>
                      </a:txBody>
                      <a:tcPr/>
                    </a:tc>
                    <a:tc>
                      <a:txBody>
                        <a:bodyPr/>
                        <a:lstStyle/>
                        <a:p>
                          <a:r>
                            <a:rPr lang="en-US" sz="2800" dirty="0"/>
                            <a:t>0</a:t>
                          </a:r>
                        </a:p>
                      </a:txBody>
                      <a:tcPr/>
                    </a:tc>
                    <a:tc>
                      <a:txBody>
                        <a:bodyPr/>
                        <a:lstStyle/>
                        <a:p>
                          <a:r>
                            <a:rPr lang="en-US" altLang="zh-CN" sz="2800" dirty="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val="2665763118"/>
                      </a:ext>
                    </a:extLst>
                  </a:tr>
                </a:tbl>
              </a:graphicData>
            </a:graphic>
          </p:graphicFrame>
        </mc:Choice>
        <mc:Fallback xmlns="">
          <p:graphicFrame>
            <p:nvGraphicFramePr>
              <p:cNvPr id="5" name="Table 3">
                <a:extLst>
                  <a:ext uri="{FF2B5EF4-FFF2-40B4-BE49-F238E27FC236}">
                    <a16:creationId xmlns:a16="http://schemas.microsoft.com/office/drawing/2014/main" xmlns:a14="http://schemas.microsoft.com/office/drawing/2010/main" xmlns="" id="{63698401-28C4-4627-A548-E4360F1D39D1}"/>
                  </a:ext>
                </a:extLst>
              </p:cNvPr>
              <p:cNvGraphicFramePr>
                <a:graphicFrameLocks noGrp="1"/>
              </p:cNvGraphicFramePr>
              <p:nvPr>
                <p:extLst>
                  <p:ext uri="{D42A27DB-BD31-4B8C-83A1-F6EECF244321}">
                    <p14:modId xmlns:p14="http://schemas.microsoft.com/office/powerpoint/2010/main" val="504281084"/>
                  </p:ext>
                </p:extLst>
              </p:nvPr>
            </p:nvGraphicFramePr>
            <p:xfrm>
              <a:off x="690752" y="1837586"/>
              <a:ext cx="4619320" cy="4206240"/>
            </p:xfrm>
            <a:graphic>
              <a:graphicData uri="http://schemas.openxmlformats.org/drawingml/2006/table">
                <a:tbl>
                  <a:tblPr firstRow="1" firstCol="1" bandRow="1">
                    <a:tableStyleId>{7E9639D4-E3E2-4D34-9284-5A2195B3D0D7}</a:tableStyleId>
                  </a:tblPr>
                  <a:tblGrid>
                    <a:gridCol w="1611658">
                      <a:extLst>
                        <a:ext uri="{9D8B030D-6E8A-4147-A177-3AD203B41FA5}">
                          <a16:colId xmlns:a16="http://schemas.microsoft.com/office/drawing/2014/main" xmlns:a14="http://schemas.microsoft.com/office/drawing/2010/main" xmlns="" val="3627158527"/>
                        </a:ext>
                      </a:extLst>
                    </a:gridCol>
                    <a:gridCol w="696356">
                      <a:extLst>
                        <a:ext uri="{9D8B030D-6E8A-4147-A177-3AD203B41FA5}">
                          <a16:colId xmlns:a16="http://schemas.microsoft.com/office/drawing/2014/main" xmlns:a14="http://schemas.microsoft.com/office/drawing/2010/main" xmlns="" val="2259541760"/>
                        </a:ext>
                      </a:extLst>
                    </a:gridCol>
                    <a:gridCol w="1251283">
                      <a:extLst>
                        <a:ext uri="{9D8B030D-6E8A-4147-A177-3AD203B41FA5}">
                          <a16:colId xmlns:a16="http://schemas.microsoft.com/office/drawing/2014/main" xmlns:a14="http://schemas.microsoft.com/office/drawing/2010/main" xmlns="" val="2153256278"/>
                        </a:ext>
                      </a:extLst>
                    </a:gridCol>
                    <a:gridCol w="1060023">
                      <a:extLst>
                        <a:ext uri="{9D8B030D-6E8A-4147-A177-3AD203B41FA5}">
                          <a16:colId xmlns:a16="http://schemas.microsoft.com/office/drawing/2014/main" xmlns:a14="http://schemas.microsoft.com/office/drawing/2010/main" xmlns="" val="3207031237"/>
                        </a:ext>
                      </a:extLst>
                    </a:gridCol>
                  </a:tblGrid>
                  <a:tr h="579120">
                    <a:tc>
                      <a:txBody>
                        <a:bodyPr/>
                        <a:lstStyle/>
                        <a:p>
                          <a:r>
                            <a:rPr lang="en-US" sz="3200" dirty="0"/>
                            <a:t>Person</a:t>
                          </a:r>
                        </a:p>
                      </a:txBody>
                      <a:tcPr/>
                    </a:tc>
                    <a:tc>
                      <a:txBody>
                        <a:bodyPr/>
                        <a:lstStyle/>
                        <a:p>
                          <a:r>
                            <a:rPr lang="en-US" sz="3200" dirty="0"/>
                            <a:t>T</a:t>
                          </a:r>
                        </a:p>
                      </a:txBody>
                      <a:tcPr/>
                    </a:tc>
                    <a:tc>
                      <a:txBody>
                        <a:bodyPr/>
                        <a:lstStyle/>
                        <a:p>
                          <a:endParaRPr lang="zh-CN"/>
                        </a:p>
                      </a:txBody>
                      <a:tcPr>
                        <a:blipFill rotWithShape="0">
                          <a:blip r:embed="rId3"/>
                          <a:stretch>
                            <a:fillRect l="-184466" t="-13684" r="-84951" b="-655789"/>
                          </a:stretch>
                        </a:blipFill>
                      </a:tcPr>
                    </a:tc>
                    <a:tc>
                      <a:txBody>
                        <a:bodyPr/>
                        <a:lstStyle/>
                        <a:p>
                          <a:endParaRPr lang="zh-CN"/>
                        </a:p>
                      </a:txBody>
                      <a:tcPr>
                        <a:blipFill rotWithShape="0">
                          <a:blip r:embed="rId3"/>
                          <a:stretch>
                            <a:fillRect l="-336782" t="-13684" r="-575" b="-655789"/>
                          </a:stretch>
                        </a:blipFill>
                      </a:tcPr>
                    </a:tc>
                    <a:extLst>
                      <a:ext uri="{0D108BD9-81ED-4DB2-BD59-A6C34878D82A}">
                        <a16:rowId xmlns:a16="http://schemas.microsoft.com/office/drawing/2014/main" xmlns:a14="http://schemas.microsoft.com/office/drawing/2010/main" xmlns="" val="4292459637"/>
                      </a:ext>
                    </a:extLst>
                  </a:tr>
                  <a:tr h="518160">
                    <a:tc>
                      <a:txBody>
                        <a:bodyPr/>
                        <a:lstStyle/>
                        <a:p>
                          <a:r>
                            <a:rPr lang="en-US" sz="2800" dirty="0"/>
                            <a:t>P1</a:t>
                          </a:r>
                        </a:p>
                      </a:txBody>
                      <a:tcPr/>
                    </a:tc>
                    <a:tc>
                      <a:txBody>
                        <a:bodyPr/>
                        <a:lstStyle/>
                        <a:p>
                          <a:r>
                            <a:rPr lang="en-US" sz="2800" dirty="0"/>
                            <a:t>1</a:t>
                          </a:r>
                        </a:p>
                      </a:txBody>
                      <a:tcPr/>
                    </a:tc>
                    <a:tc>
                      <a:txBody>
                        <a:bodyPr/>
                        <a:lstStyle/>
                        <a:p>
                          <a:r>
                            <a:rPr lang="en-US" sz="2800" dirty="0"/>
                            <a:t>0.4</a:t>
                          </a:r>
                        </a:p>
                      </a:txBody>
                      <a:tcPr/>
                    </a:tc>
                    <a:tc>
                      <a:txBody>
                        <a:bodyPr/>
                        <a:lstStyle/>
                        <a:p>
                          <a:r>
                            <a:rPr lang="en-US" sz="2800" dirty="0" smtClean="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xmlns:a14="http://schemas.microsoft.com/office/drawing/2010/main" xmlns="" val="1755173128"/>
                      </a:ext>
                    </a:extLst>
                  </a:tr>
                  <a:tr h="518160">
                    <a:tc>
                      <a:txBody>
                        <a:bodyPr/>
                        <a:lstStyle/>
                        <a:p>
                          <a:r>
                            <a:rPr lang="en-US" sz="2800" dirty="0"/>
                            <a:t>P2</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0.6</a:t>
                          </a:r>
                        </a:p>
                      </a:txBody>
                      <a:tcPr/>
                    </a:tc>
                    <a:extLst>
                      <a:ext uri="{0D108BD9-81ED-4DB2-BD59-A6C34878D82A}">
                        <a16:rowId xmlns:a16="http://schemas.microsoft.com/office/drawing/2014/main" xmlns:a14="http://schemas.microsoft.com/office/drawing/2010/main" xmlns="" val="2427375011"/>
                      </a:ext>
                    </a:extLst>
                  </a:tr>
                  <a:tr h="518160">
                    <a:tc>
                      <a:txBody>
                        <a:bodyPr/>
                        <a:lstStyle/>
                        <a:p>
                          <a:r>
                            <a:rPr lang="en-US" sz="2800" dirty="0"/>
                            <a:t>P3</a:t>
                          </a:r>
                        </a:p>
                      </a:txBody>
                      <a:tcPr/>
                    </a:tc>
                    <a:tc>
                      <a:txBody>
                        <a:bodyPr/>
                        <a:lstStyle/>
                        <a:p>
                          <a:r>
                            <a:rPr lang="en-US" sz="2800" dirty="0"/>
                            <a:t>1</a:t>
                          </a:r>
                        </a:p>
                      </a:txBody>
                      <a:tcPr/>
                    </a:tc>
                    <a:tc>
                      <a:txBody>
                        <a:bodyPr/>
                        <a:lstStyle/>
                        <a:p>
                          <a:r>
                            <a:rPr lang="en-US" sz="2800" dirty="0"/>
                            <a:t>0.3</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xmlns:a14="http://schemas.microsoft.com/office/drawing/2010/main" xmlns="" val="3916863496"/>
                      </a:ext>
                    </a:extLst>
                  </a:tr>
                  <a:tr h="518160">
                    <a:tc>
                      <a:txBody>
                        <a:bodyPr/>
                        <a:lstStyle/>
                        <a:p>
                          <a:r>
                            <a:rPr lang="en-US" sz="2800" dirty="0"/>
                            <a:t>P4</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xmlns:a14="http://schemas.microsoft.com/office/drawing/2010/main" xmlns="" val="3988222018"/>
                      </a:ext>
                    </a:extLst>
                  </a:tr>
                  <a:tr h="518160">
                    <a:tc>
                      <a:txBody>
                        <a:bodyPr/>
                        <a:lstStyle/>
                        <a:p>
                          <a:r>
                            <a:rPr lang="en-US" sz="2800" dirty="0"/>
                            <a:t>P5</a:t>
                          </a:r>
                        </a:p>
                      </a:txBody>
                      <a:tcPr/>
                    </a:tc>
                    <a:tc>
                      <a:txBody>
                        <a:bodyPr/>
                        <a:lstStyle/>
                        <a:p>
                          <a:r>
                            <a:rPr lang="en-US" sz="2800" dirty="0"/>
                            <a:t>1</a:t>
                          </a:r>
                        </a:p>
                      </a:txBody>
                      <a:tcPr/>
                    </a:tc>
                    <a:tc>
                      <a:txBody>
                        <a:bodyPr/>
                        <a:lstStyle/>
                        <a:p>
                          <a:r>
                            <a:rPr lang="en-US" sz="2800" dirty="0"/>
                            <a:t>0.5</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extLst>
                      <a:ext uri="{0D108BD9-81ED-4DB2-BD59-A6C34878D82A}">
                        <a16:rowId xmlns:a16="http://schemas.microsoft.com/office/drawing/2014/main" xmlns:a14="http://schemas.microsoft.com/office/drawing/2010/main" xmlns="" val="164181987"/>
                      </a:ext>
                    </a:extLst>
                  </a:tr>
                  <a:tr h="518160">
                    <a:tc>
                      <a:txBody>
                        <a:bodyPr/>
                        <a:lstStyle/>
                        <a:p>
                          <a:r>
                            <a:rPr lang="en-US" sz="2800" dirty="0"/>
                            <a:t>P6</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0.5</a:t>
                          </a:r>
                        </a:p>
                      </a:txBody>
                      <a:tcPr/>
                    </a:tc>
                    <a:extLst>
                      <a:ext uri="{0D108BD9-81ED-4DB2-BD59-A6C34878D82A}">
                        <a16:rowId xmlns:a16="http://schemas.microsoft.com/office/drawing/2014/main" xmlns:a14="http://schemas.microsoft.com/office/drawing/2010/main" xmlns="" val="1859250864"/>
                      </a:ext>
                    </a:extLst>
                  </a:tr>
                  <a:tr h="518160">
                    <a:tc>
                      <a:txBody>
                        <a:bodyPr/>
                        <a:lstStyle/>
                        <a:p>
                          <a:r>
                            <a:rPr lang="en-US" sz="2800" dirty="0"/>
                            <a:t>P7</a:t>
                          </a:r>
                        </a:p>
                      </a:txBody>
                      <a:tcPr/>
                    </a:tc>
                    <a:tc>
                      <a:txBody>
                        <a:bodyPr/>
                        <a:lstStyle/>
                        <a:p>
                          <a:r>
                            <a:rPr lang="en-US" sz="2800" dirty="0"/>
                            <a:t>0</a:t>
                          </a:r>
                        </a:p>
                      </a:txBody>
                      <a:tcPr/>
                    </a:tc>
                    <a:tc>
                      <a:txBody>
                        <a:bodyPr/>
                        <a:lstStyle/>
                        <a:p>
                          <a:r>
                            <a:rPr lang="en-US" altLang="zh-CN" sz="2800" dirty="0" smtClean="0">
                              <a:solidFill>
                                <a:schemeClr val="accent3"/>
                              </a:solidFill>
                            </a:rPr>
                            <a:t> ?</a:t>
                          </a:r>
                          <a:endParaRPr lang="en-US" sz="2800" dirty="0">
                            <a:solidFill>
                              <a:schemeClr val="accent3"/>
                            </a:solidFill>
                          </a:endParaRPr>
                        </a:p>
                      </a:txBody>
                      <a:tcPr/>
                    </a:tc>
                    <a:tc>
                      <a:txBody>
                        <a:bodyPr/>
                        <a:lstStyle/>
                        <a:p>
                          <a:r>
                            <a:rPr lang="en-US" sz="2800" dirty="0"/>
                            <a:t>0.1</a:t>
                          </a:r>
                        </a:p>
                      </a:txBody>
                      <a:tcPr/>
                    </a:tc>
                    <a:extLst>
                      <a:ext uri="{0D108BD9-81ED-4DB2-BD59-A6C34878D82A}">
                        <a16:rowId xmlns:a16="http://schemas.microsoft.com/office/drawing/2014/main" xmlns:a14="http://schemas.microsoft.com/office/drawing/2010/main" xmlns="" val="2665763118"/>
                      </a:ext>
                    </a:extLst>
                  </a:tr>
                </a:tbl>
              </a:graphicData>
            </a:graphic>
          </p:graphicFrame>
        </mc:Fallback>
      </mc:AlternateContent>
    </p:spTree>
    <p:extLst>
      <p:ext uri="{BB962C8B-B14F-4D97-AF65-F5344CB8AC3E}">
        <p14:creationId xmlns:p14="http://schemas.microsoft.com/office/powerpoint/2010/main" val="438318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Potential Outcome Framework</a:t>
            </a:r>
            <a:endParaRPr lang="zh-CN" altLang="en-US" dirty="0"/>
          </a:p>
        </p:txBody>
      </p:sp>
      <p:sp>
        <p:nvSpPr>
          <p:cNvPr id="3" name="内容占位符 2"/>
          <p:cNvSpPr>
            <a:spLocks noGrp="1"/>
          </p:cNvSpPr>
          <p:nvPr>
            <p:ph idx="1"/>
          </p:nvPr>
        </p:nvSpPr>
        <p:spPr>
          <a:xfrm>
            <a:off x="609600" y="1600200"/>
            <a:ext cx="6986954" cy="4876800"/>
          </a:xfrm>
        </p:spPr>
        <p:txBody>
          <a:bodyPr>
            <a:normAutofit/>
          </a:bodyPr>
          <a:lstStyle/>
          <a:p>
            <a:r>
              <a:rPr lang="en-US" altLang="zh-CN" sz="3200" dirty="0"/>
              <a:t>Confounders X: everything else</a:t>
            </a:r>
          </a:p>
          <a:p>
            <a:endParaRPr lang="en-US" altLang="zh-CN" sz="3200" dirty="0"/>
          </a:p>
          <a:p>
            <a:r>
              <a:rPr lang="en-US" altLang="zh-CN" sz="3200" dirty="0"/>
              <a:t>Why keep everything else constant:</a:t>
            </a:r>
          </a:p>
          <a:p>
            <a:pPr lvl="1"/>
            <a:r>
              <a:rPr lang="en-US" altLang="zh-CN" sz="2800" dirty="0"/>
              <a:t>Confounders X influences both T and Y</a:t>
            </a:r>
          </a:p>
          <a:p>
            <a:pPr lvl="1"/>
            <a:r>
              <a:rPr lang="en-US" altLang="zh-CN" sz="2800" dirty="0"/>
              <a:t>Y’s change could be induced by change of T or since X changed both T and Y?</a:t>
            </a:r>
          </a:p>
          <a:p>
            <a:endParaRPr lang="en-US" altLang="zh-CN" sz="3200" dirty="0"/>
          </a:p>
          <a:p>
            <a:r>
              <a:rPr lang="en-US" altLang="zh-CN" sz="3200" dirty="0"/>
              <a:t>In different group, keep confounders the same!</a:t>
            </a:r>
          </a:p>
        </p:txBody>
      </p:sp>
      <p:sp>
        <p:nvSpPr>
          <p:cNvPr id="4" name="灯片编号占位符 3"/>
          <p:cNvSpPr>
            <a:spLocks noGrp="1"/>
          </p:cNvSpPr>
          <p:nvPr>
            <p:ph type="sldNum" sz="quarter" idx="12"/>
          </p:nvPr>
        </p:nvSpPr>
        <p:spPr/>
        <p:txBody>
          <a:bodyPr/>
          <a:lstStyle/>
          <a:p>
            <a:fld id="{0CFEC368-1D7A-4F81-ABF6-AE0E36BAF64C}" type="slidenum">
              <a:rPr lang="en-US" smtClean="0"/>
              <a:pPr/>
              <a:t>28</a:t>
            </a:fld>
            <a:endParaRPr lang="en-US"/>
          </a:p>
        </p:txBody>
      </p:sp>
      <p:pic>
        <p:nvPicPr>
          <p:cNvPr id="6" name="图片 5"/>
          <p:cNvPicPr>
            <a:picLocks noChangeAspect="1"/>
          </p:cNvPicPr>
          <p:nvPr/>
        </p:nvPicPr>
        <p:blipFill>
          <a:blip r:embed="rId2"/>
          <a:stretch>
            <a:fillRect/>
          </a:stretch>
        </p:blipFill>
        <p:spPr>
          <a:xfrm>
            <a:off x="8208863" y="2481941"/>
            <a:ext cx="3580725" cy="2753249"/>
          </a:xfrm>
          <a:prstGeom prst="rect">
            <a:avLst/>
          </a:prstGeom>
        </p:spPr>
      </p:pic>
    </p:spTree>
    <p:extLst>
      <p:ext uri="{BB962C8B-B14F-4D97-AF65-F5344CB8AC3E}">
        <p14:creationId xmlns:p14="http://schemas.microsoft.com/office/powerpoint/2010/main" val="699390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Ideal Solution: Counterfactual World</a:t>
            </a:r>
            <a:endParaRPr lang="zh-CN" altLang="en-US" dirty="0"/>
          </a:p>
        </p:txBody>
      </p:sp>
      <p:sp>
        <p:nvSpPr>
          <p:cNvPr id="3" name="内容占位符 2"/>
          <p:cNvSpPr>
            <a:spLocks noGrp="1"/>
          </p:cNvSpPr>
          <p:nvPr>
            <p:ph idx="1"/>
          </p:nvPr>
        </p:nvSpPr>
        <p:spPr/>
        <p:txBody>
          <a:bodyPr>
            <a:normAutofit/>
          </a:bodyPr>
          <a:lstStyle/>
          <a:p>
            <a:r>
              <a:rPr lang="en-US" altLang="zh-CN" sz="3200" dirty="0"/>
              <a:t>Reason about a world that does not exist</a:t>
            </a:r>
          </a:p>
          <a:p>
            <a:r>
              <a:rPr lang="en-US" altLang="zh-CN" sz="3200" dirty="0"/>
              <a:t>Everything is the same on real and counterfactual worlds, but the treatment</a:t>
            </a:r>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29</a:t>
            </a:fld>
            <a:endParaRPr lang="en-US"/>
          </a:p>
        </p:txBody>
      </p:sp>
      <p:pic>
        <p:nvPicPr>
          <p:cNvPr id="5" name="Picture 3" descr="&lt;strong&gt;World&lt;/strong&gt; Icon — Shine Set: global, globe">
            <a:extLst>
              <a:ext uri="{FF2B5EF4-FFF2-40B4-BE49-F238E27FC236}">
                <a16:creationId xmlns:a16="http://schemas.microsoft.com/office/drawing/2014/main" id="{375542B3-FF64-452C-A24D-82D6C5D52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018" y="3572443"/>
            <a:ext cx="2390805" cy="2390805"/>
          </a:xfrm>
          <a:prstGeom prst="rect">
            <a:avLst/>
          </a:prstGeom>
        </p:spPr>
      </p:pic>
      <p:pic>
        <p:nvPicPr>
          <p:cNvPr id="6" name="Picture 4" descr="&lt;strong&gt;World&lt;/strong&gt; Icon — Shine Set: global, globe">
            <a:extLst>
              <a:ext uri="{FF2B5EF4-FFF2-40B4-BE49-F238E27FC236}">
                <a16:creationId xmlns:a16="http://schemas.microsoft.com/office/drawing/2014/main" id="{B5835E3D-3B75-4270-983A-A82494EA6A78}"/>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561672" y="3539835"/>
            <a:ext cx="2390805" cy="2390805"/>
          </a:xfrm>
          <a:prstGeom prst="rect">
            <a:avLst/>
          </a:prstGeom>
        </p:spPr>
      </p:pic>
      <p:pic>
        <p:nvPicPr>
          <p:cNvPr id="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2477" y="4535571"/>
            <a:ext cx="795712" cy="1214786"/>
          </a:xfrm>
          <a:prstGeom prst="rect">
            <a:avLst/>
          </a:prstGeom>
        </p:spPr>
      </p:pic>
      <p:grpSp>
        <p:nvGrpSpPr>
          <p:cNvPr id="8" name="组合 7"/>
          <p:cNvGrpSpPr/>
          <p:nvPr/>
        </p:nvGrpSpPr>
        <p:grpSpPr>
          <a:xfrm>
            <a:off x="4130806" y="4535571"/>
            <a:ext cx="1039746" cy="1214786"/>
            <a:chOff x="5123997" y="3033222"/>
            <a:chExt cx="1039746" cy="1214786"/>
          </a:xfrm>
        </p:grpSpPr>
        <p:pic>
          <p:nvPicPr>
            <p:cNvPr id="9"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mc:AlternateContent xmlns:mc="http://schemas.openxmlformats.org/markup-compatibility/2006" xmlns:a14="http://schemas.microsoft.com/office/drawing/2010/main">
        <mc:Choice Requires="a14">
          <p:sp>
            <p:nvSpPr>
              <p:cNvPr id="11" name="矩形 10"/>
              <p:cNvSpPr/>
              <p:nvPr/>
            </p:nvSpPr>
            <p:spPr>
              <a:xfrm>
                <a:off x="2830580" y="6084155"/>
                <a:ext cx="19104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𝑌</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𝑇</m:t>
                          </m:r>
                          <m:r>
                            <a:rPr lang="en-US" altLang="zh-CN" sz="3200" i="1">
                              <a:latin typeface="Cambria Math" panose="02040503050406030204" pitchFamily="18" charset="0"/>
                            </a:rPr>
                            <m:t>=1</m:t>
                          </m:r>
                        </m:e>
                      </m:d>
                    </m:oMath>
                  </m:oMathPara>
                </a14:m>
                <a:endParaRPr lang="zh-CN" altLang="en-US" sz="3200" dirty="0"/>
              </a:p>
            </p:txBody>
          </p:sp>
        </mc:Choice>
        <mc:Fallback xmlns="">
          <p:sp>
            <p:nvSpPr>
              <p:cNvPr id="11" name="矩形 10"/>
              <p:cNvSpPr>
                <a:spLocks noRot="1" noChangeAspect="1" noMove="1" noResize="1" noEditPoints="1" noAdjustHandles="1" noChangeArrowheads="1" noChangeShapeType="1" noTextEdit="1"/>
              </p:cNvSpPr>
              <p:nvPr/>
            </p:nvSpPr>
            <p:spPr>
              <a:xfrm>
                <a:off x="2830580" y="6084155"/>
                <a:ext cx="1910459" cy="58477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070380" y="6084154"/>
                <a:ext cx="19104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𝑌</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𝑇</m:t>
                          </m:r>
                          <m:r>
                            <a:rPr lang="en-US" altLang="zh-CN" sz="3200" i="1">
                              <a:latin typeface="Cambria Math" panose="02040503050406030204" pitchFamily="18" charset="0"/>
                            </a:rPr>
                            <m:t>=0</m:t>
                          </m:r>
                        </m:e>
                      </m:d>
                    </m:oMath>
                  </m:oMathPara>
                </a14:m>
                <a:endParaRPr lang="zh-CN" altLang="en-US" sz="3200" dirty="0"/>
              </a:p>
            </p:txBody>
          </p:sp>
        </mc:Choice>
        <mc:Fallback xmlns="">
          <p:sp>
            <p:nvSpPr>
              <p:cNvPr id="12" name="矩形 11"/>
              <p:cNvSpPr>
                <a:spLocks noRot="1" noChangeAspect="1" noMove="1" noResize="1" noEditPoints="1" noAdjustHandles="1" noChangeArrowheads="1" noChangeShapeType="1" noTextEdit="1"/>
              </p:cNvSpPr>
              <p:nvPr/>
            </p:nvSpPr>
            <p:spPr>
              <a:xfrm>
                <a:off x="7070380" y="6084154"/>
                <a:ext cx="1910459" cy="58477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6142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Even in risk-sensitive areas</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a:t>
            </a:fld>
            <a:endParaRPr lang="en-US"/>
          </a:p>
        </p:txBody>
      </p:sp>
      <p:sp>
        <p:nvSpPr>
          <p:cNvPr id="23" name="Text Box 29"/>
          <p:cNvSpPr txBox="1">
            <a:spLocks noChangeArrowheads="1"/>
          </p:cNvSpPr>
          <p:nvPr/>
        </p:nvSpPr>
        <p:spPr bwMode="auto">
          <a:xfrm>
            <a:off x="450897" y="5899150"/>
            <a:ext cx="11290206" cy="804426"/>
          </a:xfrm>
          <a:prstGeom prst="rect">
            <a:avLst/>
          </a:prstGeom>
          <a:solidFill>
            <a:schemeClr val="bg1"/>
          </a:solidFill>
          <a:ln>
            <a:solidFill>
              <a:srgbClr val="82363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lnSpc>
                <a:spcPct val="125000"/>
              </a:lnSpc>
              <a:defRPr kumimoji="1" sz="2400">
                <a:solidFill>
                  <a:srgbClr val="000066"/>
                </a:solidFill>
                <a:effectLst>
                  <a:outerShdw blurRad="38100" dist="38100" dir="2700000" algn="tl">
                    <a:srgbClr val="C0C0C0"/>
                  </a:outerShdw>
                </a:effectLst>
                <a:latin typeface="Times New Roman" pitchFamily="18" charset="0"/>
                <a:ea typeface="黑体" pitchFamily="49"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0" lvl="1" algn="ctr">
              <a:lnSpc>
                <a:spcPct val="120000"/>
              </a:lnSpc>
              <a:buSzPct val="60000"/>
              <a:defRPr/>
            </a:pPr>
            <a:r>
              <a:rPr kumimoji="1" lang="en-US" altLang="zh-CN" sz="2800" dirty="0">
                <a:solidFill>
                  <a:srgbClr val="800000"/>
                </a:solidFill>
                <a:latin typeface="+mj-lt"/>
                <a:ea typeface="SimHei" panose="02010609060101010101" pitchFamily="49" charset="-122"/>
              </a:rPr>
              <a:t>Human’s risk-sensitive sense brings new challenges to today’s AI</a:t>
            </a:r>
            <a:endParaRPr kumimoji="1" lang="zh-CN" altLang="en-US" sz="2800" dirty="0">
              <a:solidFill>
                <a:srgbClr val="800000"/>
              </a:solidFill>
              <a:latin typeface="+mj-lt"/>
              <a:ea typeface="SimHei" panose="02010609060101010101" pitchFamily="49" charset="-122"/>
            </a:endParaRPr>
          </a:p>
        </p:txBody>
      </p:sp>
      <p:pic>
        <p:nvPicPr>
          <p:cNvPr id="43" name="图片 42"/>
          <p:cNvPicPr>
            <a:picLocks noChangeAspect="1"/>
          </p:cNvPicPr>
          <p:nvPr/>
        </p:nvPicPr>
        <p:blipFill>
          <a:blip r:embed="rId3"/>
          <a:stretch>
            <a:fillRect/>
          </a:stretch>
        </p:blipFill>
        <p:spPr>
          <a:xfrm>
            <a:off x="1560250" y="1654974"/>
            <a:ext cx="9401120" cy="4094406"/>
          </a:xfrm>
          <a:prstGeom prst="rect">
            <a:avLst/>
          </a:prstGeom>
        </p:spPr>
      </p:pic>
    </p:spTree>
    <p:extLst>
      <p:ext uri="{BB962C8B-B14F-4D97-AF65-F5344CB8AC3E}">
        <p14:creationId xmlns:p14="http://schemas.microsoft.com/office/powerpoint/2010/main" val="31210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Randomized Experiments are the “Gold Standard”</a:t>
            </a:r>
            <a:endParaRPr lang="zh-CN" altLang="en-US" dirty="0"/>
          </a:p>
        </p:txBody>
      </p:sp>
      <p:sp>
        <p:nvSpPr>
          <p:cNvPr id="3" name="内容占位符 2"/>
          <p:cNvSpPr>
            <a:spLocks noGrp="1"/>
          </p:cNvSpPr>
          <p:nvPr>
            <p:ph idx="1"/>
          </p:nvPr>
        </p:nvSpPr>
        <p:spPr>
          <a:xfrm>
            <a:off x="609600" y="4372966"/>
            <a:ext cx="10972800" cy="2104033"/>
          </a:xfrm>
        </p:spPr>
        <p:txBody>
          <a:bodyPr>
            <a:normAutofit/>
          </a:bodyPr>
          <a:lstStyle/>
          <a:p>
            <a:r>
              <a:rPr lang="en-US" altLang="zh-CN" sz="3200" dirty="0"/>
              <a:t>Drawbacks of randomized experiments:</a:t>
            </a:r>
          </a:p>
          <a:p>
            <a:pPr lvl="1"/>
            <a:r>
              <a:rPr lang="en-US" altLang="zh-CN" sz="2800" dirty="0"/>
              <a:t>Cost</a:t>
            </a:r>
          </a:p>
          <a:p>
            <a:pPr lvl="1"/>
            <a:r>
              <a:rPr lang="en-US" altLang="zh-CN" sz="2800" dirty="0"/>
              <a:t>Unethical</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30</a:t>
            </a:fld>
            <a:endParaRPr lang="en-US"/>
          </a:p>
        </p:txBody>
      </p:sp>
      <p:pic>
        <p:nvPicPr>
          <p:cNvPr id="5" name="Picture 10" descr="Prescription Bottle and Pill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5560" y="1534917"/>
            <a:ext cx="617653" cy="990888"/>
          </a:xfrm>
          <a:prstGeom prst="rect">
            <a:avLst/>
          </a:prstGeom>
        </p:spPr>
      </p:pic>
      <p:pic>
        <p:nvPicPr>
          <p:cNvPr id="6" name="Picture 20">
            <a:extLst>
              <a:ext uri="{FF2B5EF4-FFF2-40B4-BE49-F238E27FC236}">
                <a16:creationId xmlns:a16="http://schemas.microsoft.com/office/drawing/2014/main" id="{040854EC-DE11-4E75-814B-13E3744322A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98240" y="2638910"/>
            <a:ext cx="1053027" cy="1053027"/>
          </a:xfrm>
          <a:prstGeom prst="rect">
            <a:avLst/>
          </a:prstGeom>
        </p:spPr>
      </p:pic>
      <p:pic>
        <p:nvPicPr>
          <p:cNvPr id="7" name="Picture 13" descr="Man, User, Profile, Person, Icon, Symbol, Simp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9485" y="2429803"/>
            <a:ext cx="1683184" cy="1564835"/>
          </a:xfrm>
          <a:prstGeom prst="rect">
            <a:avLst/>
          </a:prstGeom>
        </p:spPr>
      </p:pic>
      <p:pic>
        <p:nvPicPr>
          <p:cNvPr id="8" name="Picture 6" descr="If you want to learn more about us, just click the name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7695" y="2299117"/>
            <a:ext cx="1256070" cy="1847162"/>
          </a:xfrm>
          <a:prstGeom prst="rect">
            <a:avLst/>
          </a:prstGeom>
        </p:spPr>
      </p:pic>
      <p:pic>
        <p:nvPicPr>
          <p:cNvPr id="9" name="Picture 2" descr="Download Small PNG Medium PNG Large PNG SVG Edit Clipar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4153" y="2515291"/>
            <a:ext cx="851702" cy="1300266"/>
          </a:xfrm>
          <a:prstGeom prst="rect">
            <a:avLst/>
          </a:prstGeom>
        </p:spPr>
      </p:pic>
      <p:pic>
        <p:nvPicPr>
          <p:cNvPr id="10" name="Picture 12" descr="Person, Symbol, Icon, Abstract, Design, Human, Outlin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29869" y="2649522"/>
            <a:ext cx="1068903" cy="1252926"/>
          </a:xfrm>
          <a:prstGeom prst="rect">
            <a:avLst/>
          </a:prstGeom>
        </p:spPr>
      </p:pic>
      <p:pic>
        <p:nvPicPr>
          <p:cNvPr id="11" name="Picture 14" descr="Person, Symbol, Icon, Abstract, Design, Human, Outlin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7853" y="2525805"/>
            <a:ext cx="1130688" cy="1325350"/>
          </a:xfrm>
          <a:prstGeom prst="rect">
            <a:avLst/>
          </a:prstGeom>
        </p:spPr>
      </p:pic>
      <p:pic>
        <p:nvPicPr>
          <p:cNvPr id="12" name="Picture 16" descr="male user icon making thumbs up with his hand - vector Clip Art"/>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25742" y="2944010"/>
            <a:ext cx="888701" cy="1158274"/>
          </a:xfrm>
          <a:prstGeom prst="rect">
            <a:avLst/>
          </a:prstGeom>
        </p:spPr>
      </p:pic>
      <p:pic>
        <p:nvPicPr>
          <p:cNvPr id="13" name="Picture 17" descr="Lady, Woman, Person, Service, Helpdesk, Call Cent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240" y="2895049"/>
            <a:ext cx="931011" cy="1354200"/>
          </a:xfrm>
          <a:prstGeom prst="rect">
            <a:avLst/>
          </a:prstGeom>
        </p:spPr>
      </p:pic>
      <p:pic>
        <p:nvPicPr>
          <p:cNvPr id="14" name="Picture 9" descr="user icon - vector Clip Ar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72773" y="2858286"/>
            <a:ext cx="882056" cy="1346605"/>
          </a:xfrm>
          <a:prstGeom prst="rect">
            <a:avLst/>
          </a:prstGeom>
        </p:spPr>
      </p:pic>
    </p:spTree>
    <p:extLst>
      <p:ext uri="{BB962C8B-B14F-4D97-AF65-F5344CB8AC3E}">
        <p14:creationId xmlns:p14="http://schemas.microsoft.com/office/powerpoint/2010/main" val="372435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Randomized Experiments are the “Gold Standard”</a:t>
            </a:r>
            <a:endParaRPr lang="zh-CN" altLang="en-US" dirty="0"/>
          </a:p>
        </p:txBody>
      </p:sp>
      <p:sp>
        <p:nvSpPr>
          <p:cNvPr id="3" name="内容占位符 2"/>
          <p:cNvSpPr>
            <a:spLocks noGrp="1"/>
          </p:cNvSpPr>
          <p:nvPr>
            <p:ph idx="1"/>
          </p:nvPr>
        </p:nvSpPr>
        <p:spPr>
          <a:xfrm>
            <a:off x="609600" y="4372966"/>
            <a:ext cx="10972800" cy="2104033"/>
          </a:xfrm>
        </p:spPr>
        <p:txBody>
          <a:bodyPr>
            <a:normAutofit/>
          </a:bodyPr>
          <a:lstStyle/>
          <a:p>
            <a:r>
              <a:rPr lang="en-US" altLang="zh-CN" sz="3200" dirty="0"/>
              <a:t>Drawbacks of randomized experiments:</a:t>
            </a:r>
          </a:p>
          <a:p>
            <a:pPr lvl="1"/>
            <a:r>
              <a:rPr lang="en-US" altLang="zh-CN" sz="2800" dirty="0"/>
              <a:t>Cost</a:t>
            </a:r>
          </a:p>
          <a:p>
            <a:pPr lvl="1"/>
            <a:r>
              <a:rPr lang="en-US" altLang="zh-CN" sz="2800" dirty="0"/>
              <a:t>Unethical</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31</a:t>
            </a:fld>
            <a:endParaRPr lang="en-US"/>
          </a:p>
        </p:txBody>
      </p:sp>
      <p:pic>
        <p:nvPicPr>
          <p:cNvPr id="5" name="Picture 10" descr="Prescription Bottle and Pill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5560" y="1534917"/>
            <a:ext cx="617653" cy="990888"/>
          </a:xfrm>
          <a:prstGeom prst="rect">
            <a:avLst/>
          </a:prstGeom>
        </p:spPr>
      </p:pic>
      <p:pic>
        <p:nvPicPr>
          <p:cNvPr id="6" name="Picture 20">
            <a:extLst>
              <a:ext uri="{FF2B5EF4-FFF2-40B4-BE49-F238E27FC236}">
                <a16:creationId xmlns:a16="http://schemas.microsoft.com/office/drawing/2014/main" id="{040854EC-DE11-4E75-814B-13E3744322A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98240" y="2638910"/>
            <a:ext cx="1053027" cy="1053027"/>
          </a:xfrm>
          <a:prstGeom prst="rect">
            <a:avLst/>
          </a:prstGeom>
        </p:spPr>
      </p:pic>
      <p:pic>
        <p:nvPicPr>
          <p:cNvPr id="7" name="Picture 13" descr="Man, User, Profile, Person, Icon, Symbol, Simp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9485" y="2429803"/>
            <a:ext cx="1683184" cy="1564835"/>
          </a:xfrm>
          <a:prstGeom prst="rect">
            <a:avLst/>
          </a:prstGeom>
        </p:spPr>
      </p:pic>
      <p:pic>
        <p:nvPicPr>
          <p:cNvPr id="8" name="Picture 6" descr="If you want to learn more about us, just click the name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7695" y="2299117"/>
            <a:ext cx="1256070" cy="1847162"/>
          </a:xfrm>
          <a:prstGeom prst="rect">
            <a:avLst/>
          </a:prstGeom>
        </p:spPr>
      </p:pic>
      <p:pic>
        <p:nvPicPr>
          <p:cNvPr id="9" name="Picture 2" descr="Download Small PNG Medium PNG Large PNG SVG Edit Clipar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4153" y="2515291"/>
            <a:ext cx="851702" cy="1300266"/>
          </a:xfrm>
          <a:prstGeom prst="rect">
            <a:avLst/>
          </a:prstGeom>
        </p:spPr>
      </p:pic>
      <p:pic>
        <p:nvPicPr>
          <p:cNvPr id="10" name="Picture 12" descr="Person, Symbol, Icon, Abstract, Design, Human, Outlin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29869" y="2649522"/>
            <a:ext cx="1068903" cy="1252926"/>
          </a:xfrm>
          <a:prstGeom prst="rect">
            <a:avLst/>
          </a:prstGeom>
        </p:spPr>
      </p:pic>
      <p:pic>
        <p:nvPicPr>
          <p:cNvPr id="11" name="Picture 14" descr="Person, Symbol, Icon, Abstract, Design, Human, Outlin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7853" y="2525805"/>
            <a:ext cx="1130688" cy="1325350"/>
          </a:xfrm>
          <a:prstGeom prst="rect">
            <a:avLst/>
          </a:prstGeom>
        </p:spPr>
      </p:pic>
      <p:pic>
        <p:nvPicPr>
          <p:cNvPr id="12" name="Picture 16" descr="male user icon making thumbs up with his hand - vector Clip Art"/>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25742" y="2944010"/>
            <a:ext cx="888701" cy="1158274"/>
          </a:xfrm>
          <a:prstGeom prst="rect">
            <a:avLst/>
          </a:prstGeom>
        </p:spPr>
      </p:pic>
      <p:pic>
        <p:nvPicPr>
          <p:cNvPr id="13" name="Picture 17" descr="Lady, Woman, Person, Service, Helpdesk, Call Cent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240" y="2895049"/>
            <a:ext cx="931011" cy="1354200"/>
          </a:xfrm>
          <a:prstGeom prst="rect">
            <a:avLst/>
          </a:prstGeom>
        </p:spPr>
      </p:pic>
      <p:pic>
        <p:nvPicPr>
          <p:cNvPr id="14" name="Picture 9" descr="user icon - vector Clip Ar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72773" y="2858286"/>
            <a:ext cx="882056" cy="1346605"/>
          </a:xfrm>
          <a:prstGeom prst="rect">
            <a:avLst/>
          </a:prstGeom>
        </p:spPr>
      </p:pic>
      <p:sp>
        <p:nvSpPr>
          <p:cNvPr id="26" name="Rectangle 4">
            <a:extLst>
              <a:ext uri="{FF2B5EF4-FFF2-40B4-BE49-F238E27FC236}">
                <a16:creationId xmlns:a16="http://schemas.microsoft.com/office/drawing/2014/main" id="{C3E309BE-E9CB-455F-A6AF-6B85334EB22E}"/>
              </a:ext>
            </a:extLst>
          </p:cNvPr>
          <p:cNvSpPr/>
          <p:nvPr/>
        </p:nvSpPr>
        <p:spPr>
          <a:xfrm rot="20665467">
            <a:off x="2609300" y="3502837"/>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What can we do when an experiment is not possible?</a:t>
            </a:r>
          </a:p>
          <a:p>
            <a:pPr algn="ctr"/>
            <a:r>
              <a:rPr lang="en-US" sz="3200" dirty="0">
                <a:solidFill>
                  <a:schemeClr val="tx1"/>
                </a:solidFill>
              </a:rPr>
              <a:t>Observational Studies!</a:t>
            </a:r>
          </a:p>
        </p:txBody>
      </p:sp>
    </p:spTree>
    <p:extLst>
      <p:ext uri="{BB962C8B-B14F-4D97-AF65-F5344CB8AC3E}">
        <p14:creationId xmlns:p14="http://schemas.microsoft.com/office/powerpoint/2010/main" val="216130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Recap: Causal Effect and Potential Outcome</a:t>
            </a:r>
            <a:endParaRPr lang="zh-CN" altLang="en-US" dirty="0"/>
          </a:p>
        </p:txBody>
      </p:sp>
      <p:sp>
        <p:nvSpPr>
          <p:cNvPr id="3" name="内容占位符 2"/>
          <p:cNvSpPr>
            <a:spLocks noGrp="1"/>
          </p:cNvSpPr>
          <p:nvPr>
            <p:ph idx="1"/>
          </p:nvPr>
        </p:nvSpPr>
        <p:spPr/>
        <p:txBody>
          <a:bodyPr/>
          <a:lstStyle/>
          <a:p>
            <a:r>
              <a:rPr lang="en-US" altLang="zh-CN" sz="3200" dirty="0"/>
              <a:t>Two key points for causal effect estimation</a:t>
            </a:r>
          </a:p>
          <a:p>
            <a:pPr lvl="1"/>
            <a:r>
              <a:rPr lang="en-US" altLang="zh-CN" sz="2800" dirty="0"/>
              <a:t>Changing T</a:t>
            </a:r>
          </a:p>
          <a:p>
            <a:pPr lvl="1"/>
            <a:r>
              <a:rPr lang="en-US" altLang="zh-CN" sz="2800" dirty="0"/>
              <a:t>Keeping everything else (X) constant</a:t>
            </a:r>
          </a:p>
          <a:p>
            <a:r>
              <a:rPr lang="en-US" altLang="zh-CN" sz="3200" dirty="0"/>
              <a:t>Counterfactual Problem</a:t>
            </a:r>
          </a:p>
          <a:p>
            <a:pPr marL="0" indent="0">
              <a:buNone/>
            </a:pPr>
            <a:endParaRPr lang="en-US" altLang="zh-CN" sz="3200" dirty="0"/>
          </a:p>
          <a:p>
            <a:r>
              <a:rPr lang="en-US" altLang="zh-CN" sz="3200" dirty="0"/>
              <a:t>Ideal Solution: Counterfactual World</a:t>
            </a:r>
          </a:p>
          <a:p>
            <a:r>
              <a:rPr lang="en-US" altLang="zh-CN" sz="3200" dirty="0"/>
              <a:t>“Gold Standard”: Randomized Experiments</a:t>
            </a:r>
          </a:p>
          <a:p>
            <a:r>
              <a:rPr lang="en-US" altLang="zh-CN" sz="3200" dirty="0"/>
              <a:t>We will discuss other solutions in Section 2.</a:t>
            </a: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32</a:t>
            </a:fld>
            <a:endParaRPr lang="en-US"/>
          </a:p>
        </p:txBody>
      </p:sp>
      <p:pic>
        <p:nvPicPr>
          <p:cNvPr id="5" name="图片 4"/>
          <p:cNvPicPr>
            <a:picLocks noChangeAspect="1"/>
          </p:cNvPicPr>
          <p:nvPr/>
        </p:nvPicPr>
        <p:blipFill>
          <a:blip r:embed="rId3"/>
          <a:stretch>
            <a:fillRect/>
          </a:stretch>
        </p:blipFill>
        <p:spPr>
          <a:xfrm>
            <a:off x="8270269" y="2029765"/>
            <a:ext cx="3580725" cy="2753249"/>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827379" y="3751296"/>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827379" y="3751296"/>
                <a:ext cx="2126543" cy="646331"/>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文本框 6"/>
          <p:cNvSpPr txBox="1"/>
          <p:nvPr/>
        </p:nvSpPr>
        <p:spPr>
          <a:xfrm>
            <a:off x="4202414" y="3782072"/>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8" name="文本框 7"/>
              <p:cNvSpPr txBox="1"/>
              <p:nvPr/>
            </p:nvSpPr>
            <p:spPr>
              <a:xfrm>
                <a:off x="4864540" y="3751295"/>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4864540" y="3751295"/>
                <a:ext cx="2126544" cy="64633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2496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lstStyle/>
          <a:p>
            <a:pPr marL="0" indent="0">
              <a:buNone/>
            </a:pPr>
            <a:r>
              <a:rPr lang="en-US" altLang="zh-CN" dirty="0"/>
              <a:t>PART I. Introduction to Causal Inference</a:t>
            </a:r>
          </a:p>
          <a:p>
            <a:pPr marL="0" indent="0">
              <a:buNone/>
            </a:pPr>
            <a:endParaRPr lang="en-US" altLang="zh-CN" dirty="0"/>
          </a:p>
          <a:p>
            <a:pPr marL="0" indent="0">
              <a:buNone/>
            </a:pPr>
            <a:r>
              <a:rPr lang="en-US" altLang="zh-CN" b="1" dirty="0"/>
              <a:t>PART II. Methods for Causal Inference</a:t>
            </a:r>
          </a:p>
          <a:p>
            <a:pPr marL="0" indent="0">
              <a:buNone/>
            </a:pPr>
            <a:endParaRPr lang="en-US" altLang="zh-CN" dirty="0"/>
          </a:p>
          <a:p>
            <a:pPr marL="0" indent="0">
              <a:buNone/>
            </a:pPr>
            <a:r>
              <a:rPr lang="en-US" altLang="zh-CN" dirty="0"/>
              <a:t>PART III. Causally Regularized Machine Learning</a:t>
            </a:r>
          </a:p>
          <a:p>
            <a:pPr marL="0" indent="0">
              <a:buNone/>
            </a:pPr>
            <a:endParaRPr lang="en-US" altLang="zh-CN" dirty="0"/>
          </a:p>
          <a:p>
            <a:pPr marL="0" indent="0">
              <a:buNone/>
            </a:pPr>
            <a:r>
              <a:rPr lang="en-US" altLang="zh-CN" dirty="0"/>
              <a:t>PART IV. Benchmark and Open Datasets</a:t>
            </a:r>
          </a:p>
          <a:p>
            <a:pPr marL="0" indent="0">
              <a:buNone/>
            </a:pPr>
            <a:endParaRPr lang="en-US" altLang="zh-CN" dirty="0"/>
          </a:p>
          <a:p>
            <a:pPr marL="0" indent="0">
              <a:buNone/>
            </a:pPr>
            <a:r>
              <a:rPr lang="en-US" altLang="zh-CN" dirty="0"/>
              <a:t>PART V. Conclusion and Discussion</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33</a:t>
            </a:fld>
            <a:endParaRPr lang="en-US"/>
          </a:p>
        </p:txBody>
      </p:sp>
    </p:spTree>
    <p:extLst>
      <p:ext uri="{BB962C8B-B14F-4D97-AF65-F5344CB8AC3E}">
        <p14:creationId xmlns:p14="http://schemas.microsoft.com/office/powerpoint/2010/main" val="3015040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10875666" cy="4876800"/>
          </a:xfrm>
        </p:spPr>
        <p:txBody>
          <a:bodyPr>
            <a:normAutofit/>
          </a:bodyPr>
          <a:lstStyle/>
          <a:p>
            <a:r>
              <a:rPr lang="en-US" altLang="zh-CN" sz="3200" b="1" dirty="0"/>
              <a:t>Average Treatment Effect (ATE)</a:t>
            </a:r>
            <a:r>
              <a:rPr lang="en-US" altLang="zh-CN" sz="3200" dirty="0"/>
              <a:t> represents the mean (average) difference between the potential outcome of units under </a:t>
            </a:r>
            <a:r>
              <a:rPr lang="en-US" altLang="zh-CN" sz="3200" dirty="0">
                <a:solidFill>
                  <a:srgbClr val="FF0000"/>
                </a:solidFill>
              </a:rPr>
              <a:t>treated (T=1) </a:t>
            </a:r>
            <a:r>
              <a:rPr lang="en-US" altLang="zh-CN" sz="3200" dirty="0"/>
              <a:t>and </a:t>
            </a:r>
            <a:r>
              <a:rPr lang="en-US" altLang="zh-CN" sz="3200" dirty="0">
                <a:solidFill>
                  <a:srgbClr val="00B050"/>
                </a:solidFill>
              </a:rPr>
              <a:t>control (T=0) </a:t>
            </a:r>
            <a:r>
              <a:rPr lang="en-US" altLang="zh-CN" sz="3200" dirty="0"/>
              <a:t>status.</a:t>
            </a:r>
          </a:p>
          <a:p>
            <a:pPr marL="0" indent="0">
              <a:buNone/>
            </a:pPr>
            <a:endParaRPr lang="en-US" altLang="zh-CN" sz="3200" dirty="0"/>
          </a:p>
          <a:p>
            <a:pPr marL="0" indent="0">
              <a:buNone/>
            </a:pPr>
            <a:endParaRPr lang="en-US" altLang="zh-CN" sz="1800" dirty="0"/>
          </a:p>
          <a:p>
            <a:r>
              <a:rPr lang="en-US" altLang="zh-CN" sz="3200" dirty="0">
                <a:solidFill>
                  <a:srgbClr val="FF0000"/>
                </a:solidFill>
              </a:rPr>
              <a:t>Treated (T=1): </a:t>
            </a:r>
            <a:r>
              <a:rPr lang="en-US" altLang="zh-CN" sz="3200" dirty="0"/>
              <a:t>taking a particular medication</a:t>
            </a:r>
          </a:p>
          <a:p>
            <a:r>
              <a:rPr lang="en-US" altLang="zh-CN" sz="3200" dirty="0">
                <a:solidFill>
                  <a:srgbClr val="00B050"/>
                </a:solidFill>
              </a:rPr>
              <a:t>Control (T=0): </a:t>
            </a:r>
            <a:r>
              <a:rPr lang="en-US" altLang="zh-CN" sz="3200" dirty="0"/>
              <a:t>not taking any medications</a:t>
            </a:r>
          </a:p>
          <a:p>
            <a:r>
              <a:rPr lang="en-US" altLang="zh-CN" sz="3200" b="1" dirty="0"/>
              <a:t>ATE: </a:t>
            </a:r>
            <a:r>
              <a:rPr lang="en-US" altLang="zh-CN" sz="3200" dirty="0"/>
              <a:t>the causal effect of the particular medication</a:t>
            </a:r>
          </a:p>
        </p:txBody>
      </p:sp>
      <p:sp>
        <p:nvSpPr>
          <p:cNvPr id="4" name="灯片编号占位符 3"/>
          <p:cNvSpPr>
            <a:spLocks noGrp="1"/>
          </p:cNvSpPr>
          <p:nvPr>
            <p:ph type="sldNum" sz="quarter" idx="12"/>
          </p:nvPr>
        </p:nvSpPr>
        <p:spPr/>
        <p:txBody>
          <a:bodyPr/>
          <a:lstStyle/>
          <a:p>
            <a:fld id="{0CFEC368-1D7A-4F81-ABF6-AE0E36BAF64C}" type="slidenum">
              <a:rPr lang="en-US" smtClean="0"/>
              <a:pPr/>
              <a:t>34</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2558347" y="3259816"/>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558347" y="3259816"/>
                <a:ext cx="6593921" cy="646331"/>
              </a:xfrm>
              <a:prstGeom prst="rect">
                <a:avLst/>
              </a:prstGeom>
              <a:blipFill rotWithShape="0">
                <a:blip r:embed="rId3"/>
                <a:stretch>
                  <a:fillRect/>
                </a:stretch>
              </a:blipFill>
            </p:spPr>
            <p:txBody>
              <a:bodyPr/>
              <a:lstStyle/>
              <a:p>
                <a:r>
                  <a:rPr lang="zh-CN" altLang="en-US">
                    <a:noFill/>
                  </a:rPr>
                  <a:t> </a:t>
                </a:r>
              </a:p>
            </p:txBody>
          </p:sp>
        </mc:Fallback>
      </mc:AlternateContent>
      <p:pic>
        <p:nvPicPr>
          <p:cNvPr id="1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7050" y="3762233"/>
            <a:ext cx="903810" cy="1449963"/>
          </a:xfrm>
          <a:prstGeom prst="rect">
            <a:avLst/>
          </a:prstGeom>
        </p:spPr>
      </p:pic>
    </p:spTree>
    <p:extLst>
      <p:ext uri="{BB962C8B-B14F-4D97-AF65-F5344CB8AC3E}">
        <p14:creationId xmlns:p14="http://schemas.microsoft.com/office/powerpoint/2010/main" val="3419097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904770" y="3662822"/>
            <a:ext cx="3084958" cy="2372050"/>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10972800" cy="4876800"/>
          </a:xfrm>
        </p:spPr>
        <p:txBody>
          <a:bodyPr>
            <a:normAutofit/>
          </a:bodyPr>
          <a:lstStyle/>
          <a:p>
            <a:r>
              <a:rPr lang="en-US" altLang="zh-CN" sz="3200" dirty="0"/>
              <a:t>Counterfactual Problem:</a:t>
            </a:r>
          </a:p>
          <a:p>
            <a:endParaRPr lang="en-US" altLang="zh-CN" sz="3200" dirty="0"/>
          </a:p>
          <a:p>
            <a:r>
              <a:rPr lang="en-US" altLang="zh-CN" sz="3200" dirty="0"/>
              <a:t>Can we estimate ATE by directly comparing the average outcome between treated and control groups?</a:t>
            </a:r>
          </a:p>
          <a:p>
            <a:pPr lvl="1"/>
            <a:r>
              <a:rPr lang="en-US" altLang="zh-CN" sz="2800" dirty="0"/>
              <a:t>Yes with randomized experiments (X are the same)</a:t>
            </a:r>
          </a:p>
          <a:p>
            <a:pPr lvl="1"/>
            <a:r>
              <a:rPr lang="en-US" altLang="zh-CN" sz="2800" dirty="0">
                <a:solidFill>
                  <a:srgbClr val="FF0000"/>
                </a:solidFill>
              </a:rPr>
              <a:t>No with observational data </a:t>
            </a:r>
            <a:r>
              <a:rPr lang="en-US" altLang="zh-CN" sz="2800" dirty="0"/>
              <a:t>(X might be different)</a:t>
            </a:r>
            <a:endParaRPr lang="en-US" altLang="zh-CN" sz="32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35</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3158548" y="2127429"/>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158548" y="2127429"/>
                <a:ext cx="2126543" cy="646331"/>
              </a:xfrm>
              <a:prstGeom prst="rect">
                <a:avLst/>
              </a:prstGeom>
              <a:blipFill rotWithShape="0">
                <a:blip r:embed="rId4"/>
                <a:stretch>
                  <a:fillRect/>
                </a:stretch>
              </a:blipFill>
            </p:spPr>
            <p:txBody>
              <a:bodyPr/>
              <a:lstStyle/>
              <a:p>
                <a:r>
                  <a:rPr lang="zh-CN" altLang="en-US">
                    <a:noFill/>
                  </a:rPr>
                  <a:t> </a:t>
                </a:r>
              </a:p>
            </p:txBody>
          </p:sp>
        </mc:Fallback>
      </mc:AlternateContent>
      <p:sp>
        <p:nvSpPr>
          <p:cNvPr id="8" name="文本框 7"/>
          <p:cNvSpPr txBox="1"/>
          <p:nvPr/>
        </p:nvSpPr>
        <p:spPr>
          <a:xfrm>
            <a:off x="5533583" y="2158205"/>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9" name="文本框 8"/>
              <p:cNvSpPr txBox="1"/>
              <p:nvPr/>
            </p:nvSpPr>
            <p:spPr>
              <a:xfrm>
                <a:off x="6195709" y="2127428"/>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195709" y="2127428"/>
                <a:ext cx="2126544" cy="646331"/>
              </a:xfrm>
              <a:prstGeom prst="rect">
                <a:avLst/>
              </a:prstGeom>
              <a:blipFill rotWithShape="0">
                <a:blip r:embed="rId5"/>
                <a:stretch>
                  <a:fillRect/>
                </a:stretch>
              </a:blipFill>
            </p:spPr>
            <p:txBody>
              <a:bodyPr/>
              <a:lstStyle/>
              <a:p>
                <a:r>
                  <a:rPr lang="zh-CN" altLang="en-US">
                    <a:noFill/>
                  </a:rPr>
                  <a:t> </a:t>
                </a:r>
              </a:p>
            </p:txBody>
          </p:sp>
        </mc:Fallback>
      </mc:AlternateContent>
      <p:pic>
        <p:nvPicPr>
          <p:cNvPr id="1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Tree>
    <p:extLst>
      <p:ext uri="{BB962C8B-B14F-4D97-AF65-F5344CB8AC3E}">
        <p14:creationId xmlns:p14="http://schemas.microsoft.com/office/powerpoint/2010/main" val="416273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904770" y="3662822"/>
            <a:ext cx="3084958" cy="2372050"/>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10972800" cy="4876800"/>
          </a:xfrm>
        </p:spPr>
        <p:txBody>
          <a:bodyPr>
            <a:normAutofit/>
          </a:bodyPr>
          <a:lstStyle/>
          <a:p>
            <a:r>
              <a:rPr lang="en-US" altLang="zh-CN" sz="3200" dirty="0"/>
              <a:t>Counterfactual Problem:</a:t>
            </a:r>
          </a:p>
          <a:p>
            <a:endParaRPr lang="en-US" altLang="zh-CN" sz="3200" dirty="0"/>
          </a:p>
          <a:p>
            <a:r>
              <a:rPr lang="en-US" altLang="zh-CN" sz="3200" dirty="0"/>
              <a:t>Can we estimate ATE by directly comparing the average outcome between treated and control groups?</a:t>
            </a:r>
          </a:p>
          <a:p>
            <a:pPr lvl="1"/>
            <a:r>
              <a:rPr lang="en-US" altLang="zh-CN" sz="2800" dirty="0"/>
              <a:t>Yes with randomized experiments (X are the same)</a:t>
            </a:r>
          </a:p>
          <a:p>
            <a:pPr lvl="1"/>
            <a:r>
              <a:rPr lang="en-US" altLang="zh-CN" sz="2800" dirty="0">
                <a:solidFill>
                  <a:srgbClr val="FF0000"/>
                </a:solidFill>
              </a:rPr>
              <a:t>No with observational data </a:t>
            </a:r>
            <a:r>
              <a:rPr lang="en-US" altLang="zh-CN" sz="2800" dirty="0"/>
              <a:t>(X might be different)</a:t>
            </a:r>
            <a:endParaRPr lang="en-US" altLang="zh-CN" sz="32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36</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3158548" y="2127429"/>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158548" y="2127429"/>
                <a:ext cx="2126543" cy="646331"/>
              </a:xfrm>
              <a:prstGeom prst="rect">
                <a:avLst/>
              </a:prstGeom>
              <a:blipFill rotWithShape="0">
                <a:blip r:embed="rId4"/>
                <a:stretch>
                  <a:fillRect/>
                </a:stretch>
              </a:blipFill>
            </p:spPr>
            <p:txBody>
              <a:bodyPr/>
              <a:lstStyle/>
              <a:p>
                <a:r>
                  <a:rPr lang="zh-CN" altLang="en-US">
                    <a:noFill/>
                  </a:rPr>
                  <a:t> </a:t>
                </a:r>
              </a:p>
            </p:txBody>
          </p:sp>
        </mc:Fallback>
      </mc:AlternateContent>
      <p:sp>
        <p:nvSpPr>
          <p:cNvPr id="8" name="文本框 7"/>
          <p:cNvSpPr txBox="1"/>
          <p:nvPr/>
        </p:nvSpPr>
        <p:spPr>
          <a:xfrm>
            <a:off x="5533583" y="2158205"/>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9" name="文本框 8"/>
              <p:cNvSpPr txBox="1"/>
              <p:nvPr/>
            </p:nvSpPr>
            <p:spPr>
              <a:xfrm>
                <a:off x="6195709" y="2127428"/>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195709" y="2127428"/>
                <a:ext cx="2126544" cy="646331"/>
              </a:xfrm>
              <a:prstGeom prst="rect">
                <a:avLst/>
              </a:prstGeom>
              <a:blipFill rotWithShape="0">
                <a:blip r:embed="rId5"/>
                <a:stretch>
                  <a:fillRect/>
                </a:stretch>
              </a:blipFill>
            </p:spPr>
            <p:txBody>
              <a:bodyPr/>
              <a:lstStyle/>
              <a:p>
                <a:r>
                  <a:rPr lang="zh-CN" altLang="en-US">
                    <a:noFill/>
                  </a:rPr>
                  <a:t> </a:t>
                </a:r>
              </a:p>
            </p:txBody>
          </p:sp>
        </mc:Fallback>
      </mc:AlternateContent>
      <p:pic>
        <p:nvPicPr>
          <p:cNvPr id="1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
        <p:nvSpPr>
          <p:cNvPr id="11" name="矩形 10"/>
          <p:cNvSpPr/>
          <p:nvPr/>
        </p:nvSpPr>
        <p:spPr>
          <a:xfrm>
            <a:off x="805464" y="5538327"/>
            <a:ext cx="8099305" cy="1014873"/>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CN" sz="3600" b="1" dirty="0">
                <a:solidFill>
                  <a:srgbClr val="AC29E7"/>
                </a:solidFill>
                <a:latin typeface="Times New Roman" panose="02020603050405020304" pitchFamily="18" charset="0"/>
                <a:cs typeface="Times New Roman" panose="02020603050405020304" pitchFamily="18" charset="0"/>
              </a:rPr>
              <a:t>Balancing Confounders’ Distribution</a:t>
            </a:r>
            <a:endParaRPr kumimoji="1" lang="en-US" altLang="zh-CN"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154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r>
              <a:rPr lang="zh-CN" altLang="en-US" sz="2400" dirty="0"/>
              <a:t> </a:t>
            </a:r>
            <a:r>
              <a:rPr lang="en-US" altLang="zh-CN" sz="2400" dirty="0"/>
              <a:t>(DCB)</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37</a:t>
            </a:fld>
            <a:endParaRPr lang="en-US"/>
          </a:p>
        </p:txBody>
      </p:sp>
    </p:spTree>
    <p:extLst>
      <p:ext uri="{BB962C8B-B14F-4D97-AF65-F5344CB8AC3E}">
        <p14:creationId xmlns:p14="http://schemas.microsoft.com/office/powerpoint/2010/main" val="2243898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Assumptions of Causal Inference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199"/>
                <a:ext cx="11438374" cy="5172389"/>
              </a:xfrm>
            </p:spPr>
            <p:txBody>
              <a:bodyPr>
                <a:normAutofit/>
              </a:bodyPr>
              <a:lstStyle/>
              <a:p>
                <a:r>
                  <a:rPr lang="en-US" altLang="zh-CN" sz="2800" b="1" dirty="0"/>
                  <a:t>A1: Stable Unit Treatment Value (SUTV): </a:t>
                </a:r>
                <a:r>
                  <a:rPr lang="en-US" altLang="zh-CN" sz="2800" dirty="0"/>
                  <a:t>The effect of treatment on a unit is independent of the treatment assignment of other units</a:t>
                </a: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𝑃</m:t>
                      </m:r>
                      <m:d>
                        <m:dPr>
                          <m:ctrlPr>
                            <a:rPr lang="en-US" altLang="zh-CN" sz="2800" b="0" i="1" smtClean="0">
                              <a:latin typeface="Cambria Math" panose="02040503050406030204" pitchFamily="18" charset="0"/>
                              <a:ea typeface="Cambria Math" panose="02040503050406030204" pitchFamily="18" charset="0"/>
                            </a:rPr>
                          </m:ctrlPr>
                        </m:dPr>
                        <m:e>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𝑌</m:t>
                              </m:r>
                            </m:e>
                            <m:sub>
                              <m:r>
                                <a:rPr lang="en-US" altLang="zh-CN" sz="2800" b="0" i="1" smtClean="0">
                                  <a:latin typeface="Cambria Math" panose="02040503050406030204" pitchFamily="18" charset="0"/>
                                  <a:ea typeface="Cambria Math" panose="02040503050406030204" pitchFamily="18" charset="0"/>
                                </a:rPr>
                                <m:t>𝑖</m:t>
                              </m:r>
                            </m:sub>
                          </m:sSub>
                        </m:e>
                        <m:e>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𝑇</m:t>
                              </m:r>
                            </m:e>
                            <m:sub>
                              <m:r>
                                <a:rPr lang="en-US" altLang="zh-CN" sz="2800" b="0" i="1" smtClean="0">
                                  <a:latin typeface="Cambria Math" panose="02040503050406030204" pitchFamily="18" charset="0"/>
                                  <a:ea typeface="Cambria Math" panose="02040503050406030204" pitchFamily="18" charset="0"/>
                                </a:rPr>
                                <m:t>𝑖</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𝑇</m:t>
                              </m:r>
                            </m:e>
                            <m:sub>
                              <m:r>
                                <a:rPr lang="en-US" altLang="zh-CN" sz="2800" b="0" i="1" smtClean="0">
                                  <a:latin typeface="Cambria Math" panose="02040503050406030204" pitchFamily="18" charset="0"/>
                                  <a:ea typeface="Cambria Math" panose="02040503050406030204" pitchFamily="18" charset="0"/>
                                </a:rPr>
                                <m:t>𝑗</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𝑋</m:t>
                              </m:r>
                            </m:e>
                            <m:sub>
                              <m:r>
                                <a:rPr lang="en-US" altLang="zh-CN" sz="2800" b="0" i="1" smtClean="0">
                                  <a:latin typeface="Cambria Math" panose="02040503050406030204" pitchFamily="18" charset="0"/>
                                  <a:ea typeface="Cambria Math" panose="02040503050406030204" pitchFamily="18" charset="0"/>
                                </a:rPr>
                                <m:t>𝑖</m:t>
                              </m:r>
                            </m:sub>
                          </m:sSub>
                        </m:e>
                      </m:d>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𝑃</m:t>
                      </m:r>
                      <m:d>
                        <m:dPr>
                          <m:ctrlPr>
                            <a:rPr lang="en-US" altLang="zh-CN" sz="2800" i="1">
                              <a:latin typeface="Cambria Math" panose="02040503050406030204" pitchFamily="18" charset="0"/>
                              <a:ea typeface="Cambria Math" panose="02040503050406030204" pitchFamily="18" charset="0"/>
                            </a:rPr>
                          </m:ctrlPr>
                        </m:dPr>
                        <m:e>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𝑌</m:t>
                              </m:r>
                            </m:e>
                            <m:sub>
                              <m:r>
                                <a:rPr lang="en-US" altLang="zh-CN" sz="2800" i="1">
                                  <a:latin typeface="Cambria Math" panose="02040503050406030204" pitchFamily="18" charset="0"/>
                                  <a:ea typeface="Cambria Math" panose="02040503050406030204" pitchFamily="18" charset="0"/>
                                </a:rPr>
                                <m:t>𝑖</m:t>
                              </m:r>
                            </m:sub>
                          </m:sSub>
                        </m:e>
                        <m:e>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𝑇</m:t>
                              </m:r>
                            </m:e>
                            <m:sub>
                              <m:r>
                                <a:rPr lang="en-US" altLang="zh-CN" sz="2800" i="1">
                                  <a:latin typeface="Cambria Math" panose="02040503050406030204" pitchFamily="18" charset="0"/>
                                  <a:ea typeface="Cambria Math" panose="02040503050406030204" pitchFamily="18" charset="0"/>
                                </a:rPr>
                                <m:t>𝑖</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𝑋</m:t>
                              </m:r>
                            </m:e>
                            <m:sub>
                              <m:r>
                                <a:rPr lang="en-US" altLang="zh-CN" sz="2800" i="1">
                                  <a:latin typeface="Cambria Math" panose="02040503050406030204" pitchFamily="18" charset="0"/>
                                  <a:ea typeface="Cambria Math" panose="02040503050406030204" pitchFamily="18" charset="0"/>
                                </a:rPr>
                                <m:t>𝑖</m:t>
                              </m:r>
                            </m:sub>
                          </m:sSub>
                        </m:e>
                      </m:d>
                    </m:oMath>
                  </m:oMathPara>
                </a14:m>
                <a:endParaRPr lang="en-US" altLang="zh-CN" sz="2800" dirty="0"/>
              </a:p>
              <a:p>
                <a:pPr marL="0" indent="0">
                  <a:buNone/>
                </a:pPr>
                <a:endParaRPr lang="en-US" altLang="zh-CN" sz="1100" dirty="0"/>
              </a:p>
              <a:p>
                <a:r>
                  <a:rPr lang="en-US" altLang="zh-CN" sz="2800" b="1" dirty="0"/>
                  <a:t>A2: </a:t>
                </a:r>
                <a:r>
                  <a:rPr lang="en-US" altLang="zh-CN" sz="2800" b="1" dirty="0" err="1"/>
                  <a:t>Unconfounderness</a:t>
                </a:r>
                <a:r>
                  <a:rPr lang="en-US" altLang="zh-CN" sz="2800" b="1" dirty="0"/>
                  <a:t>: </a:t>
                </a:r>
                <a:r>
                  <a:rPr lang="en-US" altLang="zh-CN" sz="2800" dirty="0"/>
                  <a:t>The distribution of treatment is independent of potential outcome when given the observed variables</a:t>
                </a: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𝑇</m:t>
                      </m:r>
                      <m:r>
                        <a:rPr lang="en-US" altLang="zh-CN" sz="2800" i="1">
                          <a:latin typeface="Cambria Math" panose="02040503050406030204" pitchFamily="18" charset="0"/>
                          <a:ea typeface="Cambria Math" panose="02040503050406030204" pitchFamily="18" charset="0"/>
                        </a:rPr>
                        <m:t>⊥</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𝑌</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0</m:t>
                              </m:r>
                            </m:e>
                          </m:d>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𝑌</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1</m:t>
                              </m:r>
                            </m:e>
                          </m:d>
                        </m:e>
                      </m:d>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𝑋</m:t>
                      </m:r>
                    </m:oMath>
                  </m:oMathPara>
                </a14:m>
                <a:endParaRPr lang="en-US" altLang="zh-CN" sz="2800" dirty="0"/>
              </a:p>
              <a:p>
                <a:pPr marL="0" indent="0" algn="ctr">
                  <a:buNone/>
                </a:pPr>
                <a:r>
                  <a:rPr lang="en-US" altLang="zh-CN" sz="2800" dirty="0"/>
                  <a:t>No unmeasured confounders</a:t>
                </a:r>
              </a:p>
              <a:p>
                <a:pPr marL="0" indent="0" algn="ctr">
                  <a:buNone/>
                </a:pPr>
                <a:endParaRPr lang="en-US" altLang="zh-CN" sz="1100" dirty="0"/>
              </a:p>
              <a:p>
                <a:r>
                  <a:rPr lang="en-US" altLang="zh-CN" sz="2800" b="1" dirty="0"/>
                  <a:t>A3: Overlap: </a:t>
                </a:r>
                <a:r>
                  <a:rPr lang="en-US" altLang="zh-CN" sz="2800" dirty="0"/>
                  <a:t>Each unit has nonzero probability to receive either treatment status when given the observed variables</a:t>
                </a:r>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Cambria Math" panose="02040503050406030204" pitchFamily="18" charset="0"/>
                        </a:rPr>
                        <m:t>0&lt;</m:t>
                      </m:r>
                      <m:r>
                        <a:rPr lang="en-US" altLang="zh-CN" sz="2800" i="1">
                          <a:latin typeface="Cambria Math" panose="02040503050406030204" pitchFamily="18" charset="0"/>
                          <a:ea typeface="Cambria Math" panose="02040503050406030204" pitchFamily="18" charset="0"/>
                        </a:rPr>
                        <m:t>𝑃</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𝑇</m:t>
                          </m:r>
                          <m:r>
                            <a:rPr lang="en-US" altLang="zh-CN" sz="2800" i="1">
                              <a:latin typeface="Cambria Math" panose="02040503050406030204" pitchFamily="18" charset="0"/>
                              <a:ea typeface="Cambria Math" panose="02040503050406030204" pitchFamily="18" charset="0"/>
                            </a:rPr>
                            <m:t>=1</m:t>
                          </m:r>
                        </m:e>
                        <m:e>
                          <m:r>
                            <a:rPr lang="en-US" altLang="zh-CN" sz="2800" i="1">
                              <a:latin typeface="Cambria Math" panose="02040503050406030204" pitchFamily="18" charset="0"/>
                              <a:ea typeface="Cambria Math" panose="02040503050406030204" pitchFamily="18" charset="0"/>
                            </a:rPr>
                            <m:t>𝑋</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𝑥</m:t>
                          </m:r>
                        </m:e>
                      </m:d>
                      <m:r>
                        <a:rPr lang="en-US" altLang="zh-CN" sz="2800" i="1">
                          <a:latin typeface="Cambria Math" panose="02040503050406030204" pitchFamily="18" charset="0"/>
                          <a:ea typeface="Cambria Math" panose="02040503050406030204" pitchFamily="18" charset="0"/>
                        </a:rPr>
                        <m:t>&lt;1</m:t>
                      </m:r>
                    </m:oMath>
                  </m:oMathPara>
                </a14:m>
                <a:endParaRPr lang="en-US" altLang="zh-CN" sz="2800" dirty="0">
                  <a:latin typeface="Cambria Math" panose="02040503050406030204" pitchFamily="18" charset="0"/>
                  <a:ea typeface="Cambria Math" panose="02040503050406030204" pitchFamily="18" charset="0"/>
                </a:endParaRPr>
              </a:p>
              <a:p>
                <a:pPr marL="0" indent="0">
                  <a:buNone/>
                </a:pPr>
                <a:endParaRPr lang="en-US" altLang="zh-CN" sz="2800" dirty="0">
                  <a:latin typeface="Cambria Math" panose="02040503050406030204" pitchFamily="18" charset="0"/>
                  <a:ea typeface="Cambria Math" panose="02040503050406030204" pitchFamily="18" charset="0"/>
                </a:endParaRPr>
              </a:p>
              <a:p>
                <a:pPr marL="0" indent="0">
                  <a:buNone/>
                </a:pPr>
                <a:endParaRPr lang="zh-CN" altLang="en-US" sz="2800" dirty="0"/>
              </a:p>
              <a:p>
                <a:endParaRPr lang="en-US" altLang="zh-CN" sz="2800" b="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199"/>
                <a:ext cx="11438374" cy="5172389"/>
              </a:xfrm>
              <a:blipFill rotWithShape="0">
                <a:blip r:embed="rId3"/>
                <a:stretch>
                  <a:fillRect l="-693" t="-1178" r="-122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38</a:t>
            </a:fld>
            <a:endParaRPr lang="en-US"/>
          </a:p>
        </p:txBody>
      </p:sp>
    </p:spTree>
    <p:extLst>
      <p:ext uri="{BB962C8B-B14F-4D97-AF65-F5344CB8AC3E}">
        <p14:creationId xmlns:p14="http://schemas.microsoft.com/office/powerpoint/2010/main" val="1625433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solidFill>
                  <a:srgbClr val="FF0000"/>
                </a:solidFill>
              </a:rPr>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39</a:t>
            </a:fld>
            <a:endParaRPr lang="en-US"/>
          </a:p>
        </p:txBody>
      </p:sp>
    </p:spTree>
    <p:extLst>
      <p:ext uri="{BB962C8B-B14F-4D97-AF65-F5344CB8AC3E}">
        <p14:creationId xmlns:p14="http://schemas.microsoft.com/office/powerpoint/2010/main" val="3616534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Explainability</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a:t>
            </a:fld>
            <a:endParaRPr lang="en-US"/>
          </a:p>
        </p:txBody>
      </p:sp>
      <p:sp>
        <p:nvSpPr>
          <p:cNvPr id="5" name="内容占位符 4"/>
          <p:cNvSpPr>
            <a:spLocks noGrp="1"/>
          </p:cNvSpPr>
          <p:nvPr>
            <p:ph idx="1"/>
          </p:nvPr>
        </p:nvSpPr>
        <p:spPr/>
        <p:txBody>
          <a:bodyPr/>
          <a:lstStyle/>
          <a:p>
            <a:endParaRPr lang="zh-CN" altLang="en-US" dirty="0"/>
          </a:p>
        </p:txBody>
      </p:sp>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9239" y="3313274"/>
            <a:ext cx="3360306" cy="3013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âhuman in the loopâçå¾çæç´¢ç»æ"/>
          <p:cNvPicPr>
            <a:picLocks noChangeAspect="1" noChangeArrowheads="1"/>
          </p:cNvPicPr>
          <p:nvPr/>
        </p:nvPicPr>
        <p:blipFill rotWithShape="1">
          <a:blip r:embed="rId3">
            <a:extLst>
              <a:ext uri="{28A0092B-C50C-407E-A947-70E740481C1C}">
                <a14:useLocalDpi xmlns:a14="http://schemas.microsoft.com/office/drawing/2010/main" val="0"/>
              </a:ext>
            </a:extLst>
          </a:blip>
          <a:srcRect l="42088"/>
          <a:stretch/>
        </p:blipFill>
        <p:spPr bwMode="auto">
          <a:xfrm>
            <a:off x="6644311" y="3365415"/>
            <a:ext cx="3827138" cy="2532967"/>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a:xfrm>
            <a:off x="5754905" y="4571378"/>
            <a:ext cx="529516" cy="539885"/>
          </a:xfrm>
          <a:prstGeom prst="rightArrow">
            <a:avLst/>
          </a:prstGeom>
          <a:gradFill rotWithShape="1">
            <a:gsLst>
              <a:gs pos="0">
                <a:srgbClr val="292934">
                  <a:tint val="50000"/>
                  <a:shade val="86000"/>
                  <a:satMod val="140000"/>
                </a:srgbClr>
              </a:gs>
              <a:gs pos="45000">
                <a:srgbClr val="292934">
                  <a:tint val="48000"/>
                  <a:satMod val="150000"/>
                </a:srgbClr>
              </a:gs>
              <a:gs pos="100000">
                <a:srgbClr val="292934">
                  <a:tint val="28000"/>
                  <a:satMod val="160000"/>
                </a:srgbClr>
              </a:gs>
            </a:gsLst>
            <a:path path="circle">
              <a:fillToRect l="100000" t="100000" r="100000" b="100000"/>
            </a:path>
          </a:gradFill>
          <a:ln w="9525" cap="flat" cmpd="sng" algn="ctr">
            <a:solidFill>
              <a:srgbClr val="292934"/>
            </a:solidFill>
            <a:prstDash val="solid"/>
          </a:ln>
          <a:effectLst/>
        </p:spPr>
        <p:txBody>
          <a:bodyPr rtlCol="0" anchor="ctr"/>
          <a:lstStyle/>
          <a:p>
            <a:pPr algn="ctr" defTabSz="685800">
              <a:defRPr/>
            </a:pPr>
            <a:endParaRPr lang="zh-CN" altLang="en-US" sz="1350" kern="0">
              <a:latin typeface="Arial"/>
              <a:ea typeface="华文新魏" panose="02010800040101010101" pitchFamily="2" charset="-122"/>
            </a:endParaRPr>
          </a:p>
        </p:txBody>
      </p:sp>
      <p:sp>
        <p:nvSpPr>
          <p:cNvPr id="9" name="文本框 8"/>
          <p:cNvSpPr txBox="1"/>
          <p:nvPr/>
        </p:nvSpPr>
        <p:spPr>
          <a:xfrm>
            <a:off x="7634561" y="2882569"/>
            <a:ext cx="3087705"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Human in the loop</a:t>
            </a:r>
            <a:endParaRPr lang="zh-CN" altLang="en-US" sz="24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397023" y="2882569"/>
            <a:ext cx="2400016"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Unexplainable</a:t>
            </a:r>
            <a:endParaRPr lang="zh-CN" altLang="en-US" sz="2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298651" y="5967000"/>
            <a:ext cx="5167953"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Health  Military  Finance  Industry</a:t>
            </a:r>
            <a:endParaRPr lang="zh-CN" altLang="en-US" sz="135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flipH="1">
            <a:off x="5692438" y="4576534"/>
            <a:ext cx="543746" cy="5286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757044" y="4576534"/>
            <a:ext cx="460468" cy="5286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38225" y="1600200"/>
            <a:ext cx="10115550" cy="88561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3200" dirty="0">
                <a:latin typeface="+mj-lt"/>
                <a:ea typeface="黑体" panose="02010609060101010101" pitchFamily="49" charset="-122"/>
              </a:rPr>
              <a:t>Most machine learning models are black-box models</a:t>
            </a:r>
            <a:endParaRPr lang="zh-CN" altLang="en-US" sz="3200" dirty="0">
              <a:latin typeface="+mj-lt"/>
              <a:ea typeface="黑体" panose="02010609060101010101" pitchFamily="49" charset="-122"/>
            </a:endParaRPr>
          </a:p>
        </p:txBody>
      </p:sp>
    </p:spTree>
    <p:extLst>
      <p:ext uri="{BB962C8B-B14F-4D97-AF65-F5344CB8AC3E}">
        <p14:creationId xmlns:p14="http://schemas.microsoft.com/office/powerpoint/2010/main" val="560440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40</a:t>
            </a:fld>
            <a:endParaRPr lang="en-US"/>
          </a:p>
        </p:txBody>
      </p:sp>
      <p:pic>
        <p:nvPicPr>
          <p:cNvPr id="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4967" y="1809340"/>
            <a:ext cx="795712" cy="1214786"/>
          </a:xfrm>
          <a:prstGeom prst="rect">
            <a:avLst/>
          </a:prstGeom>
        </p:spPr>
      </p:pic>
      <p:pic>
        <p:nvPicPr>
          <p:cNvPr id="21" name="Picture 2" descr="Download Small PNG Medium PNG Large PNG SVG Edit Clipart"/>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632582" y="2282606"/>
            <a:ext cx="793820" cy="1214786"/>
          </a:xfrm>
          <a:prstGeom prst="rect">
            <a:avLst/>
          </a:prstGeom>
        </p:spPr>
      </p:pic>
      <p:pic>
        <p:nvPicPr>
          <p:cNvPr id="22"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5807" y="2196683"/>
            <a:ext cx="964580" cy="1418501"/>
          </a:xfrm>
          <a:prstGeom prst="rect">
            <a:avLst/>
          </a:prstGeom>
        </p:spPr>
      </p:pic>
      <p:grpSp>
        <p:nvGrpSpPr>
          <p:cNvPr id="27" name="组合 26"/>
          <p:cNvGrpSpPr/>
          <p:nvPr/>
        </p:nvGrpSpPr>
        <p:grpSpPr>
          <a:xfrm>
            <a:off x="6781975" y="2093822"/>
            <a:ext cx="1039746" cy="1214786"/>
            <a:chOff x="5123997" y="3033222"/>
            <a:chExt cx="1039746" cy="1214786"/>
          </a:xfrm>
        </p:grpSpPr>
        <p:pic>
          <p:nvPicPr>
            <p:cNvPr id="23"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26"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32" name="组合 31"/>
          <p:cNvGrpSpPr/>
          <p:nvPr/>
        </p:nvGrpSpPr>
        <p:grpSpPr>
          <a:xfrm>
            <a:off x="8023353" y="1980737"/>
            <a:ext cx="1097842" cy="1418501"/>
            <a:chOff x="7711642" y="2931365"/>
            <a:chExt cx="1097842" cy="1418501"/>
          </a:xfrm>
        </p:grpSpPr>
        <p:pic>
          <p:nvPicPr>
            <p:cNvPr id="29"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3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grpSp>
        <p:nvGrpSpPr>
          <p:cNvPr id="33" name="组合 32"/>
          <p:cNvGrpSpPr/>
          <p:nvPr/>
        </p:nvGrpSpPr>
        <p:grpSpPr>
          <a:xfrm>
            <a:off x="9953213" y="1862470"/>
            <a:ext cx="1008576" cy="1214786"/>
            <a:chOff x="8942746" y="3012049"/>
            <a:chExt cx="1008576" cy="1214786"/>
          </a:xfrm>
        </p:grpSpPr>
        <p:pic>
          <p:nvPicPr>
            <p:cNvPr id="28"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31"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p:pic>
        <p:nvPicPr>
          <p:cNvPr id="34"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6157" y="3415727"/>
            <a:ext cx="964580" cy="1418501"/>
          </a:xfrm>
          <a:prstGeom prst="rect">
            <a:avLst/>
          </a:prstGeom>
        </p:spPr>
      </p:pic>
      <p:pic>
        <p:nvPicPr>
          <p:cNvPr id="35"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1147" y="2701215"/>
            <a:ext cx="964580" cy="1418501"/>
          </a:xfrm>
          <a:prstGeom prst="rect">
            <a:avLst/>
          </a:prstGeom>
        </p:spPr>
      </p:pic>
      <p:pic>
        <p:nvPicPr>
          <p:cNvPr id="3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4379" y="3093714"/>
            <a:ext cx="795712" cy="1214786"/>
          </a:xfrm>
          <a:prstGeom prst="rect">
            <a:avLst/>
          </a:prstGeom>
        </p:spPr>
      </p:pic>
      <p:pic>
        <p:nvPicPr>
          <p:cNvPr id="38"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808" y="3992855"/>
            <a:ext cx="795712" cy="1214786"/>
          </a:xfrm>
          <a:prstGeom prst="rect">
            <a:avLst/>
          </a:prstGeom>
        </p:spPr>
      </p:pic>
      <p:pic>
        <p:nvPicPr>
          <p:cNvPr id="39"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8951" y="3315746"/>
            <a:ext cx="793820" cy="1214786"/>
          </a:xfrm>
          <a:prstGeom prst="rect">
            <a:avLst/>
          </a:prstGeom>
        </p:spPr>
      </p:pic>
      <p:pic>
        <p:nvPicPr>
          <p:cNvPr id="41"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9778" y="3950993"/>
            <a:ext cx="793820" cy="1214786"/>
          </a:xfrm>
          <a:prstGeom prst="rect">
            <a:avLst/>
          </a:prstGeom>
        </p:spPr>
      </p:pic>
      <p:pic>
        <p:nvPicPr>
          <p:cNvPr id="42"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2425" y="4226835"/>
            <a:ext cx="793820" cy="1214786"/>
          </a:xfrm>
          <a:prstGeom prst="rect">
            <a:avLst/>
          </a:prstGeom>
        </p:spPr>
      </p:pic>
      <p:grpSp>
        <p:nvGrpSpPr>
          <p:cNvPr id="43" name="组合 42"/>
          <p:cNvGrpSpPr/>
          <p:nvPr/>
        </p:nvGrpSpPr>
        <p:grpSpPr>
          <a:xfrm>
            <a:off x="8955791" y="2601492"/>
            <a:ext cx="1039746" cy="1214786"/>
            <a:chOff x="5123997" y="3033222"/>
            <a:chExt cx="1039746" cy="1214786"/>
          </a:xfrm>
        </p:grpSpPr>
        <p:pic>
          <p:nvPicPr>
            <p:cNvPr id="44"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45"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46" name="组合 45"/>
          <p:cNvGrpSpPr/>
          <p:nvPr/>
        </p:nvGrpSpPr>
        <p:grpSpPr>
          <a:xfrm>
            <a:off x="10340309" y="2922923"/>
            <a:ext cx="1039746" cy="1214786"/>
            <a:chOff x="5123997" y="3033222"/>
            <a:chExt cx="1039746" cy="1214786"/>
          </a:xfrm>
        </p:grpSpPr>
        <p:pic>
          <p:nvPicPr>
            <p:cNvPr id="4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48"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49" name="组合 48"/>
          <p:cNvGrpSpPr/>
          <p:nvPr/>
        </p:nvGrpSpPr>
        <p:grpSpPr>
          <a:xfrm>
            <a:off x="8600381" y="4233318"/>
            <a:ext cx="1039746" cy="1214786"/>
            <a:chOff x="5123997" y="3033222"/>
            <a:chExt cx="1039746" cy="1214786"/>
          </a:xfrm>
        </p:grpSpPr>
        <p:pic>
          <p:nvPicPr>
            <p:cNvPr id="50"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51"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52" name="组合 51"/>
          <p:cNvGrpSpPr/>
          <p:nvPr/>
        </p:nvGrpSpPr>
        <p:grpSpPr>
          <a:xfrm>
            <a:off x="7213840" y="4039032"/>
            <a:ext cx="1039746" cy="1214786"/>
            <a:chOff x="5123997" y="3033222"/>
            <a:chExt cx="1039746" cy="1214786"/>
          </a:xfrm>
        </p:grpSpPr>
        <p:pic>
          <p:nvPicPr>
            <p:cNvPr id="53"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54"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grpSp>
        <p:nvGrpSpPr>
          <p:cNvPr id="55" name="组合 54"/>
          <p:cNvGrpSpPr/>
          <p:nvPr/>
        </p:nvGrpSpPr>
        <p:grpSpPr>
          <a:xfrm>
            <a:off x="9425370" y="3283604"/>
            <a:ext cx="1097842" cy="1418501"/>
            <a:chOff x="7711642" y="2931365"/>
            <a:chExt cx="1097842" cy="1418501"/>
          </a:xfrm>
        </p:grpSpPr>
        <p:pic>
          <p:nvPicPr>
            <p:cNvPr id="56"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57"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grpSp>
        <p:nvGrpSpPr>
          <p:cNvPr id="58" name="组合 57"/>
          <p:cNvGrpSpPr/>
          <p:nvPr/>
        </p:nvGrpSpPr>
        <p:grpSpPr>
          <a:xfrm>
            <a:off x="6752114" y="3139885"/>
            <a:ext cx="1097842" cy="1418501"/>
            <a:chOff x="7711642" y="2931365"/>
            <a:chExt cx="1097842" cy="1418501"/>
          </a:xfrm>
        </p:grpSpPr>
        <p:pic>
          <p:nvPicPr>
            <p:cNvPr id="59" name="Picture 6" descr="If you want to learn more about us, just click the name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6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grpSp>
        <p:nvGrpSpPr>
          <p:cNvPr id="61" name="组合 60"/>
          <p:cNvGrpSpPr/>
          <p:nvPr/>
        </p:nvGrpSpPr>
        <p:grpSpPr>
          <a:xfrm>
            <a:off x="10066575" y="3849135"/>
            <a:ext cx="1008576" cy="1214786"/>
            <a:chOff x="8942746" y="3012049"/>
            <a:chExt cx="1008576" cy="1214786"/>
          </a:xfrm>
        </p:grpSpPr>
        <p:pic>
          <p:nvPicPr>
            <p:cNvPr id="62"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63"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p:grpSp>
        <p:nvGrpSpPr>
          <p:cNvPr id="64" name="组合 63"/>
          <p:cNvGrpSpPr/>
          <p:nvPr/>
        </p:nvGrpSpPr>
        <p:grpSpPr>
          <a:xfrm>
            <a:off x="8339494" y="3385461"/>
            <a:ext cx="1008576" cy="1214786"/>
            <a:chOff x="8942746" y="3012049"/>
            <a:chExt cx="1008576" cy="1214786"/>
          </a:xfrm>
        </p:grpSpPr>
        <p:pic>
          <p:nvPicPr>
            <p:cNvPr id="65" name="Picture 2" descr="Download Small PNG Medium PNG Large PNG SVG Edit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66"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mc:AlternateContent xmlns:mc="http://schemas.openxmlformats.org/markup-compatibility/2006" xmlns:a14="http://schemas.microsoft.com/office/drawing/2010/main">
        <mc:Choice Requires="a14">
          <p:sp>
            <p:nvSpPr>
              <p:cNvPr id="3" name="文本框 2"/>
              <p:cNvSpPr txBox="1"/>
              <p:nvPr/>
            </p:nvSpPr>
            <p:spPr>
              <a:xfrm>
                <a:off x="2533289" y="5895222"/>
                <a:ext cx="9864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=0</m:t>
                      </m:r>
                    </m:oMath>
                  </m:oMathPara>
                </a14:m>
                <a:endParaRPr lang="zh-CN" altLang="en-US" sz="28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533289" y="5895222"/>
                <a:ext cx="986489" cy="43088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8765014" y="5899386"/>
                <a:ext cx="9864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=1</m:t>
                      </m:r>
                    </m:oMath>
                  </m:oMathPara>
                </a14:m>
                <a:endParaRPr lang="zh-CN" altLang="en-US" sz="2800" dirty="0"/>
              </a:p>
            </p:txBody>
          </p:sp>
        </mc:Choice>
        <mc:Fallback xmlns="">
          <p:sp>
            <p:nvSpPr>
              <p:cNvPr id="67" name="文本框 66"/>
              <p:cNvSpPr txBox="1">
                <a:spLocks noRot="1" noChangeAspect="1" noMove="1" noResize="1" noEditPoints="1" noAdjustHandles="1" noChangeArrowheads="1" noChangeShapeType="1" noTextEdit="1"/>
              </p:cNvSpPr>
              <p:nvPr/>
            </p:nvSpPr>
            <p:spPr>
              <a:xfrm>
                <a:off x="8765014" y="5899386"/>
                <a:ext cx="986489" cy="430887"/>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9145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41</a:t>
            </a:fld>
            <a:endParaRPr lang="en-US"/>
          </a:p>
        </p:txBody>
      </p:sp>
      <p:grpSp>
        <p:nvGrpSpPr>
          <p:cNvPr id="12" name="组合 11"/>
          <p:cNvGrpSpPr/>
          <p:nvPr/>
        </p:nvGrpSpPr>
        <p:grpSpPr>
          <a:xfrm>
            <a:off x="1007944" y="1673659"/>
            <a:ext cx="2517581" cy="1418502"/>
            <a:chOff x="1004195" y="1842276"/>
            <a:chExt cx="2517581" cy="1418502"/>
          </a:xfrm>
        </p:grpSpPr>
        <p:pic>
          <p:nvPicPr>
            <p:cNvPr id="22"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95" y="1842277"/>
              <a:ext cx="964580" cy="1418501"/>
            </a:xfrm>
            <a:prstGeom prst="rect">
              <a:avLst/>
            </a:prstGeom>
          </p:spPr>
        </p:pic>
        <p:grpSp>
          <p:nvGrpSpPr>
            <p:cNvPr id="32" name="组合 31"/>
            <p:cNvGrpSpPr/>
            <p:nvPr/>
          </p:nvGrpSpPr>
          <p:grpSpPr>
            <a:xfrm>
              <a:off x="2423934" y="1842276"/>
              <a:ext cx="1097842" cy="1418501"/>
              <a:chOff x="7711642" y="2931365"/>
              <a:chExt cx="1097842" cy="1418501"/>
            </a:xfrm>
          </p:grpSpPr>
          <p:pic>
            <p:nvPicPr>
              <p:cNvPr id="29"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3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cxnSp>
          <p:nvCxnSpPr>
            <p:cNvPr id="8" name="直接箭头连接符 7"/>
            <p:cNvCxnSpPr>
              <a:stCxn id="22" idx="3"/>
              <a:endCxn id="29" idx="1"/>
            </p:cNvCxnSpPr>
            <p:nvPr/>
          </p:nvCxnSpPr>
          <p:spPr>
            <a:xfrm flipV="1">
              <a:off x="1968775" y="255152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216728" y="1836008"/>
            <a:ext cx="2451179" cy="1214786"/>
            <a:chOff x="1088629" y="3357733"/>
            <a:chExt cx="2451179" cy="1214786"/>
          </a:xfrm>
        </p:grpSpPr>
        <p:grpSp>
          <p:nvGrpSpPr>
            <p:cNvPr id="27" name="组合 26"/>
            <p:cNvGrpSpPr/>
            <p:nvPr/>
          </p:nvGrpSpPr>
          <p:grpSpPr>
            <a:xfrm>
              <a:off x="2500062" y="3357733"/>
              <a:ext cx="1039746" cy="1214786"/>
              <a:chOff x="5123997" y="3033222"/>
              <a:chExt cx="1039746" cy="1214786"/>
            </a:xfrm>
          </p:grpSpPr>
          <p:pic>
            <p:nvPicPr>
              <p:cNvPr id="23"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26"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37"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68" name="直接箭头连接符 67"/>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1007944" y="3190208"/>
            <a:ext cx="2517581" cy="1418502"/>
            <a:chOff x="1004195" y="1842276"/>
            <a:chExt cx="2517581" cy="1418502"/>
          </a:xfrm>
        </p:grpSpPr>
        <p:pic>
          <p:nvPicPr>
            <p:cNvPr id="71"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95" y="1842277"/>
              <a:ext cx="964580" cy="1418501"/>
            </a:xfrm>
            <a:prstGeom prst="rect">
              <a:avLst/>
            </a:prstGeom>
          </p:spPr>
        </p:pic>
        <p:grpSp>
          <p:nvGrpSpPr>
            <p:cNvPr id="72" name="组合 71"/>
            <p:cNvGrpSpPr/>
            <p:nvPr/>
          </p:nvGrpSpPr>
          <p:grpSpPr>
            <a:xfrm>
              <a:off x="2423934" y="1842276"/>
              <a:ext cx="1097842" cy="1418501"/>
              <a:chOff x="7711642" y="2931365"/>
              <a:chExt cx="1097842" cy="1418501"/>
            </a:xfrm>
          </p:grpSpPr>
          <p:pic>
            <p:nvPicPr>
              <p:cNvPr id="74"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75"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cxnSp>
          <p:nvCxnSpPr>
            <p:cNvPr id="73" name="直接箭头连接符 72"/>
            <p:cNvCxnSpPr>
              <a:stCxn id="71" idx="3"/>
              <a:endCxn id="74" idx="1"/>
            </p:cNvCxnSpPr>
            <p:nvPr/>
          </p:nvCxnSpPr>
          <p:spPr>
            <a:xfrm flipV="1">
              <a:off x="1968775" y="255152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1007944" y="4889073"/>
            <a:ext cx="2384319" cy="1419483"/>
            <a:chOff x="1004195" y="1841295"/>
            <a:chExt cx="2384319" cy="1419483"/>
          </a:xfrm>
        </p:grpSpPr>
        <p:pic>
          <p:nvPicPr>
            <p:cNvPr id="77"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95" y="1842277"/>
              <a:ext cx="964580" cy="1418501"/>
            </a:xfrm>
            <a:prstGeom prst="rect">
              <a:avLst/>
            </a:prstGeom>
          </p:spPr>
        </p:pic>
        <p:grpSp>
          <p:nvGrpSpPr>
            <p:cNvPr id="78" name="组合 77"/>
            <p:cNvGrpSpPr/>
            <p:nvPr/>
          </p:nvGrpSpPr>
          <p:grpSpPr>
            <a:xfrm>
              <a:off x="1618198" y="1841295"/>
              <a:ext cx="1770316" cy="1419482"/>
              <a:chOff x="6905906" y="2930384"/>
              <a:chExt cx="1770316" cy="1419482"/>
            </a:xfrm>
          </p:grpSpPr>
          <p:pic>
            <p:nvPicPr>
              <p:cNvPr id="80"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81"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5906" y="2930384"/>
                <a:ext cx="429513" cy="689058"/>
              </a:xfrm>
              <a:prstGeom prst="rect">
                <a:avLst/>
              </a:prstGeom>
            </p:spPr>
          </p:pic>
        </p:grpSp>
        <p:cxnSp>
          <p:nvCxnSpPr>
            <p:cNvPr id="79" name="直接箭头连接符 78"/>
            <p:cNvCxnSpPr>
              <a:stCxn id="77" idx="3"/>
              <a:endCxn id="80" idx="1"/>
            </p:cNvCxnSpPr>
            <p:nvPr/>
          </p:nvCxnSpPr>
          <p:spPr>
            <a:xfrm flipV="1">
              <a:off x="1968775" y="255152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4216728" y="3170152"/>
            <a:ext cx="2207145" cy="1336699"/>
            <a:chOff x="1088629" y="3235820"/>
            <a:chExt cx="2207145" cy="1336699"/>
          </a:xfrm>
        </p:grpSpPr>
        <p:grpSp>
          <p:nvGrpSpPr>
            <p:cNvPr id="83" name="组合 82"/>
            <p:cNvGrpSpPr/>
            <p:nvPr/>
          </p:nvGrpSpPr>
          <p:grpSpPr>
            <a:xfrm>
              <a:off x="1707002" y="3235820"/>
              <a:ext cx="1588772" cy="1336699"/>
              <a:chOff x="4330937" y="2911309"/>
              <a:chExt cx="1588772" cy="1336699"/>
            </a:xfrm>
          </p:grpSpPr>
          <p:pic>
            <p:nvPicPr>
              <p:cNvPr id="86"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87"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0937" y="2911309"/>
                <a:ext cx="429513" cy="689058"/>
              </a:xfrm>
              <a:prstGeom prst="rect">
                <a:avLst/>
              </a:prstGeom>
            </p:spPr>
          </p:pic>
        </p:grpSp>
        <p:pic>
          <p:nvPicPr>
            <p:cNvPr id="84"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85" name="直接箭头连接符 84"/>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4234760" y="4970738"/>
            <a:ext cx="2433147" cy="1214786"/>
            <a:chOff x="1088629" y="4896513"/>
            <a:chExt cx="2433147" cy="1214786"/>
          </a:xfrm>
        </p:grpSpPr>
        <p:grpSp>
          <p:nvGrpSpPr>
            <p:cNvPr id="89" name="组合 88"/>
            <p:cNvGrpSpPr/>
            <p:nvPr/>
          </p:nvGrpSpPr>
          <p:grpSpPr>
            <a:xfrm>
              <a:off x="2513200" y="4896513"/>
              <a:ext cx="1008576" cy="1214786"/>
              <a:chOff x="8942746" y="3012049"/>
              <a:chExt cx="1008576" cy="1214786"/>
            </a:xfrm>
          </p:grpSpPr>
          <p:pic>
            <p:nvPicPr>
              <p:cNvPr id="92"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42746" y="3012049"/>
                <a:ext cx="793820" cy="1214786"/>
              </a:xfrm>
              <a:prstGeom prst="rect">
                <a:avLst/>
              </a:prstGeom>
            </p:spPr>
          </p:pic>
          <p:pic>
            <p:nvPicPr>
              <p:cNvPr id="93"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809" y="3012049"/>
                <a:ext cx="429513" cy="689058"/>
              </a:xfrm>
              <a:prstGeom prst="rect">
                <a:avLst/>
              </a:prstGeom>
            </p:spPr>
          </p:pic>
        </p:grpSp>
        <p:pic>
          <p:nvPicPr>
            <p:cNvPr id="90"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8629" y="4896513"/>
              <a:ext cx="793820" cy="1214786"/>
            </a:xfrm>
            <a:prstGeom prst="rect">
              <a:avLst/>
            </a:prstGeom>
          </p:spPr>
        </p:pic>
        <p:cxnSp>
          <p:nvCxnSpPr>
            <p:cNvPr id="91" name="直接箭头连接符 90"/>
            <p:cNvCxnSpPr/>
            <p:nvPr/>
          </p:nvCxnSpPr>
          <p:spPr>
            <a:xfrm flipV="1">
              <a:off x="1968775" y="5515235"/>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0" name="Rectangle 63">
            <a:extLst>
              <a:ext uri="{FF2B5EF4-FFF2-40B4-BE49-F238E27FC236}">
                <a16:creationId xmlns:a16="http://schemas.microsoft.com/office/drawing/2014/main" id="{DBF8728A-3801-43E5-8742-25669AB315CA}"/>
              </a:ext>
            </a:extLst>
          </p:cNvPr>
          <p:cNvSpPr/>
          <p:nvPr/>
        </p:nvSpPr>
        <p:spPr>
          <a:xfrm>
            <a:off x="7767376" y="5134708"/>
            <a:ext cx="4161153" cy="1462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0274" y="5315267"/>
            <a:ext cx="795712" cy="1214786"/>
          </a:xfrm>
          <a:prstGeom prst="rect">
            <a:avLst/>
          </a:prstGeom>
        </p:spPr>
      </p:pic>
      <p:pic>
        <p:nvPicPr>
          <p:cNvPr id="102"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8899" y="5315267"/>
            <a:ext cx="793820" cy="1214786"/>
          </a:xfrm>
          <a:prstGeom prst="rect">
            <a:avLst/>
          </a:prstGeom>
        </p:spPr>
      </p:pic>
      <p:grpSp>
        <p:nvGrpSpPr>
          <p:cNvPr id="103" name="组合 102"/>
          <p:cNvGrpSpPr/>
          <p:nvPr/>
        </p:nvGrpSpPr>
        <p:grpSpPr>
          <a:xfrm>
            <a:off x="10830687" y="5212296"/>
            <a:ext cx="1097842" cy="1418501"/>
            <a:chOff x="7711642" y="2931365"/>
            <a:chExt cx="1097842" cy="1418501"/>
          </a:xfrm>
        </p:grpSpPr>
        <p:pic>
          <p:nvPicPr>
            <p:cNvPr id="104" name="Picture 6" descr="If you want to learn more about us, just click the nam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1642" y="2931365"/>
              <a:ext cx="964580" cy="1418501"/>
            </a:xfrm>
            <a:prstGeom prst="rect">
              <a:avLst/>
            </a:prstGeom>
          </p:spPr>
        </p:pic>
        <p:pic>
          <p:nvPicPr>
            <p:cNvPr id="105"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971" y="3012049"/>
              <a:ext cx="429513" cy="689058"/>
            </a:xfrm>
            <a:prstGeom prst="rect">
              <a:avLst/>
            </a:prstGeom>
          </p:spPr>
        </p:pic>
      </p:grpSp>
      <p:pic>
        <p:nvPicPr>
          <p:cNvPr id="106" name="Picture 9" descr="user icon - vector Clip Ar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1713" y="5292980"/>
            <a:ext cx="795712" cy="1214786"/>
          </a:xfrm>
          <a:prstGeom prst="rect">
            <a:avLst/>
          </a:prstGeom>
        </p:spPr>
      </p:pic>
      <p:grpSp>
        <p:nvGrpSpPr>
          <p:cNvPr id="3" name="组合 2"/>
          <p:cNvGrpSpPr/>
          <p:nvPr/>
        </p:nvGrpSpPr>
        <p:grpSpPr>
          <a:xfrm>
            <a:off x="7278140" y="3236546"/>
            <a:ext cx="2218391" cy="1270305"/>
            <a:chOff x="7278140" y="3236546"/>
            <a:chExt cx="2218391" cy="1270305"/>
          </a:xfrm>
        </p:grpSpPr>
        <p:pic>
          <p:nvPicPr>
            <p:cNvPr id="98"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2711" y="3292065"/>
              <a:ext cx="793820" cy="1214786"/>
            </a:xfrm>
            <a:prstGeom prst="rect">
              <a:avLst/>
            </a:prstGeom>
          </p:spPr>
        </p:pic>
        <p:pic>
          <p:nvPicPr>
            <p:cNvPr id="96"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8140" y="3292065"/>
              <a:ext cx="793820" cy="1214786"/>
            </a:xfrm>
            <a:prstGeom prst="rect">
              <a:avLst/>
            </a:prstGeom>
          </p:spPr>
        </p:pic>
        <p:cxnSp>
          <p:nvCxnSpPr>
            <p:cNvPr id="97" name="直接箭头连接符 96"/>
            <p:cNvCxnSpPr/>
            <p:nvPr/>
          </p:nvCxnSpPr>
          <p:spPr>
            <a:xfrm flipV="1">
              <a:off x="8158286" y="391078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9"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263" y="3236546"/>
              <a:ext cx="429513" cy="689058"/>
            </a:xfrm>
            <a:prstGeom prst="rect">
              <a:avLst/>
            </a:prstGeom>
          </p:spPr>
        </p:pic>
      </p:grpSp>
      <p:grpSp>
        <p:nvGrpSpPr>
          <p:cNvPr id="60" name="组合 59"/>
          <p:cNvGrpSpPr/>
          <p:nvPr/>
        </p:nvGrpSpPr>
        <p:grpSpPr>
          <a:xfrm>
            <a:off x="7278140" y="1875961"/>
            <a:ext cx="2218391" cy="1270305"/>
            <a:chOff x="7278140" y="3236546"/>
            <a:chExt cx="2218391" cy="1270305"/>
          </a:xfrm>
        </p:grpSpPr>
        <p:pic>
          <p:nvPicPr>
            <p:cNvPr id="61"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2711" y="3292065"/>
              <a:ext cx="793820" cy="1214786"/>
            </a:xfrm>
            <a:prstGeom prst="rect">
              <a:avLst/>
            </a:prstGeom>
          </p:spPr>
        </p:pic>
        <p:pic>
          <p:nvPicPr>
            <p:cNvPr id="62" name="Picture 2" descr="Download Small PNG Medium PNG Large PNG SVG Edit Clipar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8140" y="3292065"/>
              <a:ext cx="793820" cy="1214786"/>
            </a:xfrm>
            <a:prstGeom prst="rect">
              <a:avLst/>
            </a:prstGeom>
          </p:spPr>
        </p:pic>
        <p:cxnSp>
          <p:nvCxnSpPr>
            <p:cNvPr id="63" name="直接箭头连接符 62"/>
            <p:cNvCxnSpPr/>
            <p:nvPr/>
          </p:nvCxnSpPr>
          <p:spPr>
            <a:xfrm flipV="1">
              <a:off x="8158286" y="3910787"/>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4263" y="3236546"/>
              <a:ext cx="429513" cy="689058"/>
            </a:xfrm>
            <a:prstGeom prst="rect">
              <a:avLst/>
            </a:prstGeom>
          </p:spPr>
        </p:pic>
      </p:grpSp>
    </p:spTree>
    <p:extLst>
      <p:ext uri="{BB962C8B-B14F-4D97-AF65-F5344CB8AC3E}">
        <p14:creationId xmlns:p14="http://schemas.microsoft.com/office/powerpoint/2010/main" val="2693991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8324810" cy="4876800"/>
              </a:xfrm>
            </p:spPr>
            <p:txBody>
              <a:bodyPr>
                <a:normAutofit/>
              </a:bodyPr>
              <a:lstStyle/>
              <a:p>
                <a:r>
                  <a:rPr lang="en-US" altLang="zh-CN" sz="2800" dirty="0"/>
                  <a:t>Identify pairs of treated (T=1) and control (T=0) units whose confounders X are similar or even identical to each other</a:t>
                </a:r>
              </a:p>
              <a:p>
                <a:pPr marL="0" indent="0">
                  <a:buNone/>
                </a:pPr>
                <a:endParaRPr lang="en-US" altLang="zh-CN" sz="2800" dirty="0"/>
              </a:p>
              <a:p>
                <a:endParaRPr lang="en-US" altLang="zh-CN" sz="2000" dirty="0"/>
              </a:p>
              <a:p>
                <a:r>
                  <a:rPr lang="en-US" altLang="zh-CN" sz="2800" dirty="0"/>
                  <a:t>Paired units provide the everything else (Confounders) approximate constant</a:t>
                </a:r>
              </a:p>
              <a:p>
                <a:r>
                  <a:rPr lang="en-US" altLang="zh-CN" sz="2800" dirty="0"/>
                  <a:t>Average the difference in outcomes with in pairs to calculate the average causal effect</a:t>
                </a:r>
              </a:p>
              <a:p>
                <a:r>
                  <a:rPr lang="en-US" altLang="zh-CN" sz="2800" dirty="0"/>
                  <a:t>Smaller </a:t>
                </a:r>
                <a14:m>
                  <m:oMath xmlns:m="http://schemas.openxmlformats.org/officeDocument/2006/math">
                    <m:r>
                      <a:rPr lang="en-US" altLang="zh-CN" sz="2800">
                        <a:solidFill>
                          <a:srgbClr val="FF0000"/>
                        </a:solidFill>
                        <a:latin typeface="Cambria Math" panose="02040503050406030204" pitchFamily="18" charset="0"/>
                      </a:rPr>
                      <m:t>𝜖</m:t>
                    </m:r>
                  </m:oMath>
                </a14:m>
                <a:r>
                  <a:rPr lang="en-US" altLang="zh-CN" sz="2800" dirty="0"/>
                  <a:t>: less bias, but higher variance</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8324810" cy="4876800"/>
              </a:xfrm>
              <a:blipFill>
                <a:blip r:embed="rId3"/>
                <a:stretch>
                  <a:fillRect l="-1069" t="-129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42</a:t>
            </a:fld>
            <a:endParaRPr lang="en-US"/>
          </a:p>
        </p:txBody>
      </p:sp>
      <p:grpSp>
        <p:nvGrpSpPr>
          <p:cNvPr id="8" name="组合 7"/>
          <p:cNvGrpSpPr/>
          <p:nvPr/>
        </p:nvGrpSpPr>
        <p:grpSpPr>
          <a:xfrm>
            <a:off x="8934410" y="2459005"/>
            <a:ext cx="2451179" cy="1214786"/>
            <a:chOff x="1088629" y="3357733"/>
            <a:chExt cx="2451179" cy="1214786"/>
          </a:xfrm>
        </p:grpSpPr>
        <p:grpSp>
          <p:nvGrpSpPr>
            <p:cNvPr id="9" name="组合 8"/>
            <p:cNvGrpSpPr/>
            <p:nvPr/>
          </p:nvGrpSpPr>
          <p:grpSpPr>
            <a:xfrm>
              <a:off x="2500062" y="3357733"/>
              <a:ext cx="1039746" cy="1214786"/>
              <a:chOff x="5123997" y="3033222"/>
              <a:chExt cx="1039746" cy="1214786"/>
            </a:xfrm>
          </p:grpSpPr>
          <p:pic>
            <p:nvPicPr>
              <p:cNvPr id="12"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3"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10"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11" name="直接箭头连接符 10"/>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文本框 13"/>
              <p:cNvSpPr txBox="1"/>
              <p:nvPr/>
            </p:nvSpPr>
            <p:spPr>
              <a:xfrm>
                <a:off x="9182385" y="3049457"/>
                <a:ext cx="29976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𝒊</m:t>
                      </m:r>
                    </m:oMath>
                  </m:oMathPara>
                </a14:m>
                <a:endParaRPr lang="zh-CN" altLang="en-US" sz="36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9182385" y="3049457"/>
                <a:ext cx="299762" cy="553998"/>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593818" y="3043771"/>
                <a:ext cx="3077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𝒋</m:t>
                      </m:r>
                    </m:oMath>
                  </m:oMathPara>
                </a14:m>
                <a:endParaRPr lang="zh-CN" altLang="en-US" sz="36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0593818" y="3043771"/>
                <a:ext cx="307777" cy="55399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621651" y="3066398"/>
                <a:ext cx="3474349"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𝐷𝑖𝑠𝑡𝑎𝑛𝑐𝑒</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𝑖</m:t>
                              </m:r>
                            </m:sub>
                          </m:sSub>
                          <m:r>
                            <a:rPr lang="en-US" altLang="zh-CN" sz="280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𝑗</m:t>
                              </m:r>
                            </m:sub>
                          </m:sSub>
                        </m:e>
                      </m:d>
                      <m:r>
                        <a:rPr lang="en-US" altLang="zh-CN" sz="2800">
                          <a:latin typeface="Cambria Math" panose="02040503050406030204" pitchFamily="18" charset="0"/>
                          <a:ea typeface="Cambria Math" panose="02040503050406030204" pitchFamily="18" charset="0"/>
                        </a:rPr>
                        <m:t>≤</m:t>
                      </m:r>
                      <m:r>
                        <a:rPr lang="en-US" altLang="zh-CN" sz="2800" smtClean="0">
                          <a:solidFill>
                            <a:srgbClr val="FF0000"/>
                          </a:solidFill>
                          <a:latin typeface="Cambria Math" panose="02040503050406030204" pitchFamily="18" charset="0"/>
                        </a:rPr>
                        <m:t>𝜖</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2621651" y="3066398"/>
                <a:ext cx="3474349" cy="588751"/>
              </a:xfrm>
              <a:prstGeom prst="rect">
                <a:avLst/>
              </a:prstGeom>
              <a:blipFill>
                <a:blip r:embed="rId8"/>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3965955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Matching</a:t>
            </a:r>
            <a:endParaRPr lang="zh-CN" altLang="en-US" dirty="0"/>
          </a:p>
        </p:txBody>
      </p:sp>
      <p:sp>
        <p:nvSpPr>
          <p:cNvPr id="3" name="内容占位符 2"/>
          <p:cNvSpPr>
            <a:spLocks noGrp="1"/>
          </p:cNvSpPr>
          <p:nvPr>
            <p:ph idx="1"/>
          </p:nvPr>
        </p:nvSpPr>
        <p:spPr>
          <a:xfrm>
            <a:off x="609600" y="1600200"/>
            <a:ext cx="7813225" cy="4876800"/>
          </a:xfrm>
        </p:spPr>
        <p:txBody>
          <a:bodyPr>
            <a:normAutofit lnSpcReduction="10000"/>
          </a:bodyPr>
          <a:lstStyle/>
          <a:p>
            <a:r>
              <a:rPr lang="en-US" altLang="zh-CN" sz="3200" dirty="0"/>
              <a:t>Exactly Matching:</a:t>
            </a:r>
          </a:p>
          <a:p>
            <a:endParaRPr lang="en-US" altLang="zh-CN" sz="3200" dirty="0"/>
          </a:p>
          <a:p>
            <a:endParaRPr lang="en-US" altLang="zh-CN" sz="3200" dirty="0"/>
          </a:p>
          <a:p>
            <a:pPr marL="0" indent="0">
              <a:buNone/>
            </a:pPr>
            <a:endParaRPr lang="en-US" altLang="zh-CN" sz="3200" dirty="0"/>
          </a:p>
          <a:p>
            <a:pPr marL="0" indent="0">
              <a:buNone/>
            </a:pPr>
            <a:endParaRPr lang="en-US" altLang="zh-CN" sz="2000" dirty="0"/>
          </a:p>
          <a:p>
            <a:r>
              <a:rPr lang="en-US" altLang="zh-CN" sz="3200" dirty="0"/>
              <a:t>Use this in low-dimensional settings</a:t>
            </a:r>
          </a:p>
          <a:p>
            <a:endParaRPr lang="en-US" altLang="zh-CN" sz="3200" dirty="0"/>
          </a:p>
          <a:p>
            <a:r>
              <a:rPr lang="en-US" altLang="zh-CN" sz="3200" dirty="0">
                <a:solidFill>
                  <a:srgbClr val="FF0000"/>
                </a:solidFill>
              </a:rPr>
              <a:t>But in high-dimensional settings, there will be few exact matches</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43</a:t>
            </a:fld>
            <a:endParaRPr lang="en-US"/>
          </a:p>
        </p:txBody>
      </p:sp>
      <mc:AlternateContent xmlns:mc="http://schemas.openxmlformats.org/markup-compatibility/2006" xmlns:a14="http://schemas.microsoft.com/office/drawing/2010/main">
        <mc:Choice Requires="a14">
          <p:sp>
            <p:nvSpPr>
              <p:cNvPr id="6" name="矩形 5"/>
              <p:cNvSpPr/>
              <p:nvPr/>
            </p:nvSpPr>
            <p:spPr>
              <a:xfrm>
                <a:off x="8422825" y="3907740"/>
                <a:ext cx="3474349"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𝐷𝑖𝑠𝑡𝑎𝑛𝑐𝑒</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𝑖</m:t>
                              </m:r>
                            </m:sub>
                          </m:sSub>
                          <m:r>
                            <a:rPr lang="en-US" altLang="zh-CN" sz="280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𝑗</m:t>
                              </m:r>
                            </m:sub>
                          </m:sSub>
                        </m:e>
                      </m:d>
                      <m:r>
                        <a:rPr lang="en-US" altLang="zh-CN" sz="2800">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rPr>
                        <m:t>𝜖</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8422825" y="3907740"/>
                <a:ext cx="3474349" cy="588751"/>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7" name="组合 6"/>
          <p:cNvGrpSpPr/>
          <p:nvPr/>
        </p:nvGrpSpPr>
        <p:grpSpPr>
          <a:xfrm>
            <a:off x="8934410" y="2459005"/>
            <a:ext cx="2451179" cy="1214786"/>
            <a:chOff x="1088629" y="3357733"/>
            <a:chExt cx="2451179" cy="1214786"/>
          </a:xfrm>
        </p:grpSpPr>
        <p:grpSp>
          <p:nvGrpSpPr>
            <p:cNvPr id="8" name="组合 7"/>
            <p:cNvGrpSpPr/>
            <p:nvPr/>
          </p:nvGrpSpPr>
          <p:grpSpPr>
            <a:xfrm>
              <a:off x="2500062" y="3357733"/>
              <a:ext cx="1039746" cy="1214786"/>
              <a:chOff x="5123997" y="3033222"/>
              <a:chExt cx="1039746" cy="1214786"/>
            </a:xfrm>
          </p:grpSpPr>
          <p:pic>
            <p:nvPicPr>
              <p:cNvPr id="11"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2"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9"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10" name="直接箭头连接符 9"/>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矩形 12"/>
              <p:cNvSpPr/>
              <p:nvPr/>
            </p:nvSpPr>
            <p:spPr>
              <a:xfrm>
                <a:off x="746279" y="2362676"/>
                <a:ext cx="6453882" cy="1371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𝐷𝑖𝑠𝑡𝑎𝑛𝑐𝑒</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𝑖</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𝑗</m:t>
                              </m:r>
                            </m:sub>
                          </m:sSub>
                        </m:e>
                      </m:d>
                      <m:r>
                        <a:rPr lang="en-US" altLang="zh-CN" sz="3200" i="1">
                          <a:latin typeface="Cambria Math" panose="02040503050406030204" pitchFamily="18" charset="0"/>
                        </a:rPr>
                        <m:t>=</m:t>
                      </m:r>
                      <m:d>
                        <m:dPr>
                          <m:begChr m:val="{"/>
                          <m:endChr m:val=""/>
                          <m:ctrlPr>
                            <a:rPr lang="en-US" altLang="zh-CN" sz="3200" i="1">
                              <a:latin typeface="Cambria Math" panose="02040503050406030204" pitchFamily="18" charset="0"/>
                            </a:rPr>
                          </m:ctrlPr>
                        </m:dPr>
                        <m:e>
                          <m:eqArr>
                            <m:eqArrPr>
                              <m:ctrlPr>
                                <a:rPr lang="en-US" altLang="zh-CN" sz="3200" i="1">
                                  <a:latin typeface="Cambria Math" panose="02040503050406030204" pitchFamily="18" charset="0"/>
                                </a:rPr>
                              </m:ctrlPr>
                            </m:eqArrPr>
                            <m:e>
                              <m:r>
                                <a:rPr lang="en-US" altLang="zh-CN" sz="3200" i="1">
                                  <a:latin typeface="Cambria Math" panose="02040503050406030204" pitchFamily="18" charset="0"/>
                                </a:rPr>
                                <m:t>0,</m:t>
                              </m:r>
                              <m:r>
                                <a:rPr lang="en-US" altLang="zh-CN" sz="3200" i="1" smtClean="0">
                                  <a:latin typeface="Cambria Math" panose="02040503050406030204" pitchFamily="18" charset="0"/>
                                </a:rPr>
                                <m:t> </m:t>
                              </m:r>
                              <m:r>
                                <a:rPr lang="en-US" altLang="zh-CN" sz="3200" b="0" i="1" smtClean="0">
                                  <a:latin typeface="Cambria Math" panose="02040503050406030204" pitchFamily="18" charset="0"/>
                                </a:rPr>
                                <m:t> </m:t>
                              </m:r>
                              <m:sSub>
                                <m:sSubPr>
                                  <m:ctrlPr>
                                    <a:rPr lang="en-US" altLang="zh-CN" sz="3200" i="1" smtClean="0">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𝑖</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b="0" i="1" smtClean="0">
                                      <a:latin typeface="Cambria Math" panose="02040503050406030204" pitchFamily="18" charset="0"/>
                                    </a:rPr>
                                    <m:t>𝑗</m:t>
                                  </m:r>
                                </m:sub>
                              </m:sSub>
                            </m:e>
                            <m:e>
                              <m:r>
                                <a:rPr lang="en-US" altLang="zh-CN" sz="3200" i="1">
                                  <a:latin typeface="Cambria Math" panose="02040503050406030204" pitchFamily="18" charset="0"/>
                                </a:rPr>
                                <m:t>&amp;∞,</m:t>
                              </m:r>
                              <m:r>
                                <a:rPr lang="en-US" altLang="zh-CN" sz="3200" b="0" i="1" smtClean="0">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𝑖</m:t>
                                  </m:r>
                                </m:sub>
                              </m:sSub>
                              <m:r>
                                <a:rPr lang="en-US" altLang="zh-CN" sz="3200" i="1">
                                  <a:latin typeface="Cambria Math" panose="02040503050406030204" pitchFamily="18" charset="0"/>
                                  <a:ea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𝑋</m:t>
                                  </m:r>
                                </m:e>
                                <m:sub>
                                  <m:r>
                                    <a:rPr lang="en-US" altLang="zh-CN" sz="3200" i="1">
                                      <a:latin typeface="Cambria Math" panose="02040503050406030204" pitchFamily="18" charset="0"/>
                                    </a:rPr>
                                    <m:t>𝑗</m:t>
                                  </m:r>
                                </m:sub>
                              </m:sSub>
                            </m:e>
                          </m:eqArr>
                        </m:e>
                      </m:d>
                    </m:oMath>
                  </m:oMathPara>
                </a14:m>
                <a:endParaRPr lang="zh-CN" altLang="en-US" sz="3200" dirty="0"/>
              </a:p>
            </p:txBody>
          </p:sp>
        </mc:Choice>
        <mc:Fallback xmlns="">
          <p:sp>
            <p:nvSpPr>
              <p:cNvPr id="13" name="矩形 12"/>
              <p:cNvSpPr>
                <a:spLocks noRot="1" noChangeAspect="1" noMove="1" noResize="1" noEditPoints="1" noAdjustHandles="1" noChangeArrowheads="1" noChangeShapeType="1" noTextEdit="1"/>
              </p:cNvSpPr>
              <p:nvPr/>
            </p:nvSpPr>
            <p:spPr>
              <a:xfrm>
                <a:off x="746279" y="2362676"/>
                <a:ext cx="6453882" cy="137133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182385" y="3049457"/>
                <a:ext cx="29976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𝒊</m:t>
                      </m:r>
                    </m:oMath>
                  </m:oMathPara>
                </a14:m>
                <a:endParaRPr lang="zh-CN" altLang="en-US" sz="36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9182385" y="3049457"/>
                <a:ext cx="299762" cy="55399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593818" y="3043771"/>
                <a:ext cx="3077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rPr>
                        <m:t>𝒋</m:t>
                      </m:r>
                    </m:oMath>
                  </m:oMathPara>
                </a14:m>
                <a:endParaRPr lang="zh-CN" altLang="en-US" sz="3600" b="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0593818" y="3043771"/>
                <a:ext cx="307777" cy="553998"/>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4884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solidFill>
                  <a:srgbClr val="FF0000"/>
                </a:solidFill>
              </a:rPr>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44</a:t>
            </a:fld>
            <a:endParaRPr lang="en-US"/>
          </a:p>
        </p:txBody>
      </p:sp>
    </p:spTree>
    <p:extLst>
      <p:ext uri="{BB962C8B-B14F-4D97-AF65-F5344CB8AC3E}">
        <p14:creationId xmlns:p14="http://schemas.microsoft.com/office/powerpoint/2010/main" val="1017618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Based Methods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599" y="1600200"/>
                <a:ext cx="11478567" cy="4876800"/>
              </a:xfrm>
            </p:spPr>
            <p:txBody>
              <a:bodyPr>
                <a:normAutofit/>
              </a:bodyPr>
              <a:lstStyle/>
              <a:p>
                <a:r>
                  <a:rPr lang="en-US" altLang="zh-CN" sz="3200" dirty="0"/>
                  <a:t>Propensity score </a:t>
                </a:r>
                <a14:m>
                  <m:oMath xmlns:m="http://schemas.openxmlformats.org/officeDocument/2006/math">
                    <m:r>
                      <a:rPr lang="en-US" altLang="zh-CN" sz="3200" b="0" i="1" smtClean="0">
                        <a:latin typeface="Cambria Math" panose="02040503050406030204" pitchFamily="18" charset="0"/>
                      </a:rPr>
                      <m:t>𝑒</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m:t>
                    </m:r>
                  </m:oMath>
                </a14:m>
                <a:r>
                  <a:rPr lang="zh-CN" altLang="en-US" sz="3200" dirty="0"/>
                  <a:t> </a:t>
                </a:r>
                <a:r>
                  <a:rPr lang="en-US" altLang="zh-CN" sz="3200" dirty="0"/>
                  <a:t>is the probability of a unit to be treated</a:t>
                </a:r>
              </a:p>
              <a:p>
                <a:endParaRPr lang="en-US" altLang="zh-CN" sz="3200" dirty="0"/>
              </a:p>
              <a:p>
                <a:pPr marL="0" indent="0">
                  <a:buNone/>
                </a:pPr>
                <a:endParaRPr lang="en-US" altLang="zh-CN" sz="3200" dirty="0"/>
              </a:p>
              <a:p>
                <a:r>
                  <a:rPr lang="en-US" altLang="zh-CN" sz="3200" dirty="0"/>
                  <a:t>Then, Rubin shows that the propensity score is sufficient to control or summarized the information of confounders</a:t>
                </a:r>
              </a:p>
              <a:p>
                <a:endParaRPr lang="en-US" altLang="zh-CN" sz="3200" dirty="0"/>
              </a:p>
              <a:p>
                <a:pPr marL="0" indent="0">
                  <a:buNone/>
                </a:pPr>
                <a:endParaRPr lang="en-US" altLang="zh-CN" sz="3200" dirty="0"/>
              </a:p>
              <a:p>
                <a:r>
                  <a:rPr lang="en-US" altLang="zh-CN" sz="3200" dirty="0"/>
                  <a:t>Propensity score are rarely observed, need to be estimated</a:t>
                </a:r>
                <a:endParaRPr lang="zh-CN" altLang="en-US" sz="3200" dirty="0"/>
              </a:p>
              <a:p>
                <a:endParaRPr lang="en-US" altLang="zh-CN"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599" y="1600200"/>
                <a:ext cx="11478567" cy="4876800"/>
              </a:xfrm>
              <a:blipFill rotWithShape="0">
                <a:blip r:embed="rId3"/>
                <a:stretch>
                  <a:fillRect l="-903" t="-16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45</a:t>
            </a:fld>
            <a:endParaRPr lang="en-US"/>
          </a:p>
        </p:txBody>
      </p:sp>
      <mc:AlternateContent xmlns:mc="http://schemas.openxmlformats.org/markup-compatibility/2006" xmlns:a14="http://schemas.microsoft.com/office/drawing/2010/main">
        <mc:Choice Requires="a14">
          <p:sp>
            <p:nvSpPr>
              <p:cNvPr id="5" name="矩形 4"/>
              <p:cNvSpPr/>
              <p:nvPr/>
            </p:nvSpPr>
            <p:spPr>
              <a:xfrm>
                <a:off x="3867494" y="2342256"/>
                <a:ext cx="4225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𝑒</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𝑋</m:t>
                          </m:r>
                        </m:e>
                      </m:d>
                      <m:r>
                        <a:rPr lang="en-US" altLang="zh-CN" sz="3600" i="1">
                          <a:latin typeface="Cambria Math" panose="02040503050406030204" pitchFamily="18" charset="0"/>
                        </a:rPr>
                        <m:t>= </m:t>
                      </m:r>
                      <m:r>
                        <a:rPr lang="en-US" altLang="zh-CN" sz="3600" i="1">
                          <a:latin typeface="Cambria Math" panose="02040503050406030204" pitchFamily="18" charset="0"/>
                        </a:rPr>
                        <m:t>𝑃</m:t>
                      </m:r>
                      <m:r>
                        <a:rPr lang="en-US" altLang="zh-CN" sz="3600" i="1">
                          <a:latin typeface="Cambria Math" panose="02040503050406030204" pitchFamily="18" charset="0"/>
                        </a:rPr>
                        <m:t>(</m:t>
                      </m:r>
                      <m:r>
                        <a:rPr lang="en-US" altLang="zh-CN" sz="3600" i="1">
                          <a:latin typeface="Cambria Math" panose="02040503050406030204" pitchFamily="18" charset="0"/>
                        </a:rPr>
                        <m:t>𝑇</m:t>
                      </m:r>
                      <m:r>
                        <a:rPr lang="en-US" altLang="zh-CN" sz="3600" i="1">
                          <a:latin typeface="Cambria Math" panose="02040503050406030204" pitchFamily="18" charset="0"/>
                        </a:rPr>
                        <m:t>=1|</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dirty="0"/>
              </a:p>
            </p:txBody>
          </p:sp>
        </mc:Choice>
        <mc:Fallback xmlns="">
          <p:sp>
            <p:nvSpPr>
              <p:cNvPr id="5" name="矩形 4"/>
              <p:cNvSpPr>
                <a:spLocks noRot="1" noChangeAspect="1" noMove="1" noResize="1" noEditPoints="1" noAdjustHandles="1" noChangeArrowheads="1" noChangeShapeType="1" noTextEdit="1"/>
              </p:cNvSpPr>
              <p:nvPr/>
            </p:nvSpPr>
            <p:spPr>
              <a:xfrm>
                <a:off x="3867494" y="2342256"/>
                <a:ext cx="4225516" cy="64633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195746" y="4577952"/>
                <a:ext cx="27027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𝑇</m:t>
                      </m:r>
                      <m:r>
                        <a:rPr lang="en-US" altLang="zh-CN" sz="3600" i="1">
                          <a:latin typeface="Cambria Math" panose="02040503050406030204" pitchFamily="18" charset="0"/>
                        </a:rPr>
                        <m:t>⫫</m:t>
                      </m:r>
                      <m:r>
                        <a:rPr lang="en-US" altLang="zh-CN" sz="3600" i="1">
                          <a:latin typeface="Cambria Math" panose="02040503050406030204" pitchFamily="18" charset="0"/>
                        </a:rPr>
                        <m:t>𝑋</m:t>
                      </m:r>
                      <m:r>
                        <a:rPr lang="en-US" altLang="zh-CN" sz="3600" i="1">
                          <a:latin typeface="Cambria Math" panose="02040503050406030204" pitchFamily="18" charset="0"/>
                        </a:rPr>
                        <m:t> | </m:t>
                      </m:r>
                      <m:r>
                        <a:rPr lang="en-US" altLang="zh-CN" sz="3600" i="1">
                          <a:latin typeface="Cambria Math" panose="02040503050406030204" pitchFamily="18" charset="0"/>
                        </a:rPr>
                        <m:t>𝑒</m:t>
                      </m:r>
                      <m:r>
                        <a:rPr lang="en-US" altLang="zh-CN" sz="3600" i="1">
                          <a:latin typeface="Cambria Math" panose="02040503050406030204" pitchFamily="18" charset="0"/>
                        </a:rPr>
                        <m:t>(</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i="1" dirty="0">
                  <a:latin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195746" y="4577952"/>
                <a:ext cx="2702728" cy="64633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348882" y="4577952"/>
                <a:ext cx="482824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smtClean="0">
                          <a:latin typeface="Cambria Math" panose="02040503050406030204" pitchFamily="18" charset="0"/>
                        </a:rPr>
                        <m:t>𝑇</m:t>
                      </m:r>
                      <m:r>
                        <a:rPr lang="en-US" altLang="zh-CN" sz="360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r>
                        <a:rPr lang="en-US" altLang="zh-CN" sz="3600" b="0" i="1" smtClean="0">
                          <a:latin typeface="Cambria Math" panose="02040503050406030204" pitchFamily="18" charset="0"/>
                        </a:rPr>
                        <m:t>(0)) | </m:t>
                      </m:r>
                      <m:r>
                        <a:rPr lang="en-US" altLang="zh-CN" sz="3600" i="1">
                          <a:latin typeface="Cambria Math" panose="02040503050406030204" pitchFamily="18" charset="0"/>
                        </a:rPr>
                        <m:t>𝑒</m:t>
                      </m:r>
                      <m:r>
                        <a:rPr lang="en-US" altLang="zh-CN" sz="3600" i="1">
                          <a:latin typeface="Cambria Math" panose="02040503050406030204" pitchFamily="18" charset="0"/>
                        </a:rPr>
                        <m:t>(</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i="1" dirty="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6348882" y="4577952"/>
                <a:ext cx="4828245" cy="646331"/>
              </a:xfrm>
              <a:prstGeom prst="rect">
                <a:avLst/>
              </a:prstGeom>
              <a:blipFill rotWithShape="0">
                <a:blip r:embed="rId6"/>
                <a:stretch>
                  <a:fillRect/>
                </a:stretch>
              </a:blipFill>
            </p:spPr>
            <p:txBody>
              <a:bodyPr/>
              <a:lstStyle/>
              <a:p>
                <a:r>
                  <a:rPr lang="zh-CN" altLang="en-US">
                    <a:noFill/>
                  </a:rPr>
                  <a:t> </a:t>
                </a:r>
              </a:p>
            </p:txBody>
          </p:sp>
        </mc:Fallback>
      </mc:AlternateContent>
      <p:sp>
        <p:nvSpPr>
          <p:cNvPr id="8" name="右箭头 7"/>
          <p:cNvSpPr/>
          <p:nvPr/>
        </p:nvSpPr>
        <p:spPr>
          <a:xfrm>
            <a:off x="5417938" y="4739534"/>
            <a:ext cx="411480" cy="323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1048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Matching</a:t>
            </a:r>
            <a:endParaRPr lang="zh-CN" altLang="en-US" dirty="0"/>
          </a:p>
        </p:txBody>
      </p:sp>
      <p:sp>
        <p:nvSpPr>
          <p:cNvPr id="3" name="内容占位符 2"/>
          <p:cNvSpPr>
            <a:spLocks noGrp="1"/>
          </p:cNvSpPr>
          <p:nvPr>
            <p:ph idx="1"/>
          </p:nvPr>
        </p:nvSpPr>
        <p:spPr>
          <a:xfrm>
            <a:off x="609600" y="1600200"/>
            <a:ext cx="7931499" cy="5257800"/>
          </a:xfrm>
        </p:spPr>
        <p:txBody>
          <a:bodyPr>
            <a:normAutofit/>
          </a:bodyPr>
          <a:lstStyle/>
          <a:p>
            <a:r>
              <a:rPr lang="en-US" altLang="zh-CN" sz="3200" dirty="0"/>
              <a:t>Estimating propensity score:</a:t>
            </a:r>
          </a:p>
          <a:p>
            <a:pPr lvl="1"/>
            <a:r>
              <a:rPr lang="en-US" altLang="zh-CN" sz="2800" b="1" dirty="0"/>
              <a:t>Supervised learning</a:t>
            </a:r>
            <a:r>
              <a:rPr lang="en-US" altLang="zh-CN" sz="2800" dirty="0"/>
              <a:t>: predicting a known label T based on observed covariates X.</a:t>
            </a:r>
          </a:p>
          <a:p>
            <a:pPr lvl="1"/>
            <a:r>
              <a:rPr lang="en-US" altLang="zh-CN" sz="2800" dirty="0"/>
              <a:t>Conventionally, use logistic regression</a:t>
            </a:r>
          </a:p>
          <a:p>
            <a:pPr marL="274320" lvl="1" indent="0">
              <a:buNone/>
            </a:pPr>
            <a:endParaRPr lang="en-US" altLang="zh-CN" sz="3200" dirty="0"/>
          </a:p>
          <a:p>
            <a:r>
              <a:rPr lang="en-US" altLang="zh-CN" sz="3200" dirty="0"/>
              <a:t>Matching pairs by distance between propensity score:</a:t>
            </a:r>
            <a:endParaRPr lang="en-US" altLang="zh-CN" dirty="0"/>
          </a:p>
          <a:p>
            <a:endParaRPr lang="en-US" altLang="zh-CN" sz="4400" dirty="0"/>
          </a:p>
          <a:p>
            <a:r>
              <a:rPr lang="en-US" altLang="zh-CN" sz="3200" dirty="0"/>
              <a:t>High</a:t>
            </a:r>
            <a:r>
              <a:rPr lang="zh-CN" altLang="en-US" sz="3200" dirty="0"/>
              <a:t> </a:t>
            </a:r>
            <a:r>
              <a:rPr lang="en-US" altLang="zh-CN" sz="3200" dirty="0"/>
              <a:t>dimensional challenge:</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46</a:t>
            </a:fld>
            <a:endParaRPr lang="en-US"/>
          </a:p>
        </p:txBody>
      </p:sp>
      <mc:AlternateContent xmlns:mc="http://schemas.openxmlformats.org/markup-compatibility/2006" xmlns:a14="http://schemas.microsoft.com/office/drawing/2010/main">
        <mc:Choice Requires="a14">
          <p:sp>
            <p:nvSpPr>
              <p:cNvPr id="5" name="矩形 4"/>
              <p:cNvSpPr/>
              <p:nvPr/>
            </p:nvSpPr>
            <p:spPr>
              <a:xfrm>
                <a:off x="8422825" y="4460090"/>
                <a:ext cx="3474349" cy="58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𝐷𝑖𝑠𝑡𝑎𝑛𝑐𝑒</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𝑖</m:t>
                              </m:r>
                            </m:sub>
                          </m:sSub>
                          <m:r>
                            <a:rPr lang="en-US" altLang="zh-CN" sz="280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𝑋</m:t>
                              </m:r>
                            </m:e>
                            <m:sub>
                              <m:r>
                                <a:rPr lang="en-US" altLang="zh-CN" sz="2800">
                                  <a:latin typeface="Cambria Math" panose="02040503050406030204" pitchFamily="18" charset="0"/>
                                </a:rPr>
                                <m:t>𝑗</m:t>
                              </m:r>
                            </m:sub>
                          </m:sSub>
                        </m:e>
                      </m:d>
                      <m:r>
                        <a:rPr lang="en-US" altLang="zh-CN" sz="2800">
                          <a:latin typeface="Cambria Math" panose="02040503050406030204" pitchFamily="18" charset="0"/>
                          <a:ea typeface="Cambria Math" panose="02040503050406030204" pitchFamily="18" charset="0"/>
                        </a:rPr>
                        <m:t>≤</m:t>
                      </m:r>
                      <m:r>
                        <a:rPr lang="en-US" altLang="zh-CN" sz="2800">
                          <a:latin typeface="Cambria Math" panose="02040503050406030204" pitchFamily="18" charset="0"/>
                        </a:rPr>
                        <m:t>𝜖</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8422825" y="4460090"/>
                <a:ext cx="3474349" cy="588751"/>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6" name="组合 5"/>
          <p:cNvGrpSpPr/>
          <p:nvPr/>
        </p:nvGrpSpPr>
        <p:grpSpPr>
          <a:xfrm>
            <a:off x="8934410" y="3011355"/>
            <a:ext cx="2451179" cy="1214786"/>
            <a:chOff x="1088629" y="3357733"/>
            <a:chExt cx="2451179" cy="1214786"/>
          </a:xfrm>
        </p:grpSpPr>
        <p:grpSp>
          <p:nvGrpSpPr>
            <p:cNvPr id="7" name="组合 6"/>
            <p:cNvGrpSpPr/>
            <p:nvPr/>
          </p:nvGrpSpPr>
          <p:grpSpPr>
            <a:xfrm>
              <a:off x="2500062" y="3357733"/>
              <a:ext cx="1039746" cy="1214786"/>
              <a:chOff x="5123997" y="3033222"/>
              <a:chExt cx="1039746" cy="1214786"/>
            </a:xfrm>
          </p:grpSpPr>
          <p:pic>
            <p:nvPicPr>
              <p:cNvPr id="10"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1"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p:pic>
          <p:nvPicPr>
            <p:cNvPr id="8" name="Picture 9" descr="user icon - vector Clip 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629" y="3357733"/>
              <a:ext cx="795712" cy="1214786"/>
            </a:xfrm>
            <a:prstGeom prst="rect">
              <a:avLst/>
            </a:prstGeom>
          </p:spPr>
        </p:pic>
        <p:cxnSp>
          <p:nvCxnSpPr>
            <p:cNvPr id="9" name="直接箭头连接符 8"/>
            <p:cNvCxnSpPr/>
            <p:nvPr/>
          </p:nvCxnSpPr>
          <p:spPr>
            <a:xfrm flipV="1">
              <a:off x="1968775" y="3947073"/>
              <a:ext cx="45515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矩形 11"/>
              <p:cNvSpPr/>
              <p:nvPr/>
            </p:nvSpPr>
            <p:spPr>
              <a:xfrm>
                <a:off x="6120327" y="1548651"/>
                <a:ext cx="422551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600" i="1">
                              <a:latin typeface="Cambria Math" panose="02040503050406030204" pitchFamily="18" charset="0"/>
                            </a:rPr>
                          </m:ctrlPr>
                        </m:accPr>
                        <m:e>
                          <m:r>
                            <a:rPr lang="en-US" altLang="zh-CN" sz="3600" i="1">
                              <a:latin typeface="Cambria Math" panose="02040503050406030204" pitchFamily="18" charset="0"/>
                            </a:rPr>
                            <m:t>𝑒</m:t>
                          </m:r>
                        </m:e>
                      </m:acc>
                      <m:d>
                        <m:dPr>
                          <m:ctrlPr>
                            <a:rPr lang="en-US" altLang="zh-CN" sz="3600" i="1">
                              <a:latin typeface="Cambria Math" panose="02040503050406030204" pitchFamily="18" charset="0"/>
                            </a:rPr>
                          </m:ctrlPr>
                        </m:dPr>
                        <m:e>
                          <m:r>
                            <a:rPr lang="en-US" altLang="zh-CN" sz="3600" i="1">
                              <a:latin typeface="Cambria Math" panose="02040503050406030204" pitchFamily="18" charset="0"/>
                            </a:rPr>
                            <m:t>𝑋</m:t>
                          </m:r>
                        </m:e>
                      </m:d>
                      <m:r>
                        <a:rPr lang="en-US" altLang="zh-CN" sz="3600" i="1">
                          <a:latin typeface="Cambria Math" panose="02040503050406030204" pitchFamily="18" charset="0"/>
                        </a:rPr>
                        <m:t>= </m:t>
                      </m:r>
                      <m:r>
                        <a:rPr lang="en-US" altLang="zh-CN" sz="3600" i="1">
                          <a:latin typeface="Cambria Math" panose="02040503050406030204" pitchFamily="18" charset="0"/>
                        </a:rPr>
                        <m:t>𝑃</m:t>
                      </m:r>
                      <m:r>
                        <a:rPr lang="en-US" altLang="zh-CN" sz="3600" i="1">
                          <a:latin typeface="Cambria Math" panose="02040503050406030204" pitchFamily="18" charset="0"/>
                        </a:rPr>
                        <m:t>(</m:t>
                      </m:r>
                      <m:r>
                        <a:rPr lang="en-US" altLang="zh-CN" sz="3600" i="1">
                          <a:latin typeface="Cambria Math" panose="02040503050406030204" pitchFamily="18" charset="0"/>
                        </a:rPr>
                        <m:t>𝑇</m:t>
                      </m:r>
                      <m:r>
                        <a:rPr lang="en-US" altLang="zh-CN" sz="3600" i="1">
                          <a:latin typeface="Cambria Math" panose="02040503050406030204" pitchFamily="18" charset="0"/>
                        </a:rPr>
                        <m:t>=1|</m:t>
                      </m:r>
                      <m:r>
                        <a:rPr lang="en-US" altLang="zh-CN" sz="3600" i="1">
                          <a:latin typeface="Cambria Math" panose="02040503050406030204" pitchFamily="18" charset="0"/>
                        </a:rPr>
                        <m:t>𝑋</m:t>
                      </m:r>
                      <m:r>
                        <a:rPr lang="en-US" altLang="zh-CN" sz="3600" i="1">
                          <a:latin typeface="Cambria Math" panose="02040503050406030204" pitchFamily="18" charset="0"/>
                        </a:rPr>
                        <m:t>)</m:t>
                      </m:r>
                    </m:oMath>
                  </m:oMathPara>
                </a14:m>
                <a:endParaRPr lang="en-US" altLang="zh-CN" sz="3600" dirty="0"/>
              </a:p>
            </p:txBody>
          </p:sp>
        </mc:Choice>
        <mc:Fallback xmlns="">
          <p:sp>
            <p:nvSpPr>
              <p:cNvPr id="12" name="矩形 11"/>
              <p:cNvSpPr>
                <a:spLocks noRot="1" noChangeAspect="1" noMove="1" noResize="1" noEditPoints="1" noAdjustHandles="1" noChangeArrowheads="1" noChangeShapeType="1" noTextEdit="1"/>
              </p:cNvSpPr>
              <p:nvPr/>
            </p:nvSpPr>
            <p:spPr>
              <a:xfrm>
                <a:off x="6120327" y="1548651"/>
                <a:ext cx="4225516" cy="64633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038257" y="5248631"/>
                <a:ext cx="6384568" cy="6596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smtClean="0">
                          <a:latin typeface="Cambria Math" panose="02040503050406030204" pitchFamily="18" charset="0"/>
                        </a:rPr>
                        <m:t>𝐷𝑖𝑠𝑡𝑎𝑛𝑐𝑒</m:t>
                      </m:r>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𝑋</m:t>
                              </m:r>
                            </m:e>
                            <m:sub>
                              <m:r>
                                <a:rPr lang="en-US" altLang="zh-CN" sz="3200">
                                  <a:latin typeface="Cambria Math" panose="02040503050406030204" pitchFamily="18" charset="0"/>
                                </a:rPr>
                                <m:t>𝑖</m:t>
                              </m:r>
                            </m:sub>
                          </m:sSub>
                          <m:r>
                            <a:rPr lang="en-US" altLang="zh-CN" sz="3200">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a:latin typeface="Cambria Math" panose="02040503050406030204" pitchFamily="18" charset="0"/>
                                </a:rPr>
                                <m:t>𝑋</m:t>
                              </m:r>
                            </m:e>
                            <m:sub>
                              <m:r>
                                <a:rPr lang="en-US" altLang="zh-CN" sz="3200">
                                  <a:latin typeface="Cambria Math" panose="02040503050406030204" pitchFamily="18" charset="0"/>
                                </a:rPr>
                                <m:t>𝑗</m:t>
                              </m:r>
                            </m:sub>
                          </m:sSub>
                        </m:e>
                      </m:d>
                      <m:r>
                        <a:rPr lang="en-US" altLang="zh-CN" sz="3200" i="1">
                          <a:latin typeface="Cambria Math" panose="02040503050406030204" pitchFamily="18" charset="0"/>
                        </a:rPr>
                        <m:t>=|</m:t>
                      </m:r>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𝑒</m:t>
                          </m:r>
                        </m:e>
                      </m:acc>
                      <m:d>
                        <m:dPr>
                          <m:ctrlPr>
                            <a:rPr lang="en-US" altLang="zh-CN" sz="3200" i="1">
                              <a:latin typeface="Cambria Math" panose="02040503050406030204" pitchFamily="18" charset="0"/>
                            </a:rPr>
                          </m:ctrlPr>
                        </m:dPr>
                        <m:e>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𝑖</m:t>
                              </m:r>
                            </m:sub>
                          </m:sSub>
                        </m:e>
                      </m:d>
                      <m:r>
                        <a:rPr lang="en-US" altLang="zh-CN" sz="3200" i="1">
                          <a:latin typeface="Cambria Math" panose="02040503050406030204" pitchFamily="18" charset="0"/>
                        </a:rPr>
                        <m:t>−</m:t>
                      </m:r>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𝑒</m:t>
                          </m:r>
                        </m:e>
                      </m:acc>
                      <m:d>
                        <m:dPr>
                          <m:ctrlPr>
                            <a:rPr lang="en-US" altLang="zh-CN" sz="3200" i="1">
                              <a:latin typeface="Cambria Math" panose="02040503050406030204" pitchFamily="18" charset="0"/>
                            </a:rPr>
                          </m:ctrlPr>
                        </m:dPr>
                        <m:e>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𝑗</m:t>
                              </m:r>
                            </m:sub>
                          </m:sSub>
                        </m:e>
                      </m:d>
                      <m:r>
                        <a:rPr lang="en-US" altLang="zh-CN" sz="3200" i="1">
                          <a:latin typeface="Cambria Math" panose="02040503050406030204" pitchFamily="18" charset="0"/>
                        </a:rPr>
                        <m:t>|</m:t>
                      </m:r>
                    </m:oMath>
                  </m:oMathPara>
                </a14:m>
                <a:endParaRPr lang="zh-CN" altLang="en-US" sz="3200" dirty="0"/>
              </a:p>
            </p:txBody>
          </p:sp>
        </mc:Choice>
        <mc:Fallback xmlns="">
          <p:sp>
            <p:nvSpPr>
              <p:cNvPr id="14" name="矩形 13"/>
              <p:cNvSpPr>
                <a:spLocks noRot="1" noChangeAspect="1" noMove="1" noResize="1" noEditPoints="1" noAdjustHandles="1" noChangeArrowheads="1" noChangeShapeType="1" noTextEdit="1"/>
              </p:cNvSpPr>
              <p:nvPr/>
            </p:nvSpPr>
            <p:spPr>
              <a:xfrm>
                <a:off x="2038257" y="5248631"/>
                <a:ext cx="6384568" cy="659604"/>
              </a:xfrm>
              <a:prstGeom prst="rect">
                <a:avLst/>
              </a:prstGeom>
              <a:blipFill>
                <a:blip r:embed="rId7"/>
                <a:stretch>
                  <a:fillRect t="-1887" b="-1320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198D966-3823-ED4D-A9CB-0FC0E7A0106C}"/>
              </a:ext>
            </a:extLst>
          </p:cNvPr>
          <p:cNvSpPr txBox="1"/>
          <p:nvPr/>
        </p:nvSpPr>
        <p:spPr>
          <a:xfrm flipH="1">
            <a:off x="6096000" y="6192680"/>
            <a:ext cx="6096000" cy="461665"/>
          </a:xfrm>
          <a:prstGeom prst="rect">
            <a:avLst/>
          </a:prstGeom>
          <a:noFill/>
        </p:spPr>
        <p:txBody>
          <a:bodyPr wrap="square" rtlCol="0">
            <a:spAutoFit/>
          </a:bodyPr>
          <a:lstStyle/>
          <a:p>
            <a:r>
              <a:rPr lang="en-US" altLang="zh-CN" sz="2400" dirty="0"/>
              <a:t>transferred</a:t>
            </a:r>
            <a:r>
              <a:rPr lang="zh-CN" altLang="en-US" sz="2400" dirty="0"/>
              <a:t> </a:t>
            </a:r>
            <a:r>
              <a:rPr lang="en-US" altLang="zh-CN" sz="2400" dirty="0"/>
              <a:t>from</a:t>
            </a:r>
            <a:r>
              <a:rPr lang="zh-CN" altLang="en-US" sz="2400" dirty="0"/>
              <a:t> </a:t>
            </a:r>
            <a:r>
              <a:rPr lang="en-US" altLang="zh-CN" sz="2400" dirty="0"/>
              <a:t>matching</a:t>
            </a:r>
            <a:r>
              <a:rPr lang="zh-CN" altLang="en-US" sz="2400" dirty="0"/>
              <a:t> </a:t>
            </a:r>
            <a:r>
              <a:rPr lang="en-US" altLang="zh-CN" sz="2400" dirty="0"/>
              <a:t>to</a:t>
            </a:r>
            <a:r>
              <a:rPr lang="zh-CN" altLang="en-US" sz="2400" dirty="0"/>
              <a:t> </a:t>
            </a:r>
            <a:r>
              <a:rPr lang="en-US" altLang="zh-CN" sz="2400" dirty="0"/>
              <a:t>PS</a:t>
            </a:r>
            <a:r>
              <a:rPr lang="zh-CN" altLang="en-US" sz="2400" dirty="0"/>
              <a:t> </a:t>
            </a:r>
            <a:r>
              <a:rPr lang="en-US" altLang="zh-CN" sz="2400" dirty="0"/>
              <a:t>estimation</a:t>
            </a:r>
            <a:endParaRPr lang="en-US" sz="2400" dirty="0"/>
          </a:p>
        </p:txBody>
      </p:sp>
    </p:spTree>
    <p:extLst>
      <p:ext uri="{BB962C8B-B14F-4D97-AF65-F5344CB8AC3E}">
        <p14:creationId xmlns:p14="http://schemas.microsoft.com/office/powerpoint/2010/main" val="1108238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solidFill>
                  <a:srgbClr val="FF0000"/>
                </a:solidFill>
              </a:rPr>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47</a:t>
            </a:fld>
            <a:endParaRPr lang="en-US"/>
          </a:p>
        </p:txBody>
      </p:sp>
    </p:spTree>
    <p:extLst>
      <p:ext uri="{BB962C8B-B14F-4D97-AF65-F5344CB8AC3E}">
        <p14:creationId xmlns:p14="http://schemas.microsoft.com/office/powerpoint/2010/main" val="1992304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p:sp>
        <p:nvSpPr>
          <p:cNvPr id="3" name="内容占位符 2"/>
          <p:cNvSpPr>
            <a:spLocks noGrp="1"/>
          </p:cNvSpPr>
          <p:nvPr>
            <p:ph idx="1"/>
          </p:nvPr>
        </p:nvSpPr>
        <p:spPr/>
        <p:txBody>
          <a:bodyPr>
            <a:normAutofit/>
          </a:bodyPr>
          <a:lstStyle/>
          <a:p>
            <a:r>
              <a:rPr lang="en-US" altLang="zh-CN" sz="3200" dirty="0"/>
              <a:t>Why weighting with inverse of propensity score</a:t>
            </a:r>
            <a:r>
              <a:rPr lang="zh-CN" altLang="en-US" sz="3200" dirty="0"/>
              <a:t> </a:t>
            </a:r>
            <a:r>
              <a:rPr lang="en-US" altLang="zh-CN" sz="3200" dirty="0"/>
              <a:t>is</a:t>
            </a:r>
            <a:r>
              <a:rPr lang="zh-CN" altLang="en-US" sz="3200" dirty="0"/>
              <a:t> </a:t>
            </a:r>
            <a:r>
              <a:rPr lang="en-US" altLang="zh-CN" sz="3200" dirty="0"/>
              <a:t>helpful?</a:t>
            </a:r>
          </a:p>
          <a:p>
            <a:pPr lvl="1"/>
            <a:r>
              <a:rPr lang="en-US" altLang="zh-CN" sz="2800" dirty="0">
                <a:solidFill>
                  <a:srgbClr val="FF0000"/>
                </a:solidFill>
              </a:rPr>
              <a:t>Propensity score induces the distribution bias on confounders X</a:t>
            </a:r>
          </a:p>
          <a:p>
            <a:pPr lvl="1"/>
            <a:endParaRPr lang="en-US" altLang="zh-CN" sz="2800" dirty="0"/>
          </a:p>
          <a:p>
            <a:pPr lvl="1"/>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48</a:t>
            </a:fld>
            <a:endParaRPr lang="en-US"/>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ext uri="{D42A27DB-BD31-4B8C-83A1-F6EECF244321}">
                    <p14:modId xmlns:p14="http://schemas.microsoft.com/office/powerpoint/2010/main" val="501061958"/>
                  </p:ext>
                </p:extLst>
              </p:nvPr>
            </p:nvGraphicFramePr>
            <p:xfrm>
              <a:off x="532562" y="3536287"/>
              <a:ext cx="5154804" cy="1737360"/>
            </p:xfrm>
            <a:graphic>
              <a:graphicData uri="http://schemas.openxmlformats.org/drawingml/2006/table">
                <a:tbl>
                  <a:tblPr firstRow="1" bandRow="1">
                    <a:tableStyleId>{5C22544A-7EE6-4342-B048-85BDC9FD1C3A}</a:tableStyleId>
                  </a:tblPr>
                  <a:tblGrid>
                    <a:gridCol w="753626">
                      <a:extLst>
                        <a:ext uri="{9D8B030D-6E8A-4147-A177-3AD203B41FA5}">
                          <a16:colId xmlns:a16="http://schemas.microsoft.com/office/drawing/2014/main" val="20000"/>
                        </a:ext>
                      </a:extLst>
                    </a:gridCol>
                    <a:gridCol w="663192">
                      <a:extLst>
                        <a:ext uri="{9D8B030D-6E8A-4147-A177-3AD203B41FA5}">
                          <a16:colId xmlns:a16="http://schemas.microsoft.com/office/drawing/2014/main" val="20001"/>
                        </a:ext>
                      </a:extLst>
                    </a:gridCol>
                    <a:gridCol w="1160584">
                      <a:extLst>
                        <a:ext uri="{9D8B030D-6E8A-4147-A177-3AD203B41FA5}">
                          <a16:colId xmlns:a16="http://schemas.microsoft.com/office/drawing/2014/main" val="20002"/>
                        </a:ext>
                      </a:extLst>
                    </a:gridCol>
                    <a:gridCol w="859134">
                      <a:extLst>
                        <a:ext uri="{9D8B030D-6E8A-4147-A177-3AD203B41FA5}">
                          <a16:colId xmlns:a16="http://schemas.microsoft.com/office/drawing/2014/main" val="20003"/>
                        </a:ext>
                      </a:extLst>
                    </a:gridCol>
                    <a:gridCol w="859134">
                      <a:extLst>
                        <a:ext uri="{9D8B030D-6E8A-4147-A177-3AD203B41FA5}">
                          <a16:colId xmlns:a16="http://schemas.microsoft.com/office/drawing/2014/main" val="20004"/>
                        </a:ext>
                      </a:extLst>
                    </a:gridCol>
                    <a:gridCol w="859134">
                      <a:extLst>
                        <a:ext uri="{9D8B030D-6E8A-4147-A177-3AD203B41FA5}">
                          <a16:colId xmlns:a16="http://schemas.microsoft.com/office/drawing/2014/main" val="20005"/>
                        </a:ext>
                      </a:extLst>
                    </a:gridCol>
                  </a:tblGrid>
                  <a:tr h="324475">
                    <a:tc>
                      <a:txBody>
                        <a:bodyPr/>
                        <a:lstStyle/>
                        <a:p>
                          <a:pPr algn="ctr"/>
                          <a:r>
                            <a:rPr lang="en-US" altLang="zh-CN" dirty="0"/>
                            <a:t>Unit</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𝒆</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800" b="1" i="1" kern="1200" smtClean="0">
                                    <a:solidFill>
                                      <a:schemeClr val="lt1"/>
                                    </a:solidFill>
                                    <a:latin typeface="Cambria Math" panose="02040503050406030204" pitchFamily="18" charset="0"/>
                                    <a:ea typeface="+mn-ea"/>
                                    <a:cs typeface="+mn-cs"/>
                                  </a:rPr>
                                  <m:t>𝟏</m:t>
                                </m:r>
                                <m:r>
                                  <a:rPr lang="en-US" altLang="zh-CN" sz="1800" b="1" i="1" kern="1200" smtClean="0">
                                    <a:solidFill>
                                      <a:schemeClr val="lt1"/>
                                    </a:solidFill>
                                    <a:latin typeface="Cambria Math" panose="02040503050406030204" pitchFamily="18" charset="0"/>
                                    <a:ea typeface="+mn-ea"/>
                                    <a:cs typeface="+mn-cs"/>
                                  </a:rPr>
                                  <m:t>−</m:t>
                                </m:r>
                                <m:r>
                                  <a:rPr lang="en-US" altLang="zh-CN" sz="1800" b="1" i="1" kern="1200" smtClean="0">
                                    <a:solidFill>
                                      <a:schemeClr val="lt1"/>
                                    </a:solidFill>
                                    <a:latin typeface="Cambria Math" panose="02040503050406030204" pitchFamily="18" charset="0"/>
                                    <a:ea typeface="+mn-ea"/>
                                    <a:cs typeface="+mn-cs"/>
                                  </a:rPr>
                                  <m:t>𝒆</m:t>
                                </m:r>
                                <m:r>
                                  <a:rPr lang="en-US" altLang="zh-CN" sz="1800" b="1" i="1" kern="1200" smtClean="0">
                                    <a:solidFill>
                                      <a:schemeClr val="lt1"/>
                                    </a:solidFill>
                                    <a:latin typeface="Cambria Math" panose="02040503050406030204" pitchFamily="18" charset="0"/>
                                    <a:ea typeface="+mn-ea"/>
                                    <a:cs typeface="+mn-cs"/>
                                  </a:rPr>
                                  <m:t>(</m:t>
                                </m:r>
                                <m:r>
                                  <a:rPr lang="en-US" altLang="zh-CN" sz="1800" b="1" i="1" kern="1200" smtClean="0">
                                    <a:solidFill>
                                      <a:schemeClr val="lt1"/>
                                    </a:solidFill>
                                    <a:latin typeface="Cambria Math" panose="02040503050406030204" pitchFamily="18" charset="0"/>
                                    <a:ea typeface="+mn-ea"/>
                                    <a:cs typeface="+mn-cs"/>
                                  </a:rPr>
                                  <m:t>𝑿</m:t>
                                </m:r>
                                <m:r>
                                  <a:rPr lang="en-US" altLang="zh-CN" sz="1800" b="1" i="1" kern="1200" smtClean="0">
                                    <a:solidFill>
                                      <a:schemeClr val="lt1"/>
                                    </a:solidFill>
                                    <a:latin typeface="Cambria Math" panose="02040503050406030204" pitchFamily="18" charset="0"/>
                                    <a:ea typeface="+mn-ea"/>
                                    <a:cs typeface="+mn-cs"/>
                                  </a:rPr>
                                  <m:t>)</m:t>
                                </m:r>
                              </m:oMath>
                            </m:oMathPara>
                          </a14:m>
                          <a:endParaRPr lang="zh-CN" altLang="en-US" sz="1800" b="1" i="1" kern="1200" dirty="0">
                            <a:solidFill>
                              <a:schemeClr val="lt1"/>
                            </a:solidFill>
                            <a:latin typeface="Cambria Math" panose="02040503050406030204" pitchFamily="18" charset="0"/>
                            <a:ea typeface="+mn-ea"/>
                            <a:cs typeface="+mn-cs"/>
                          </a:endParaRPr>
                        </a:p>
                      </a:txBody>
                      <a:tcPr/>
                    </a:tc>
                    <a:tc>
                      <a:txBody>
                        <a:bodyPr/>
                        <a:lstStyle/>
                        <a:p>
                          <a:pPr algn="ctr"/>
                          <a:r>
                            <a:rPr lang="en-US" altLang="zh-CN" dirty="0"/>
                            <a:t>#units</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#units(T=0)</a:t>
                          </a:r>
                          <a:endParaRPr lang="zh-CN" altLang="en-US" dirty="0"/>
                        </a:p>
                      </a:txBody>
                      <a:tcPr/>
                    </a:tc>
                    <a:extLst>
                      <a:ext uri="{0D108BD9-81ED-4DB2-BD59-A6C34878D82A}">
                        <a16:rowId xmlns:a16="http://schemas.microsoft.com/office/drawing/2014/main" val="10000"/>
                      </a:ext>
                    </a:extLst>
                  </a:tr>
                  <a:tr h="324475">
                    <a:tc>
                      <a:txBody>
                        <a:bodyPr/>
                        <a:lstStyle/>
                        <a:p>
                          <a:pPr algn="ctr"/>
                          <a:r>
                            <a:rPr lang="en-US" altLang="zh-CN" dirty="0"/>
                            <a:t>A</a:t>
                          </a:r>
                          <a:endParaRPr lang="zh-CN" altLang="en-US" dirty="0"/>
                        </a:p>
                      </a:txBody>
                      <a:tcPr/>
                    </a:tc>
                    <a:tc>
                      <a:txBody>
                        <a:bodyPr/>
                        <a:lstStyle/>
                        <a:p>
                          <a:pPr algn="ctr"/>
                          <a:r>
                            <a:rPr lang="en-US" altLang="zh-CN" dirty="0"/>
                            <a:t>0.7</a:t>
                          </a:r>
                          <a:endParaRPr lang="zh-CN" altLang="en-US" dirty="0"/>
                        </a:p>
                      </a:txBody>
                      <a:tcPr/>
                    </a:tc>
                    <a:tc>
                      <a:txBody>
                        <a:bodyPr/>
                        <a:lstStyle/>
                        <a:p>
                          <a:pPr algn="ctr"/>
                          <a:r>
                            <a:rPr lang="en-US" altLang="zh-CN" dirty="0"/>
                            <a:t>0.3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10001"/>
                      </a:ext>
                    </a:extLst>
                  </a:tr>
                  <a:tr h="324475">
                    <a:tc>
                      <a:txBody>
                        <a:bodyPr/>
                        <a:lstStyle/>
                        <a:p>
                          <a:pPr algn="ctr"/>
                          <a:r>
                            <a:rPr lang="en-US" altLang="zh-CN" dirty="0"/>
                            <a:t>B</a:t>
                          </a:r>
                          <a:endParaRPr lang="zh-CN" altLang="en-US" dirty="0"/>
                        </a:p>
                      </a:txBody>
                      <a:tcPr/>
                    </a:tc>
                    <a:tc>
                      <a:txBody>
                        <a:bodyPr/>
                        <a:lstStyle/>
                        <a:p>
                          <a:pPr algn="ctr"/>
                          <a:r>
                            <a:rPr lang="en-US" altLang="zh-CN" dirty="0"/>
                            <a:t>0.6</a:t>
                          </a:r>
                          <a:endParaRPr lang="zh-CN" altLang="en-US" dirty="0"/>
                        </a:p>
                      </a:txBody>
                      <a:tcPr/>
                    </a:tc>
                    <a:tc>
                      <a:txBody>
                        <a:bodyPr/>
                        <a:lstStyle/>
                        <a:p>
                          <a:pPr algn="ctr"/>
                          <a:r>
                            <a:rPr lang="en-US" altLang="zh-CN" dirty="0"/>
                            <a:t>0.4</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20</a:t>
                          </a:r>
                          <a:endParaRPr lang="zh-CN" altLang="en-US" dirty="0"/>
                        </a:p>
                      </a:txBody>
                      <a:tcPr/>
                    </a:tc>
                    <a:extLst>
                      <a:ext uri="{0D108BD9-81ED-4DB2-BD59-A6C34878D82A}">
                        <a16:rowId xmlns:a16="http://schemas.microsoft.com/office/drawing/2014/main" val="10002"/>
                      </a:ext>
                    </a:extLst>
                  </a:tr>
                  <a:tr h="324475">
                    <a:tc>
                      <a:txBody>
                        <a:bodyPr/>
                        <a:lstStyle/>
                        <a:p>
                          <a:pPr algn="ctr"/>
                          <a:r>
                            <a:rPr lang="en-US" altLang="zh-CN" dirty="0"/>
                            <a:t>C</a:t>
                          </a:r>
                          <a:endParaRPr lang="zh-CN" altLang="en-US" dirty="0"/>
                        </a:p>
                      </a:txBody>
                      <a:tcPr/>
                    </a:tc>
                    <a:tc>
                      <a:txBody>
                        <a:bodyPr/>
                        <a:lstStyle/>
                        <a:p>
                          <a:pPr algn="ctr"/>
                          <a:r>
                            <a:rPr lang="en-US" altLang="zh-CN" dirty="0"/>
                            <a:t>0.2</a:t>
                          </a:r>
                          <a:endParaRPr lang="zh-CN" altLang="en-US" dirty="0"/>
                        </a:p>
                      </a:txBody>
                      <a:tcPr/>
                    </a:tc>
                    <a:tc>
                      <a:txBody>
                        <a:bodyPr/>
                        <a:lstStyle/>
                        <a:p>
                          <a:pPr algn="ctr"/>
                          <a:r>
                            <a:rPr lang="en-US" altLang="zh-CN" dirty="0"/>
                            <a:t>0.8</a:t>
                          </a:r>
                          <a:endParaRPr lang="zh-CN" altLang="en-US" dirty="0"/>
                        </a:p>
                      </a:txBody>
                      <a:tcPr/>
                    </a:tc>
                    <a:tc>
                      <a:txBody>
                        <a:bodyPr/>
                        <a:lstStyle/>
                        <a:p>
                          <a:pPr algn="ctr"/>
                          <a:r>
                            <a:rPr lang="en-US" altLang="zh-CN" dirty="0"/>
                            <a:t>40</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32</a:t>
                          </a:r>
                          <a:endParaRPr lang="zh-CN" altLang="en-US" dirty="0"/>
                        </a:p>
                      </a:txBody>
                      <a:tcPr/>
                    </a:tc>
                    <a:extLst>
                      <a:ext uri="{0D108BD9-81ED-4DB2-BD59-A6C34878D82A}">
                        <a16:rowId xmlns:a16="http://schemas.microsoft.com/office/drawing/2014/main" val="10003"/>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501061958"/>
                  </p:ext>
                </p:extLst>
              </p:nvPr>
            </p:nvGraphicFramePr>
            <p:xfrm>
              <a:off x="532562" y="3536287"/>
              <a:ext cx="5154804" cy="1737360"/>
            </p:xfrm>
            <a:graphic>
              <a:graphicData uri="http://schemas.openxmlformats.org/drawingml/2006/table">
                <a:tbl>
                  <a:tblPr firstRow="1" bandRow="1">
                    <a:tableStyleId>{5C22544A-7EE6-4342-B048-85BDC9FD1C3A}</a:tableStyleId>
                  </a:tblPr>
                  <a:tblGrid>
                    <a:gridCol w="753626">
                      <a:extLst>
                        <a:ext uri="{9D8B030D-6E8A-4147-A177-3AD203B41FA5}">
                          <a16:colId xmlns:a16="http://schemas.microsoft.com/office/drawing/2014/main" val="20000"/>
                        </a:ext>
                      </a:extLst>
                    </a:gridCol>
                    <a:gridCol w="663192">
                      <a:extLst>
                        <a:ext uri="{9D8B030D-6E8A-4147-A177-3AD203B41FA5}">
                          <a16:colId xmlns:a16="http://schemas.microsoft.com/office/drawing/2014/main" val="20001"/>
                        </a:ext>
                      </a:extLst>
                    </a:gridCol>
                    <a:gridCol w="1160584">
                      <a:extLst>
                        <a:ext uri="{9D8B030D-6E8A-4147-A177-3AD203B41FA5}">
                          <a16:colId xmlns:a16="http://schemas.microsoft.com/office/drawing/2014/main" val="20002"/>
                        </a:ext>
                      </a:extLst>
                    </a:gridCol>
                    <a:gridCol w="859134">
                      <a:extLst>
                        <a:ext uri="{9D8B030D-6E8A-4147-A177-3AD203B41FA5}">
                          <a16:colId xmlns:a16="http://schemas.microsoft.com/office/drawing/2014/main" val="20003"/>
                        </a:ext>
                      </a:extLst>
                    </a:gridCol>
                    <a:gridCol w="859134">
                      <a:extLst>
                        <a:ext uri="{9D8B030D-6E8A-4147-A177-3AD203B41FA5}">
                          <a16:colId xmlns:a16="http://schemas.microsoft.com/office/drawing/2014/main" val="20004"/>
                        </a:ext>
                      </a:extLst>
                    </a:gridCol>
                    <a:gridCol w="859134">
                      <a:extLst>
                        <a:ext uri="{9D8B030D-6E8A-4147-A177-3AD203B41FA5}">
                          <a16:colId xmlns:a16="http://schemas.microsoft.com/office/drawing/2014/main" val="20005"/>
                        </a:ext>
                      </a:extLst>
                    </a:gridCol>
                  </a:tblGrid>
                  <a:tr h="640080">
                    <a:tc>
                      <a:txBody>
                        <a:bodyPr/>
                        <a:lstStyle/>
                        <a:p>
                          <a:pPr algn="ctr"/>
                          <a:r>
                            <a:rPr lang="en-US" altLang="zh-CN" dirty="0"/>
                            <a:t>Unit</a:t>
                          </a:r>
                          <a:endParaRPr lang="zh-CN" altLang="en-US" dirty="0"/>
                        </a:p>
                      </a:txBody>
                      <a:tcPr/>
                    </a:tc>
                    <a:tc>
                      <a:txBody>
                        <a:bodyPr/>
                        <a:lstStyle/>
                        <a:p>
                          <a:endParaRPr lang="en-US"/>
                        </a:p>
                      </a:txBody>
                      <a:tcPr>
                        <a:blipFill>
                          <a:blip r:embed="rId3"/>
                          <a:stretch>
                            <a:fillRect l="-115385" t="-3922" r="-571154" b="-184314"/>
                          </a:stretch>
                        </a:blipFill>
                      </a:tcPr>
                    </a:tc>
                    <a:tc>
                      <a:txBody>
                        <a:bodyPr/>
                        <a:lstStyle/>
                        <a:p>
                          <a:endParaRPr lang="en-US"/>
                        </a:p>
                      </a:txBody>
                      <a:tcPr>
                        <a:blipFill>
                          <a:blip r:embed="rId3"/>
                          <a:stretch>
                            <a:fillRect l="-121739" t="-3922" r="-222826" b="-184314"/>
                          </a:stretch>
                        </a:blipFill>
                      </a:tcPr>
                    </a:tc>
                    <a:tc>
                      <a:txBody>
                        <a:bodyPr/>
                        <a:lstStyle/>
                        <a:p>
                          <a:pPr algn="ctr"/>
                          <a:r>
                            <a:rPr lang="en-US" altLang="zh-CN" dirty="0"/>
                            <a:t>#units</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#units(T=0)</a:t>
                          </a:r>
                          <a:endParaRPr lang="zh-CN" altLang="en-US" dirty="0"/>
                        </a:p>
                      </a:txBody>
                      <a:tcPr/>
                    </a:tc>
                    <a:extLst>
                      <a:ext uri="{0D108BD9-81ED-4DB2-BD59-A6C34878D82A}">
                        <a16:rowId xmlns:a16="http://schemas.microsoft.com/office/drawing/2014/main" val="10000"/>
                      </a:ext>
                    </a:extLst>
                  </a:tr>
                  <a:tr h="365760">
                    <a:tc>
                      <a:txBody>
                        <a:bodyPr/>
                        <a:lstStyle/>
                        <a:p>
                          <a:pPr algn="ctr"/>
                          <a:r>
                            <a:rPr lang="en-US" altLang="zh-CN" dirty="0"/>
                            <a:t>A</a:t>
                          </a:r>
                          <a:endParaRPr lang="zh-CN" altLang="en-US" dirty="0"/>
                        </a:p>
                      </a:txBody>
                      <a:tcPr/>
                    </a:tc>
                    <a:tc>
                      <a:txBody>
                        <a:bodyPr/>
                        <a:lstStyle/>
                        <a:p>
                          <a:pPr algn="ctr"/>
                          <a:r>
                            <a:rPr lang="en-US" altLang="zh-CN" dirty="0"/>
                            <a:t>0.7</a:t>
                          </a:r>
                          <a:endParaRPr lang="zh-CN" altLang="en-US" dirty="0"/>
                        </a:p>
                      </a:txBody>
                      <a:tcPr/>
                    </a:tc>
                    <a:tc>
                      <a:txBody>
                        <a:bodyPr/>
                        <a:lstStyle/>
                        <a:p>
                          <a:pPr algn="ctr"/>
                          <a:r>
                            <a:rPr lang="en-US" altLang="zh-CN" dirty="0"/>
                            <a:t>0.3</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10001"/>
                      </a:ext>
                    </a:extLst>
                  </a:tr>
                  <a:tr h="365760">
                    <a:tc>
                      <a:txBody>
                        <a:bodyPr/>
                        <a:lstStyle/>
                        <a:p>
                          <a:pPr algn="ctr"/>
                          <a:r>
                            <a:rPr lang="en-US" altLang="zh-CN" dirty="0"/>
                            <a:t>B</a:t>
                          </a:r>
                          <a:endParaRPr lang="zh-CN" altLang="en-US" dirty="0"/>
                        </a:p>
                      </a:txBody>
                      <a:tcPr/>
                    </a:tc>
                    <a:tc>
                      <a:txBody>
                        <a:bodyPr/>
                        <a:lstStyle/>
                        <a:p>
                          <a:pPr algn="ctr"/>
                          <a:r>
                            <a:rPr lang="en-US" altLang="zh-CN" dirty="0"/>
                            <a:t>0.6</a:t>
                          </a:r>
                          <a:endParaRPr lang="zh-CN" altLang="en-US" dirty="0"/>
                        </a:p>
                      </a:txBody>
                      <a:tcPr/>
                    </a:tc>
                    <a:tc>
                      <a:txBody>
                        <a:bodyPr/>
                        <a:lstStyle/>
                        <a:p>
                          <a:pPr algn="ctr"/>
                          <a:r>
                            <a:rPr lang="en-US" altLang="zh-CN" dirty="0"/>
                            <a:t>0.4</a:t>
                          </a:r>
                          <a:endParaRPr lang="zh-CN" altLang="en-US" dirty="0"/>
                        </a:p>
                      </a:txBody>
                      <a:tcPr/>
                    </a:tc>
                    <a:tc>
                      <a:txBody>
                        <a:bodyPr/>
                        <a:lstStyle/>
                        <a:p>
                          <a:pPr algn="ctr"/>
                          <a:r>
                            <a:rPr lang="en-US" altLang="zh-CN" dirty="0"/>
                            <a:t>50</a:t>
                          </a:r>
                          <a:endParaRPr lang="zh-CN" altLang="en-US" dirty="0"/>
                        </a:p>
                      </a:txBody>
                      <a:tcPr/>
                    </a:tc>
                    <a:tc>
                      <a:txBody>
                        <a:bodyPr/>
                        <a:lstStyle/>
                        <a:p>
                          <a:pPr algn="ctr"/>
                          <a:r>
                            <a:rPr lang="en-US" altLang="zh-CN" dirty="0"/>
                            <a:t>30</a:t>
                          </a:r>
                          <a:endParaRPr lang="zh-CN" altLang="en-US" dirty="0"/>
                        </a:p>
                      </a:txBody>
                      <a:tcPr/>
                    </a:tc>
                    <a:tc>
                      <a:txBody>
                        <a:bodyPr/>
                        <a:lstStyle/>
                        <a:p>
                          <a:pPr algn="ctr"/>
                          <a:r>
                            <a:rPr lang="en-US" altLang="zh-CN" dirty="0"/>
                            <a:t>20</a:t>
                          </a:r>
                          <a:endParaRPr lang="zh-CN" altLang="en-US" dirty="0"/>
                        </a:p>
                      </a:txBody>
                      <a:tcPr/>
                    </a:tc>
                    <a:extLst>
                      <a:ext uri="{0D108BD9-81ED-4DB2-BD59-A6C34878D82A}">
                        <a16:rowId xmlns:a16="http://schemas.microsoft.com/office/drawing/2014/main" val="10002"/>
                      </a:ext>
                    </a:extLst>
                  </a:tr>
                  <a:tr h="365760">
                    <a:tc>
                      <a:txBody>
                        <a:bodyPr/>
                        <a:lstStyle/>
                        <a:p>
                          <a:pPr algn="ctr"/>
                          <a:r>
                            <a:rPr lang="en-US" altLang="zh-CN" dirty="0"/>
                            <a:t>C</a:t>
                          </a:r>
                          <a:endParaRPr lang="zh-CN" altLang="en-US" dirty="0"/>
                        </a:p>
                      </a:txBody>
                      <a:tcPr/>
                    </a:tc>
                    <a:tc>
                      <a:txBody>
                        <a:bodyPr/>
                        <a:lstStyle/>
                        <a:p>
                          <a:pPr algn="ctr"/>
                          <a:r>
                            <a:rPr lang="en-US" altLang="zh-CN" dirty="0"/>
                            <a:t>0.2</a:t>
                          </a:r>
                          <a:endParaRPr lang="zh-CN" altLang="en-US" dirty="0"/>
                        </a:p>
                      </a:txBody>
                      <a:tcPr/>
                    </a:tc>
                    <a:tc>
                      <a:txBody>
                        <a:bodyPr/>
                        <a:lstStyle/>
                        <a:p>
                          <a:pPr algn="ctr"/>
                          <a:r>
                            <a:rPr lang="en-US" altLang="zh-CN" dirty="0"/>
                            <a:t>0.8</a:t>
                          </a:r>
                          <a:endParaRPr lang="zh-CN" altLang="en-US" dirty="0"/>
                        </a:p>
                      </a:txBody>
                      <a:tcPr/>
                    </a:tc>
                    <a:tc>
                      <a:txBody>
                        <a:bodyPr/>
                        <a:lstStyle/>
                        <a:p>
                          <a:pPr algn="ctr"/>
                          <a:r>
                            <a:rPr lang="en-US" altLang="zh-CN" dirty="0"/>
                            <a:t>40</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32</a:t>
                          </a:r>
                          <a:endParaRPr lang="zh-CN" altLang="en-US" dirty="0"/>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10" name="矩形 9"/>
              <p:cNvSpPr/>
              <p:nvPr/>
            </p:nvSpPr>
            <p:spPr>
              <a:xfrm>
                <a:off x="4184017" y="2663367"/>
                <a:ext cx="33236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𝑒</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r>
                        <a:rPr lang="en-US" altLang="zh-CN" sz="2800" i="1">
                          <a:latin typeface="Cambria Math" panose="02040503050406030204" pitchFamily="18" charset="0"/>
                        </a:rPr>
                        <m:t>= </m:t>
                      </m:r>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𝑇</m:t>
                      </m:r>
                      <m:r>
                        <a:rPr lang="en-US" altLang="zh-CN" sz="2800" i="1">
                          <a:latin typeface="Cambria Math" panose="02040503050406030204" pitchFamily="18" charset="0"/>
                        </a:rPr>
                        <m:t>=1|</m:t>
                      </m:r>
                      <m:r>
                        <a:rPr lang="en-US" altLang="zh-CN" sz="2800" i="1">
                          <a:latin typeface="Cambria Math" panose="02040503050406030204" pitchFamily="18" charset="0"/>
                        </a:rPr>
                        <m:t>𝑋</m:t>
                      </m:r>
                      <m:r>
                        <a:rPr lang="en-US" altLang="zh-CN" sz="2800" i="1">
                          <a:latin typeface="Cambria Math" panose="02040503050406030204" pitchFamily="18" charset="0"/>
                        </a:rPr>
                        <m:t>)</m:t>
                      </m:r>
                    </m:oMath>
                  </m:oMathPara>
                </a14:m>
                <a:endParaRPr lang="en-US" altLang="zh-CN" sz="2800" dirty="0"/>
              </a:p>
            </p:txBody>
          </p:sp>
        </mc:Choice>
        <mc:Fallback xmlns="">
          <p:sp>
            <p:nvSpPr>
              <p:cNvPr id="10" name="矩形 9"/>
              <p:cNvSpPr>
                <a:spLocks noRot="1" noChangeAspect="1" noMove="1" noResize="1" noEditPoints="1" noAdjustHandles="1" noChangeArrowheads="1" noChangeShapeType="1" noTextEdit="1"/>
              </p:cNvSpPr>
              <p:nvPr/>
            </p:nvSpPr>
            <p:spPr>
              <a:xfrm>
                <a:off x="4184017" y="2663367"/>
                <a:ext cx="3323602" cy="523220"/>
              </a:xfrm>
              <a:prstGeom prst="rect">
                <a:avLst/>
              </a:prstGeom>
              <a:blipFill rotWithShape="0">
                <a:blip r:embed="rId4"/>
                <a:stretch>
                  <a:fillRect/>
                </a:stretch>
              </a:blipFill>
            </p:spPr>
            <p:txBody>
              <a:bodyPr/>
              <a:lstStyle/>
              <a:p>
                <a:r>
                  <a:rPr lang="zh-CN" altLang="en-US">
                    <a:noFill/>
                  </a:rPr>
                  <a:t> </a:t>
                </a:r>
              </a:p>
            </p:txBody>
          </p:sp>
        </mc:Fallback>
      </mc:AlternateContent>
      <p:sp>
        <p:nvSpPr>
          <p:cNvPr id="12" name="文本框 11"/>
          <p:cNvSpPr txBox="1"/>
          <p:nvPr/>
        </p:nvSpPr>
        <p:spPr>
          <a:xfrm>
            <a:off x="1521524" y="6015176"/>
            <a:ext cx="6143028" cy="461665"/>
          </a:xfrm>
          <a:prstGeom prst="rect">
            <a:avLst/>
          </a:prstGeom>
          <a:noFill/>
        </p:spPr>
        <p:txBody>
          <a:bodyPr wrap="none" rtlCol="0">
            <a:spAutoFit/>
          </a:bodyPr>
          <a:lstStyle/>
          <a:p>
            <a:r>
              <a:rPr lang="en-US" altLang="zh-CN" sz="2400" dirty="0">
                <a:solidFill>
                  <a:srgbClr val="FF0000"/>
                </a:solidFill>
              </a:rPr>
              <a:t>Reweighting by inverse of propensity score</a:t>
            </a:r>
            <a:r>
              <a:rPr lang="en-US" altLang="zh-CN" sz="2400" dirty="0"/>
              <a:t>:</a:t>
            </a:r>
            <a:endParaRPr lang="zh-CN" altLang="en-US" sz="2400" dirty="0"/>
          </a:p>
        </p:txBody>
      </p:sp>
      <p:sp>
        <p:nvSpPr>
          <p:cNvPr id="14" name="下弧形箭头 13"/>
          <p:cNvSpPr/>
          <p:nvPr/>
        </p:nvSpPr>
        <p:spPr>
          <a:xfrm>
            <a:off x="4998381" y="5302154"/>
            <a:ext cx="2612571" cy="7128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5" name="表格 14"/>
          <p:cNvGraphicFramePr>
            <a:graphicFrameLocks noGrp="1"/>
          </p:cNvGraphicFramePr>
          <p:nvPr>
            <p:extLst>
              <p:ext uri="{D42A27DB-BD31-4B8C-83A1-F6EECF244321}">
                <p14:modId xmlns:p14="http://schemas.microsoft.com/office/powerpoint/2010/main" val="2416739072"/>
              </p:ext>
            </p:extLst>
          </p:nvPr>
        </p:nvGraphicFramePr>
        <p:xfrm>
          <a:off x="6892329" y="3536287"/>
          <a:ext cx="2471894" cy="1737360"/>
        </p:xfrm>
        <a:graphic>
          <a:graphicData uri="http://schemas.openxmlformats.org/drawingml/2006/table">
            <a:tbl>
              <a:tblPr firstRow="1" bandRow="1">
                <a:tableStyleId>{5C22544A-7EE6-4342-B048-85BDC9FD1C3A}</a:tableStyleId>
              </a:tblPr>
              <a:tblGrid>
                <a:gridCol w="753626">
                  <a:extLst>
                    <a:ext uri="{9D8B030D-6E8A-4147-A177-3AD203B41FA5}">
                      <a16:colId xmlns:a16="http://schemas.microsoft.com/office/drawing/2014/main" val="20000"/>
                    </a:ext>
                  </a:extLst>
                </a:gridCol>
                <a:gridCol w="859134">
                  <a:extLst>
                    <a:ext uri="{9D8B030D-6E8A-4147-A177-3AD203B41FA5}">
                      <a16:colId xmlns:a16="http://schemas.microsoft.com/office/drawing/2014/main" val="20001"/>
                    </a:ext>
                  </a:extLst>
                </a:gridCol>
                <a:gridCol w="859134">
                  <a:extLst>
                    <a:ext uri="{9D8B030D-6E8A-4147-A177-3AD203B41FA5}">
                      <a16:colId xmlns:a16="http://schemas.microsoft.com/office/drawing/2014/main" val="20002"/>
                    </a:ext>
                  </a:extLst>
                </a:gridCol>
              </a:tblGrid>
              <a:tr h="324475">
                <a:tc>
                  <a:txBody>
                    <a:bodyPr/>
                    <a:lstStyle/>
                    <a:p>
                      <a:pPr algn="ctr"/>
                      <a:r>
                        <a:rPr lang="en-US" altLang="zh-CN" dirty="0"/>
                        <a:t>Unit</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#units(T=0)</a:t>
                      </a:r>
                      <a:endParaRPr lang="zh-CN" altLang="en-US" dirty="0"/>
                    </a:p>
                  </a:txBody>
                  <a:tcPr/>
                </a:tc>
                <a:extLst>
                  <a:ext uri="{0D108BD9-81ED-4DB2-BD59-A6C34878D82A}">
                    <a16:rowId xmlns:a16="http://schemas.microsoft.com/office/drawing/2014/main" val="10000"/>
                  </a:ext>
                </a:extLst>
              </a:tr>
              <a:tr h="324475">
                <a:tc>
                  <a:txBody>
                    <a:bodyPr/>
                    <a:lstStyle/>
                    <a:p>
                      <a:pPr algn="ctr"/>
                      <a:r>
                        <a:rPr lang="en-US" altLang="zh-CN" dirty="0"/>
                        <a:t>A</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1"/>
                  </a:ext>
                </a:extLst>
              </a:tr>
              <a:tr h="324475">
                <a:tc>
                  <a:txBody>
                    <a:bodyPr/>
                    <a:lstStyle/>
                    <a:p>
                      <a:pPr algn="ctr"/>
                      <a:r>
                        <a:rPr lang="en-US" altLang="zh-CN" dirty="0"/>
                        <a:t>B</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324475">
                <a:tc>
                  <a:txBody>
                    <a:bodyPr/>
                    <a:lstStyle/>
                    <a:p>
                      <a:pPr algn="ctr"/>
                      <a:r>
                        <a:rPr lang="en-US" altLang="zh-CN" dirty="0"/>
                        <a:t>C</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6" name="矩形 15"/>
              <p:cNvSpPr/>
              <p:nvPr/>
            </p:nvSpPr>
            <p:spPr>
              <a:xfrm>
                <a:off x="7610952" y="5722707"/>
                <a:ext cx="275177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b="0" i="1" smtClean="0">
                                  <a:latin typeface="Cambria Math" panose="02040503050406030204" pitchFamily="18" charset="0"/>
                                </a:rPr>
                                <m:t>𝑖</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den>
                      </m:f>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7610952" y="5722707"/>
                <a:ext cx="2751779" cy="974562"/>
              </a:xfrm>
              <a:prstGeom prst="rect">
                <a:avLst/>
              </a:prstGeom>
              <a:blipFill rotWithShape="0">
                <a:blip r:embed="rId5"/>
                <a:stretch>
                  <a:fillRect/>
                </a:stretch>
              </a:blipFill>
            </p:spPr>
            <p:txBody>
              <a:bodyPr/>
              <a:lstStyle/>
              <a:p>
                <a:r>
                  <a:rPr lang="zh-CN" altLang="en-US">
                    <a:noFill/>
                  </a:rPr>
                  <a:t> </a:t>
                </a:r>
              </a:p>
            </p:txBody>
          </p:sp>
        </mc:Fallback>
      </mc:AlternateContent>
      <p:sp>
        <p:nvSpPr>
          <p:cNvPr id="21" name="椭圆 20"/>
          <p:cNvSpPr/>
          <p:nvPr/>
        </p:nvSpPr>
        <p:spPr>
          <a:xfrm>
            <a:off x="8582455" y="4077774"/>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674752" y="4077774"/>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934581" y="4087991"/>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026878" y="4087991"/>
            <a:ext cx="798843" cy="1287877"/>
          </a:xfrm>
          <a:prstGeom prst="ellipse">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592526" y="4077774"/>
            <a:ext cx="2659940" cy="954107"/>
          </a:xfrm>
          <a:prstGeom prst="rect">
            <a:avLst/>
          </a:prstGeom>
          <a:noFill/>
        </p:spPr>
        <p:txBody>
          <a:bodyPr wrap="square" rtlCol="0">
            <a:spAutoFit/>
          </a:bodyPr>
          <a:lstStyle/>
          <a:p>
            <a:r>
              <a:rPr lang="en-US" altLang="zh-CN" sz="2800" dirty="0"/>
              <a:t>Confounders are the same!</a:t>
            </a:r>
            <a:endParaRPr lang="zh-CN" altLang="en-US" sz="2800" dirty="0"/>
          </a:p>
        </p:txBody>
      </p:sp>
      <p:sp>
        <p:nvSpPr>
          <p:cNvPr id="5" name="文本框 4"/>
          <p:cNvSpPr txBox="1"/>
          <p:nvPr/>
        </p:nvSpPr>
        <p:spPr>
          <a:xfrm>
            <a:off x="7835575" y="4196179"/>
            <a:ext cx="441146" cy="369332"/>
          </a:xfrm>
          <a:prstGeom prst="rect">
            <a:avLst/>
          </a:prstGeom>
          <a:noFill/>
        </p:spPr>
        <p:txBody>
          <a:bodyPr wrap="none" rtlCol="0">
            <a:spAutoFit/>
          </a:bodyPr>
          <a:lstStyle/>
          <a:p>
            <a:r>
              <a:rPr lang="en-US" altLang="zh-CN" dirty="0">
                <a:solidFill>
                  <a:srgbClr val="1717FB"/>
                </a:solidFill>
              </a:rPr>
              <a:t>10</a:t>
            </a:r>
            <a:endParaRPr lang="zh-CN" altLang="en-US" dirty="0">
              <a:solidFill>
                <a:srgbClr val="1717FB"/>
              </a:solidFill>
            </a:endParaRPr>
          </a:p>
        </p:txBody>
      </p:sp>
      <p:sp>
        <p:nvSpPr>
          <p:cNvPr id="17" name="文本框 16"/>
          <p:cNvSpPr txBox="1"/>
          <p:nvPr/>
        </p:nvSpPr>
        <p:spPr>
          <a:xfrm>
            <a:off x="8700210" y="4185496"/>
            <a:ext cx="441146" cy="369332"/>
          </a:xfrm>
          <a:prstGeom prst="rect">
            <a:avLst/>
          </a:prstGeom>
          <a:noFill/>
        </p:spPr>
        <p:txBody>
          <a:bodyPr wrap="none" rtlCol="0">
            <a:spAutoFit/>
          </a:bodyPr>
          <a:lstStyle/>
          <a:p>
            <a:r>
              <a:rPr lang="en-US" altLang="zh-CN" dirty="0">
                <a:solidFill>
                  <a:srgbClr val="1717FB"/>
                </a:solidFill>
              </a:rPr>
              <a:t>10</a:t>
            </a:r>
            <a:endParaRPr lang="zh-CN" altLang="en-US" dirty="0">
              <a:solidFill>
                <a:srgbClr val="1717FB"/>
              </a:solidFill>
            </a:endParaRPr>
          </a:p>
        </p:txBody>
      </p:sp>
      <p:sp>
        <p:nvSpPr>
          <p:cNvPr id="18" name="文本框 17"/>
          <p:cNvSpPr txBox="1"/>
          <p:nvPr/>
        </p:nvSpPr>
        <p:spPr>
          <a:xfrm>
            <a:off x="7859639" y="4565511"/>
            <a:ext cx="441146" cy="369332"/>
          </a:xfrm>
          <a:prstGeom prst="rect">
            <a:avLst/>
          </a:prstGeom>
          <a:noFill/>
        </p:spPr>
        <p:txBody>
          <a:bodyPr wrap="none" rtlCol="0">
            <a:spAutoFit/>
          </a:bodyPr>
          <a:lstStyle/>
          <a:p>
            <a:r>
              <a:rPr lang="en-US" altLang="zh-CN" dirty="0">
                <a:solidFill>
                  <a:srgbClr val="1717FB"/>
                </a:solidFill>
              </a:rPr>
              <a:t>50</a:t>
            </a:r>
            <a:endParaRPr lang="zh-CN" altLang="en-US" dirty="0">
              <a:solidFill>
                <a:srgbClr val="1717FB"/>
              </a:solidFill>
            </a:endParaRPr>
          </a:p>
        </p:txBody>
      </p:sp>
      <p:sp>
        <p:nvSpPr>
          <p:cNvPr id="19" name="文本框 18"/>
          <p:cNvSpPr txBox="1"/>
          <p:nvPr/>
        </p:nvSpPr>
        <p:spPr>
          <a:xfrm>
            <a:off x="8700210" y="4547263"/>
            <a:ext cx="441146" cy="369332"/>
          </a:xfrm>
          <a:prstGeom prst="rect">
            <a:avLst/>
          </a:prstGeom>
          <a:noFill/>
        </p:spPr>
        <p:txBody>
          <a:bodyPr wrap="none" rtlCol="0">
            <a:spAutoFit/>
          </a:bodyPr>
          <a:lstStyle/>
          <a:p>
            <a:r>
              <a:rPr lang="en-US" altLang="zh-CN" dirty="0">
                <a:solidFill>
                  <a:srgbClr val="1717FB"/>
                </a:solidFill>
              </a:rPr>
              <a:t>50</a:t>
            </a:r>
            <a:endParaRPr lang="zh-CN" altLang="en-US" dirty="0">
              <a:solidFill>
                <a:srgbClr val="1717FB"/>
              </a:solidFill>
            </a:endParaRPr>
          </a:p>
        </p:txBody>
      </p:sp>
      <p:sp>
        <p:nvSpPr>
          <p:cNvPr id="20" name="文本框 19"/>
          <p:cNvSpPr txBox="1"/>
          <p:nvPr/>
        </p:nvSpPr>
        <p:spPr>
          <a:xfrm>
            <a:off x="7878695" y="4923913"/>
            <a:ext cx="441146" cy="369332"/>
          </a:xfrm>
          <a:prstGeom prst="rect">
            <a:avLst/>
          </a:prstGeom>
          <a:noFill/>
        </p:spPr>
        <p:txBody>
          <a:bodyPr wrap="none" rtlCol="0">
            <a:spAutoFit/>
          </a:bodyPr>
          <a:lstStyle/>
          <a:p>
            <a:r>
              <a:rPr lang="en-US" altLang="zh-CN" dirty="0">
                <a:solidFill>
                  <a:srgbClr val="1717FB"/>
                </a:solidFill>
              </a:rPr>
              <a:t>40</a:t>
            </a:r>
            <a:endParaRPr lang="zh-CN" altLang="en-US" dirty="0">
              <a:solidFill>
                <a:srgbClr val="1717FB"/>
              </a:solidFill>
            </a:endParaRPr>
          </a:p>
        </p:txBody>
      </p:sp>
      <p:sp>
        <p:nvSpPr>
          <p:cNvPr id="26" name="文本框 25"/>
          <p:cNvSpPr txBox="1"/>
          <p:nvPr/>
        </p:nvSpPr>
        <p:spPr>
          <a:xfrm>
            <a:off x="8700210" y="4909030"/>
            <a:ext cx="441146" cy="369332"/>
          </a:xfrm>
          <a:prstGeom prst="rect">
            <a:avLst/>
          </a:prstGeom>
          <a:noFill/>
        </p:spPr>
        <p:txBody>
          <a:bodyPr wrap="none" rtlCol="0">
            <a:spAutoFit/>
          </a:bodyPr>
          <a:lstStyle/>
          <a:p>
            <a:r>
              <a:rPr lang="en-US" altLang="zh-CN" dirty="0">
                <a:solidFill>
                  <a:srgbClr val="1717FB"/>
                </a:solidFill>
              </a:rPr>
              <a:t>40</a:t>
            </a:r>
            <a:endParaRPr lang="zh-CN" altLang="en-US" dirty="0">
              <a:solidFill>
                <a:srgbClr val="1717FB"/>
              </a:solidFill>
            </a:endParaRPr>
          </a:p>
        </p:txBody>
      </p:sp>
      <p:sp>
        <p:nvSpPr>
          <p:cNvPr id="27" name="文本框 26"/>
          <p:cNvSpPr txBox="1"/>
          <p:nvPr/>
        </p:nvSpPr>
        <p:spPr>
          <a:xfrm>
            <a:off x="3571276" y="5382715"/>
            <a:ext cx="3016952" cy="523220"/>
          </a:xfrm>
          <a:prstGeom prst="rect">
            <a:avLst/>
          </a:prstGeom>
          <a:noFill/>
        </p:spPr>
        <p:txBody>
          <a:bodyPr wrap="square" rtlCol="0">
            <a:spAutoFit/>
          </a:bodyPr>
          <a:lstStyle/>
          <a:p>
            <a:r>
              <a:rPr lang="en-US" altLang="zh-CN" sz="2800" dirty="0"/>
              <a:t>Distribution Bias</a:t>
            </a:r>
            <a:endParaRPr lang="zh-CN" altLang="en-US" sz="2800" dirty="0"/>
          </a:p>
        </p:txBody>
      </p:sp>
    </p:spTree>
    <p:extLst>
      <p:ext uri="{BB962C8B-B14F-4D97-AF65-F5344CB8AC3E}">
        <p14:creationId xmlns:p14="http://schemas.microsoft.com/office/powerpoint/2010/main" val="20303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6" grpId="0"/>
      <p:bldP spid="21" grpId="0" animBg="1"/>
      <p:bldP spid="22" grpId="0" animBg="1"/>
      <p:bldP spid="23" grpId="0" animBg="1"/>
      <p:bldP spid="24" grpId="0" animBg="1"/>
      <p:bldP spid="25" grpId="0"/>
      <p:bldP spid="5" grpId="0"/>
      <p:bldP spid="17" grpId="0"/>
      <p:bldP spid="18" grpId="0"/>
      <p:bldP spid="19" grpId="0"/>
      <p:bldP spid="20" grpId="0"/>
      <p:bldP spid="2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p:sp>
        <p:nvSpPr>
          <p:cNvPr id="3" name="内容占位符 2"/>
          <p:cNvSpPr>
            <a:spLocks noGrp="1"/>
          </p:cNvSpPr>
          <p:nvPr>
            <p:ph idx="1"/>
          </p:nvPr>
        </p:nvSpPr>
        <p:spPr/>
        <p:txBody>
          <a:bodyPr>
            <a:normAutofit/>
          </a:bodyPr>
          <a:lstStyle/>
          <a:p>
            <a:r>
              <a:rPr lang="en-US" altLang="zh-CN" sz="3200" dirty="0"/>
              <a:t>Estimating ATE by IPW [1]:</a:t>
            </a:r>
          </a:p>
          <a:p>
            <a:endParaRPr lang="en-US" altLang="zh-CN" sz="3200" dirty="0"/>
          </a:p>
          <a:p>
            <a:endParaRPr lang="en-US" altLang="zh-CN" sz="3200" dirty="0"/>
          </a:p>
          <a:p>
            <a:endParaRPr lang="en-US" altLang="zh-CN" sz="3200" dirty="0"/>
          </a:p>
          <a:p>
            <a:pPr lvl="1"/>
            <a:r>
              <a:rPr lang="en-US" altLang="zh-CN" sz="2800" dirty="0"/>
              <a:t>Interpretation: IPW creates a pseudo-population where the confounders are the same between treated and control</a:t>
            </a:r>
            <a:r>
              <a:rPr lang="zh-CN" altLang="en-US" sz="2800" dirty="0"/>
              <a:t> </a:t>
            </a:r>
            <a:r>
              <a:rPr lang="en-US" altLang="zh-CN" sz="2800" dirty="0"/>
              <a:t>groups.</a:t>
            </a:r>
          </a:p>
          <a:p>
            <a:endParaRPr lang="en-US" altLang="zh-CN" sz="3200" dirty="0"/>
          </a:p>
          <a:p>
            <a:r>
              <a:rPr lang="en-US" altLang="zh-CN" sz="3200" dirty="0"/>
              <a:t>Why does this work? </a:t>
            </a:r>
            <a:r>
              <a:rPr lang="en-US" altLang="zh-CN" sz="2800" dirty="0"/>
              <a:t>Consider </a:t>
            </a:r>
            <a:endParaRPr lang="zh-CN" altLang="en-US"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49</a:t>
            </a:fld>
            <a:endParaRPr lang="en-US"/>
          </a:p>
        </p:txBody>
      </p:sp>
      <mc:AlternateContent xmlns:mc="http://schemas.openxmlformats.org/markup-compatibility/2006" xmlns:a14="http://schemas.microsoft.com/office/drawing/2010/main">
        <mc:Choice Requires="a14">
          <p:sp>
            <p:nvSpPr>
              <p:cNvPr id="6" name="矩形 5"/>
              <p:cNvSpPr/>
              <p:nvPr/>
            </p:nvSpPr>
            <p:spPr>
              <a:xfrm>
                <a:off x="9178495" y="1524000"/>
                <a:ext cx="275177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b="0" i="1" smtClean="0">
                                  <a:latin typeface="Cambria Math" panose="02040503050406030204" pitchFamily="18" charset="0"/>
                                </a:rPr>
                                <m:t>𝑖</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den>
                      </m:f>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9178495" y="1524000"/>
                <a:ext cx="2751779" cy="974562"/>
              </a:xfrm>
              <a:prstGeom prst="rect">
                <a:avLst/>
              </a:prstGeom>
              <a:blipFill rotWithShape="0">
                <a:blip r:embed="rId3"/>
                <a:stretch>
                  <a:fillRect/>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6471766" y="5259427"/>
            <a:ext cx="1858318" cy="1138547"/>
          </a:xfrm>
          <a:prstGeom prst="rect">
            <a:avLst/>
          </a:prstGeom>
        </p:spPr>
      </p:pic>
      <p:pic>
        <p:nvPicPr>
          <p:cNvPr id="11" name="图片 10"/>
          <p:cNvPicPr>
            <a:picLocks noChangeAspect="1"/>
          </p:cNvPicPr>
          <p:nvPr/>
        </p:nvPicPr>
        <p:blipFill>
          <a:blip r:embed="rId5"/>
          <a:stretch>
            <a:fillRect/>
          </a:stretch>
        </p:blipFill>
        <p:spPr>
          <a:xfrm>
            <a:off x="2208491" y="2346604"/>
            <a:ext cx="6810375" cy="1200150"/>
          </a:xfrm>
          <a:prstGeom prst="rect">
            <a:avLst/>
          </a:prstGeom>
        </p:spPr>
      </p:pic>
    </p:spTree>
    <p:extLst>
      <p:ext uri="{BB962C8B-B14F-4D97-AF65-F5344CB8AC3E}">
        <p14:creationId xmlns:p14="http://schemas.microsoft.com/office/powerpoint/2010/main" val="82315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Correlation is not explainable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a:t>
            </a:fld>
            <a:endParaRPr lang="en-US"/>
          </a:p>
        </p:txBody>
      </p:sp>
      <p:pic>
        <p:nvPicPr>
          <p:cNvPr id="1026" name="Picture 2" descr="âcorrelation does not imply causation examples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968" y="2297540"/>
            <a:ext cx="9780084" cy="385561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a:spLocks noGrp="1"/>
          </p:cNvSpPr>
          <p:nvPr>
            <p:ph type="title"/>
          </p:nvPr>
        </p:nvSpPr>
        <p:spPr>
          <a:xfrm>
            <a:off x="609600" y="533400"/>
            <a:ext cx="10972800" cy="990600"/>
          </a:xfrm>
        </p:spPr>
        <p:txBody>
          <a:bodyPr/>
          <a:lstStyle/>
          <a:p>
            <a:r>
              <a:rPr lang="en-US" altLang="zh-CN" dirty="0" err="1"/>
              <a:t>Explainability</a:t>
            </a:r>
            <a:endParaRPr lang="zh-CN" altLang="en-US" dirty="0"/>
          </a:p>
        </p:txBody>
      </p:sp>
    </p:spTree>
    <p:extLst>
      <p:ext uri="{BB962C8B-B14F-4D97-AF65-F5344CB8AC3E}">
        <p14:creationId xmlns:p14="http://schemas.microsoft.com/office/powerpoint/2010/main" val="3888078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p:sp>
        <p:nvSpPr>
          <p:cNvPr id="3" name="内容占位符 2"/>
          <p:cNvSpPr>
            <a:spLocks noGrp="1"/>
          </p:cNvSpPr>
          <p:nvPr>
            <p:ph idx="1"/>
          </p:nvPr>
        </p:nvSpPr>
        <p:spPr>
          <a:xfrm>
            <a:off x="609600" y="1600200"/>
            <a:ext cx="8797290" cy="4876800"/>
          </a:xfrm>
        </p:spPr>
        <p:txBody>
          <a:bodyPr>
            <a:normAutofit/>
          </a:bodyPr>
          <a:lstStyle/>
          <a:p>
            <a:r>
              <a:rPr lang="en-US" altLang="zh-CN" sz="3200" dirty="0">
                <a:solidFill>
                  <a:srgbClr val="FF0000"/>
                </a:solidFill>
              </a:rPr>
              <a:t>If:                     </a:t>
            </a:r>
            <a:r>
              <a:rPr lang="en-US" altLang="zh-CN" sz="3200" dirty="0"/>
              <a:t>, the </a:t>
            </a:r>
            <a:r>
              <a:rPr lang="en-US" altLang="zh-CN" sz="3200" i="1" dirty="0">
                <a:solidFill>
                  <a:srgbClr val="60208F"/>
                </a:solidFill>
              </a:rPr>
              <a:t>true propensity score</a:t>
            </a: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endParaRPr lang="en-US" altLang="zh-CN" sz="3200" i="1" dirty="0">
              <a:solidFill>
                <a:srgbClr val="60208F"/>
              </a:solidFill>
            </a:endParaRPr>
          </a:p>
          <a:p>
            <a:r>
              <a:rPr lang="en-US" altLang="zh-CN" sz="3200" dirty="0">
                <a:solidFill>
                  <a:srgbClr val="FF0000"/>
                </a:solidFill>
              </a:rPr>
              <a:t>Similarly:</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50</a:t>
            </a:fld>
            <a:endParaRPr lang="en-US"/>
          </a:p>
        </p:txBody>
      </p:sp>
      <p:pic>
        <p:nvPicPr>
          <p:cNvPr id="6" name="图片 5"/>
          <p:cNvPicPr>
            <a:picLocks noChangeAspect="1"/>
          </p:cNvPicPr>
          <p:nvPr/>
        </p:nvPicPr>
        <p:blipFill>
          <a:blip r:embed="rId3"/>
          <a:stretch>
            <a:fillRect/>
          </a:stretch>
        </p:blipFill>
        <p:spPr>
          <a:xfrm>
            <a:off x="482438" y="2502849"/>
            <a:ext cx="8558374" cy="2367987"/>
          </a:xfrm>
          <a:prstGeom prst="rect">
            <a:avLst/>
          </a:prstGeom>
        </p:spPr>
      </p:pic>
      <p:pic>
        <p:nvPicPr>
          <p:cNvPr id="7" name="图片 6"/>
          <p:cNvPicPr>
            <a:picLocks noChangeAspect="1"/>
          </p:cNvPicPr>
          <p:nvPr/>
        </p:nvPicPr>
        <p:blipFill>
          <a:blip r:embed="rId4"/>
          <a:stretch>
            <a:fillRect/>
          </a:stretch>
        </p:blipFill>
        <p:spPr>
          <a:xfrm>
            <a:off x="1476322" y="1600200"/>
            <a:ext cx="2105025" cy="600075"/>
          </a:xfrm>
          <a:prstGeom prst="rect">
            <a:avLst/>
          </a:prstGeom>
        </p:spPr>
      </p:pic>
      <p:pic>
        <p:nvPicPr>
          <p:cNvPr id="8" name="图片 7"/>
          <p:cNvPicPr>
            <a:picLocks noChangeAspect="1"/>
          </p:cNvPicPr>
          <p:nvPr/>
        </p:nvPicPr>
        <p:blipFill>
          <a:blip r:embed="rId5"/>
          <a:stretch>
            <a:fillRect/>
          </a:stretch>
        </p:blipFill>
        <p:spPr>
          <a:xfrm>
            <a:off x="2783654" y="5547112"/>
            <a:ext cx="3031911" cy="850680"/>
          </a:xfrm>
          <a:prstGeom prst="rect">
            <a:avLst/>
          </a:prstGeom>
        </p:spPr>
      </p:pic>
      <p:sp>
        <p:nvSpPr>
          <p:cNvPr id="9" name="矩形 8"/>
          <p:cNvSpPr/>
          <p:nvPr/>
        </p:nvSpPr>
        <p:spPr>
          <a:xfrm>
            <a:off x="482439" y="2502849"/>
            <a:ext cx="3529492" cy="869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12228" y="3305931"/>
            <a:ext cx="5365911" cy="843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55131" y="3474721"/>
            <a:ext cx="994410" cy="49149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9167973" y="2783460"/>
                <a:ext cx="29165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B050"/>
                          </a:solidFill>
                          <a:latin typeface="Cambria Math" panose="02040503050406030204" pitchFamily="18" charset="0"/>
                        </a:rPr>
                        <m:t>𝒀</m:t>
                      </m:r>
                      <m:r>
                        <a:rPr lang="en-US" altLang="zh-CN" sz="2000" b="1" i="1" smtClean="0">
                          <a:solidFill>
                            <a:srgbClr val="00B050"/>
                          </a:solidFill>
                          <a:latin typeface="Cambria Math" panose="02040503050406030204" pitchFamily="18" charset="0"/>
                        </a:rPr>
                        <m:t>=</m:t>
                      </m:r>
                      <m:r>
                        <a:rPr lang="en-US" altLang="zh-CN" sz="2000" b="1" i="1" smtClean="0">
                          <a:solidFill>
                            <a:srgbClr val="00B050"/>
                          </a:solidFill>
                          <a:latin typeface="Cambria Math" panose="02040503050406030204" pitchFamily="18" charset="0"/>
                        </a:rPr>
                        <m:t>𝑻</m:t>
                      </m:r>
                      <m:r>
                        <a:rPr lang="en-US" altLang="zh-CN" sz="2000" b="1" i="1"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𝒀</m:t>
                          </m:r>
                        </m:e>
                        <m:sub>
                          <m:r>
                            <a:rPr lang="en-US" altLang="zh-CN" sz="2000" b="1" i="1" smtClean="0">
                              <a:solidFill>
                                <a:srgbClr val="00B050"/>
                              </a:solidFill>
                              <a:latin typeface="Cambria Math" panose="02040503050406030204" pitchFamily="18" charset="0"/>
                            </a:rPr>
                            <m:t>𝟏</m:t>
                          </m:r>
                        </m:sub>
                      </m:sSub>
                      <m:r>
                        <a:rPr lang="en-US" altLang="zh-CN" sz="2000" b="1" i="1" smtClean="0">
                          <a:solidFill>
                            <a:srgbClr val="00B050"/>
                          </a:solidFill>
                          <a:latin typeface="Cambria Math" panose="02040503050406030204" pitchFamily="18" charset="0"/>
                        </a:rPr>
                        <m:t>+</m:t>
                      </m:r>
                      <m:d>
                        <m:dPr>
                          <m:ctrlPr>
                            <a:rPr lang="en-US" altLang="zh-CN" sz="2000" b="1" i="1" smtClean="0">
                              <a:solidFill>
                                <a:srgbClr val="00B050"/>
                              </a:solidFill>
                              <a:latin typeface="Cambria Math" panose="02040503050406030204" pitchFamily="18" charset="0"/>
                            </a:rPr>
                          </m:ctrlPr>
                        </m:dPr>
                        <m:e>
                          <m:r>
                            <a:rPr lang="en-US" altLang="zh-CN" sz="2000" b="1" i="1" smtClean="0">
                              <a:solidFill>
                                <a:srgbClr val="00B050"/>
                              </a:solidFill>
                              <a:latin typeface="Cambria Math" panose="02040503050406030204" pitchFamily="18" charset="0"/>
                            </a:rPr>
                            <m:t>𝟏</m:t>
                          </m:r>
                          <m:r>
                            <a:rPr lang="en-US" altLang="zh-CN" sz="2000" b="1" i="1" smtClean="0">
                              <a:solidFill>
                                <a:srgbClr val="00B050"/>
                              </a:solidFill>
                              <a:latin typeface="Cambria Math" panose="02040503050406030204" pitchFamily="18" charset="0"/>
                            </a:rPr>
                            <m:t>−</m:t>
                          </m:r>
                          <m:r>
                            <a:rPr lang="en-US" altLang="zh-CN" sz="2000" b="1" i="1" smtClean="0">
                              <a:solidFill>
                                <a:srgbClr val="00B050"/>
                              </a:solidFill>
                              <a:latin typeface="Cambria Math" panose="02040503050406030204" pitchFamily="18" charset="0"/>
                            </a:rPr>
                            <m:t>𝑻</m:t>
                          </m:r>
                        </m:e>
                      </m:d>
                      <m:r>
                        <a:rPr lang="en-US" altLang="zh-CN" sz="2000" b="1" i="1"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𝒀</m:t>
                          </m:r>
                        </m:e>
                        <m:sub>
                          <m:r>
                            <a:rPr lang="en-US" altLang="zh-CN" sz="2000" b="1" i="1" smtClean="0">
                              <a:solidFill>
                                <a:srgbClr val="00B050"/>
                              </a:solidFill>
                              <a:latin typeface="Cambria Math" panose="02040503050406030204" pitchFamily="18" charset="0"/>
                            </a:rPr>
                            <m:t>𝟎</m:t>
                          </m:r>
                        </m:sub>
                      </m:sSub>
                    </m:oMath>
                  </m:oMathPara>
                </a14:m>
                <a:endParaRPr lang="zh-CN" altLang="en-US" sz="2000" b="1" dirty="0">
                  <a:solidFill>
                    <a:srgbClr val="00B05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9167973" y="2783460"/>
                <a:ext cx="2916568" cy="307777"/>
              </a:xfrm>
              <a:prstGeom prst="rect">
                <a:avLst/>
              </a:prstGeom>
              <a:blipFill rotWithShape="0">
                <a:blip r:embed="rId6"/>
                <a:stretch>
                  <a:fillRect l="-1464" r="-628" b="-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167973" y="3573622"/>
                <a:ext cx="17963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𝑻</m:t>
                      </m:r>
                      <m:r>
                        <a:rPr lang="en-US" altLang="zh-CN" sz="2000" b="1" i="1" smtClean="0">
                          <a:solidFill>
                            <a:srgbClr val="FF0000"/>
                          </a:solidFill>
                          <a:latin typeface="Cambria Math" panose="02040503050406030204" pitchFamily="18" charset="0"/>
                          <a:ea typeface="Cambria Math" panose="02040503050406030204" pitchFamily="18" charset="0"/>
                        </a:rPr>
                        <m:t>⊥</m:t>
                      </m:r>
                      <m:d>
                        <m:dPr>
                          <m:ctrlPr>
                            <a:rPr lang="en-US" altLang="zh-CN" sz="2000" b="1"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𝒀</m:t>
                              </m:r>
                            </m:e>
                            <m:sub>
                              <m:r>
                                <a:rPr lang="en-US" altLang="zh-CN" sz="2000" b="1" i="1" smtClean="0">
                                  <a:solidFill>
                                    <a:srgbClr val="FF0000"/>
                                  </a:solidFill>
                                  <a:latin typeface="Cambria Math" panose="02040503050406030204" pitchFamily="18" charset="0"/>
                                  <a:ea typeface="Cambria Math" panose="02040503050406030204" pitchFamily="18" charset="0"/>
                                </a:rPr>
                                <m:t>𝟏</m:t>
                              </m:r>
                            </m:sub>
                          </m:sSub>
                          <m:r>
                            <a:rPr lang="en-US" altLang="zh-CN" sz="2000" b="1" i="1" smtClean="0">
                              <a:solidFill>
                                <a:srgbClr val="FF0000"/>
                              </a:solidFill>
                              <a:latin typeface="Cambria Math" panose="02040503050406030204" pitchFamily="18" charset="0"/>
                              <a:ea typeface="Cambria Math" panose="02040503050406030204" pitchFamily="18" charset="0"/>
                            </a:rPr>
                            <m:t>,</m:t>
                          </m:r>
                          <m:sSub>
                            <m:sSubPr>
                              <m:ctrlPr>
                                <a:rPr lang="en-US" altLang="zh-CN" sz="2000" b="1" i="1" smtClean="0">
                                  <a:solidFill>
                                    <a:srgbClr val="FF0000"/>
                                  </a:solidFill>
                                  <a:latin typeface="Cambria Math" panose="02040503050406030204" pitchFamily="18" charset="0"/>
                                  <a:ea typeface="Cambria Math" panose="02040503050406030204" pitchFamily="18" charset="0"/>
                                </a:rPr>
                              </m:ctrlPr>
                            </m:sSubPr>
                            <m:e>
                              <m:r>
                                <a:rPr lang="en-US" altLang="zh-CN" sz="2000" b="1" i="1" smtClean="0">
                                  <a:solidFill>
                                    <a:srgbClr val="FF0000"/>
                                  </a:solidFill>
                                  <a:latin typeface="Cambria Math" panose="02040503050406030204" pitchFamily="18" charset="0"/>
                                  <a:ea typeface="Cambria Math" panose="02040503050406030204" pitchFamily="18" charset="0"/>
                                </a:rPr>
                                <m:t>𝒀</m:t>
                              </m:r>
                            </m:e>
                            <m:sub>
                              <m:r>
                                <a:rPr lang="en-US" altLang="zh-CN" sz="2000" b="1" i="1" smtClean="0">
                                  <a:solidFill>
                                    <a:srgbClr val="FF0000"/>
                                  </a:solidFill>
                                  <a:latin typeface="Cambria Math" panose="02040503050406030204" pitchFamily="18" charset="0"/>
                                  <a:ea typeface="Cambria Math" panose="02040503050406030204" pitchFamily="18" charset="0"/>
                                </a:rPr>
                                <m:t>𝟎</m:t>
                              </m:r>
                            </m:sub>
                          </m:sSub>
                        </m:e>
                      </m:d>
                      <m:r>
                        <a:rPr lang="en-US" altLang="zh-CN" sz="2000" b="1" i="1" smtClean="0">
                          <a:solidFill>
                            <a:srgbClr val="FF0000"/>
                          </a:solidFill>
                          <a:latin typeface="Cambria Math" panose="02040503050406030204" pitchFamily="18" charset="0"/>
                          <a:ea typeface="Cambria Math" panose="02040503050406030204" pitchFamily="18" charset="0"/>
                        </a:rPr>
                        <m:t> | </m:t>
                      </m:r>
                      <m:r>
                        <a:rPr lang="en-US" altLang="zh-CN" sz="2000" b="1" i="1" smtClean="0">
                          <a:solidFill>
                            <a:srgbClr val="FF0000"/>
                          </a:solidFill>
                          <a:latin typeface="Cambria Math" panose="02040503050406030204" pitchFamily="18" charset="0"/>
                          <a:ea typeface="Cambria Math" panose="02040503050406030204" pitchFamily="18" charset="0"/>
                        </a:rPr>
                        <m:t>𝑿</m:t>
                      </m:r>
                    </m:oMath>
                  </m:oMathPara>
                </a14:m>
                <a:endParaRPr lang="zh-CN" altLang="en-US" sz="2000" b="1"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9167973" y="3573622"/>
                <a:ext cx="1796389" cy="307777"/>
              </a:xfrm>
              <a:prstGeom prst="rect">
                <a:avLst/>
              </a:prstGeom>
              <a:blipFill rotWithShape="0">
                <a:blip r:embed="rId7"/>
                <a:stretch>
                  <a:fillRect l="-2712" r="-2373"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167972" y="4274497"/>
                <a:ext cx="173714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B0F0"/>
                          </a:solidFill>
                          <a:latin typeface="Cambria Math" panose="02040503050406030204" pitchFamily="18" charset="0"/>
                          <a:ea typeface="Cambria Math" panose="02040503050406030204" pitchFamily="18" charset="0"/>
                        </a:rPr>
                        <m:t>𝒆</m:t>
                      </m:r>
                      <m:d>
                        <m:dPr>
                          <m:ctrlPr>
                            <a:rPr lang="en-US" altLang="zh-CN" sz="2000" b="1" i="1" smtClean="0">
                              <a:solidFill>
                                <a:srgbClr val="00B0F0"/>
                              </a:solidFill>
                              <a:latin typeface="Cambria Math" panose="02040503050406030204" pitchFamily="18" charset="0"/>
                              <a:ea typeface="Cambria Math" panose="02040503050406030204" pitchFamily="18" charset="0"/>
                            </a:rPr>
                          </m:ctrlPr>
                        </m:dPr>
                        <m:e>
                          <m:r>
                            <a:rPr lang="en-US" altLang="zh-CN" sz="2000" b="1" i="1" smtClean="0">
                              <a:solidFill>
                                <a:srgbClr val="00B0F0"/>
                              </a:solidFill>
                              <a:latin typeface="Cambria Math" panose="02040503050406030204" pitchFamily="18" charset="0"/>
                              <a:ea typeface="Cambria Math" panose="02040503050406030204" pitchFamily="18" charset="0"/>
                            </a:rPr>
                            <m:t>𝑿</m:t>
                          </m:r>
                        </m:e>
                      </m:d>
                      <m:r>
                        <a:rPr lang="en-US" altLang="zh-CN" sz="2000" b="1" i="1" smtClean="0">
                          <a:solidFill>
                            <a:srgbClr val="00B0F0"/>
                          </a:solidFill>
                          <a:latin typeface="Cambria Math" panose="02040503050406030204" pitchFamily="18" charset="0"/>
                          <a:ea typeface="Cambria Math" panose="02040503050406030204" pitchFamily="18" charset="0"/>
                        </a:rPr>
                        <m:t>=</m:t>
                      </m:r>
                      <m:r>
                        <a:rPr lang="en-US" altLang="zh-CN" sz="2000" b="1" i="1" smtClean="0">
                          <a:solidFill>
                            <a:srgbClr val="00B0F0"/>
                          </a:solidFill>
                          <a:latin typeface="Cambria Math" panose="02040503050406030204" pitchFamily="18" charset="0"/>
                          <a:ea typeface="Cambria Math" panose="02040503050406030204" pitchFamily="18" charset="0"/>
                        </a:rPr>
                        <m:t>𝑬</m:t>
                      </m:r>
                      <m:r>
                        <a:rPr lang="en-US" altLang="zh-CN" sz="2000" b="1" i="1" smtClean="0">
                          <a:solidFill>
                            <a:srgbClr val="00B0F0"/>
                          </a:solidFill>
                          <a:latin typeface="Cambria Math" panose="02040503050406030204" pitchFamily="18" charset="0"/>
                          <a:ea typeface="Cambria Math" panose="02040503050406030204" pitchFamily="18" charset="0"/>
                        </a:rPr>
                        <m:t>(</m:t>
                      </m:r>
                      <m:r>
                        <a:rPr lang="en-US" altLang="zh-CN" sz="2000" b="1" i="1" smtClean="0">
                          <a:solidFill>
                            <a:srgbClr val="00B0F0"/>
                          </a:solidFill>
                          <a:latin typeface="Cambria Math" panose="02040503050406030204" pitchFamily="18" charset="0"/>
                          <a:ea typeface="Cambria Math" panose="02040503050406030204" pitchFamily="18" charset="0"/>
                        </a:rPr>
                        <m:t>𝑻</m:t>
                      </m:r>
                      <m:r>
                        <a:rPr lang="en-US" altLang="zh-CN" sz="2000" b="1" i="1" smtClean="0">
                          <a:solidFill>
                            <a:srgbClr val="00B0F0"/>
                          </a:solidFill>
                          <a:latin typeface="Cambria Math" panose="02040503050406030204" pitchFamily="18" charset="0"/>
                          <a:ea typeface="Cambria Math" panose="02040503050406030204" pitchFamily="18" charset="0"/>
                        </a:rPr>
                        <m:t>|</m:t>
                      </m:r>
                      <m:r>
                        <a:rPr lang="en-US" altLang="zh-CN" sz="2000" b="1" i="1" smtClean="0">
                          <a:solidFill>
                            <a:srgbClr val="00B0F0"/>
                          </a:solidFill>
                          <a:latin typeface="Cambria Math" panose="02040503050406030204" pitchFamily="18" charset="0"/>
                          <a:ea typeface="Cambria Math" panose="02040503050406030204" pitchFamily="18" charset="0"/>
                        </a:rPr>
                        <m:t>𝑿</m:t>
                      </m:r>
                      <m:r>
                        <a:rPr lang="en-US" altLang="zh-CN" sz="2000" b="1" i="1" smtClean="0">
                          <a:solidFill>
                            <a:srgbClr val="00B0F0"/>
                          </a:solidFill>
                          <a:latin typeface="Cambria Math" panose="02040503050406030204" pitchFamily="18" charset="0"/>
                          <a:ea typeface="Cambria Math" panose="02040503050406030204" pitchFamily="18" charset="0"/>
                        </a:rPr>
                        <m:t>)</m:t>
                      </m:r>
                    </m:oMath>
                  </m:oMathPara>
                </a14:m>
                <a:endParaRPr lang="zh-CN" altLang="en-US" sz="2000" b="1" dirty="0">
                  <a:solidFill>
                    <a:srgbClr val="00B0F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167972" y="4274497"/>
                <a:ext cx="1737142" cy="307777"/>
              </a:xfrm>
              <a:prstGeom prst="rect">
                <a:avLst/>
              </a:prstGeom>
              <a:blipFill rotWithShape="0">
                <a:blip r:embed="rId8"/>
                <a:stretch>
                  <a:fillRect l="-1404" r="-4561"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638885" y="5673918"/>
                <a:ext cx="37903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𝐴𝑇𝐸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𝑌</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𝑌</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0</m:t>
                          </m:r>
                        </m:e>
                      </m:d>
                      <m:r>
                        <a:rPr lang="en-US" altLang="zh-CN" sz="2800" b="0" i="1" smtClean="0">
                          <a:latin typeface="Cambria Math" panose="02040503050406030204" pitchFamily="18" charset="0"/>
                        </a:rPr>
                        <m:t>]</m:t>
                      </m:r>
                    </m:oMath>
                  </m:oMathPara>
                </a14:m>
                <a:endParaRPr lang="zh-CN" altLang="en-US" sz="28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7638885" y="5673918"/>
                <a:ext cx="3790332" cy="523220"/>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975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arn(inVertical)">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of Propensity Weighting (IPW)</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599" y="1600200"/>
                <a:ext cx="10379529" cy="4876800"/>
              </a:xfrm>
            </p:spPr>
            <p:txBody>
              <a:bodyPr>
                <a:normAutofit/>
              </a:bodyPr>
              <a:lstStyle/>
              <a:p>
                <a:r>
                  <a:rPr lang="en-US" altLang="zh-CN" sz="3200" dirty="0">
                    <a:solidFill>
                      <a:srgbClr val="FF0000"/>
                    </a:solidFill>
                  </a:rPr>
                  <a:t>If:                     </a:t>
                </a:r>
                <a:r>
                  <a:rPr lang="en-US" altLang="zh-CN" sz="3200" dirty="0"/>
                  <a:t>, the </a:t>
                </a:r>
                <a:r>
                  <a:rPr lang="en-US" altLang="zh-CN" sz="3200" i="1" dirty="0">
                    <a:solidFill>
                      <a:srgbClr val="60208F"/>
                    </a:solidFill>
                  </a:rPr>
                  <a:t>true propensity score, </a:t>
                </a:r>
                <a:r>
                  <a:rPr lang="en-US" altLang="zh-CN" sz="3200" dirty="0"/>
                  <a:t>the IPW estimator is</a:t>
                </a:r>
                <a:r>
                  <a:rPr lang="en-US" altLang="zh-CN" sz="3200" i="1" dirty="0">
                    <a:solidFill>
                      <a:srgbClr val="60208F"/>
                    </a:solidFill>
                  </a:rPr>
                  <a:t> unbiased</a:t>
                </a:r>
              </a:p>
              <a:p>
                <a:endParaRPr lang="en-US" altLang="zh-CN" sz="3200" i="1" dirty="0">
                  <a:solidFill>
                    <a:srgbClr val="60208F"/>
                  </a:solidFill>
                </a:endParaRPr>
              </a:p>
              <a:p>
                <a:endParaRPr lang="en-US" altLang="zh-CN" sz="3200" i="1" dirty="0">
                  <a:solidFill>
                    <a:srgbClr val="60208F"/>
                  </a:solidFill>
                </a:endParaRPr>
              </a:p>
              <a:p>
                <a:endParaRPr lang="en-US" altLang="zh-CN" sz="1600" i="1" dirty="0">
                  <a:solidFill>
                    <a:srgbClr val="60208F"/>
                  </a:solidFill>
                </a:endParaRPr>
              </a:p>
              <a:p>
                <a:r>
                  <a:rPr lang="en-US" altLang="zh-CN" sz="3200" dirty="0"/>
                  <a:t>Wildly</a:t>
                </a:r>
                <a:r>
                  <a:rPr lang="zh-CN" altLang="en-US" sz="3200" dirty="0"/>
                  <a:t> </a:t>
                </a:r>
                <a:r>
                  <a:rPr lang="en-US" altLang="zh-CN" sz="3200" dirty="0"/>
                  <a:t>used</a:t>
                </a:r>
                <a:r>
                  <a:rPr lang="zh-CN" altLang="en-US" sz="3200" dirty="0"/>
                  <a:t> </a:t>
                </a:r>
                <a:r>
                  <a:rPr lang="en-US" altLang="zh-CN" sz="3200" dirty="0"/>
                  <a:t>in</a:t>
                </a:r>
                <a:r>
                  <a:rPr lang="zh-CN" altLang="en-US" sz="3200" dirty="0"/>
                  <a:t> </a:t>
                </a:r>
                <a:r>
                  <a:rPr lang="en-US" altLang="zh-CN" sz="3200" dirty="0"/>
                  <a:t>many</a:t>
                </a:r>
                <a:r>
                  <a:rPr lang="zh-CN" altLang="en-US" sz="3200" dirty="0"/>
                  <a:t> </a:t>
                </a:r>
                <a:r>
                  <a:rPr lang="en-US" altLang="zh-CN" sz="3200" dirty="0"/>
                  <a:t>applications</a:t>
                </a:r>
              </a:p>
              <a:p>
                <a:endParaRPr lang="en-US" altLang="zh-CN" sz="3200" i="1" dirty="0">
                  <a:solidFill>
                    <a:srgbClr val="60208F"/>
                  </a:solidFill>
                </a:endParaRPr>
              </a:p>
              <a:p>
                <a:r>
                  <a:rPr lang="en-US" altLang="zh-CN" sz="3200" dirty="0">
                    <a:solidFill>
                      <a:srgbClr val="FF0000"/>
                    </a:solidFill>
                  </a:rPr>
                  <a:t>But</a:t>
                </a:r>
                <a:r>
                  <a:rPr lang="zh-CN" altLang="en-US" sz="3200" dirty="0">
                    <a:solidFill>
                      <a:srgbClr val="FF0000"/>
                    </a:solidFill>
                  </a:rPr>
                  <a:t> </a:t>
                </a:r>
                <a:r>
                  <a:rPr lang="en-US" altLang="zh-CN" sz="3200" dirty="0"/>
                  <a:t>requires the propensity score model is correct</a:t>
                </a:r>
              </a:p>
              <a:p>
                <a:r>
                  <a:rPr lang="en-US" altLang="zh-CN" sz="3200" dirty="0"/>
                  <a:t>High variance when </a:t>
                </a:r>
                <a14:m>
                  <m:oMath xmlns:m="http://schemas.openxmlformats.org/officeDocument/2006/math">
                    <m:r>
                      <a:rPr lang="en-US" altLang="zh-CN" sz="3200" b="0" i="1" smtClean="0">
                        <a:latin typeface="Cambria Math" panose="02040503050406030204" pitchFamily="18" charset="0"/>
                      </a:rPr>
                      <m:t>𝑒</m:t>
                    </m:r>
                  </m:oMath>
                </a14:m>
                <a:r>
                  <a:rPr lang="en-US" altLang="zh-CN" sz="3200" dirty="0"/>
                  <a:t> is</a:t>
                </a:r>
                <a:r>
                  <a:rPr lang="zh-CN" altLang="en-US" sz="3200" dirty="0"/>
                  <a:t> </a:t>
                </a:r>
                <a:r>
                  <a:rPr lang="en-US" altLang="zh-CN" sz="3200" dirty="0"/>
                  <a:t>close to 0 or 1</a:t>
                </a:r>
              </a:p>
              <a:p>
                <a:endParaRPr lang="en-US" altLang="zh-CN" sz="3200" i="1" dirty="0">
                  <a:solidFill>
                    <a:srgbClr val="60208F"/>
                  </a:solidFill>
                </a:endParaRPr>
              </a:p>
              <a:p>
                <a:endParaRPr lang="en-US" altLang="zh-CN" sz="3200" i="1" dirty="0">
                  <a:solidFill>
                    <a:srgbClr val="60208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599" y="1600200"/>
                <a:ext cx="10379529" cy="4876800"/>
              </a:xfrm>
              <a:blipFill>
                <a:blip r:embed="rId3"/>
                <a:stretch>
                  <a:fillRect l="-1102" t="-1299" b="-3636"/>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51</a:t>
            </a:fld>
            <a:endParaRPr lang="en-US"/>
          </a:p>
        </p:txBody>
      </p:sp>
      <p:pic>
        <p:nvPicPr>
          <p:cNvPr id="7" name="图片 6"/>
          <p:cNvPicPr>
            <a:picLocks noChangeAspect="1"/>
          </p:cNvPicPr>
          <p:nvPr/>
        </p:nvPicPr>
        <p:blipFill>
          <a:blip r:embed="rId4"/>
          <a:stretch>
            <a:fillRect/>
          </a:stretch>
        </p:blipFill>
        <p:spPr>
          <a:xfrm>
            <a:off x="1476322" y="1600200"/>
            <a:ext cx="2105025" cy="600075"/>
          </a:xfrm>
          <a:prstGeom prst="rect">
            <a:avLst/>
          </a:prstGeom>
        </p:spPr>
      </p:pic>
      <p:pic>
        <p:nvPicPr>
          <p:cNvPr id="9" name="图片 8"/>
          <p:cNvPicPr>
            <a:picLocks noChangeAspect="1"/>
          </p:cNvPicPr>
          <p:nvPr/>
        </p:nvPicPr>
        <p:blipFill>
          <a:blip r:embed="rId5"/>
          <a:stretch>
            <a:fillRect/>
          </a:stretch>
        </p:blipFill>
        <p:spPr>
          <a:xfrm>
            <a:off x="1524000" y="2710909"/>
            <a:ext cx="9144000" cy="1181100"/>
          </a:xfrm>
          <a:prstGeom prst="rect">
            <a:avLst/>
          </a:prstGeom>
        </p:spPr>
      </p:pic>
    </p:spTree>
    <p:extLst>
      <p:ext uri="{BB962C8B-B14F-4D97-AF65-F5344CB8AC3E}">
        <p14:creationId xmlns:p14="http://schemas.microsoft.com/office/powerpoint/2010/main" val="330993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solidFill>
                  <a:srgbClr val="FF0000"/>
                </a:solidFill>
              </a:rPr>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52</a:t>
            </a:fld>
            <a:endParaRPr lang="en-US"/>
          </a:p>
        </p:txBody>
      </p:sp>
    </p:spTree>
    <p:extLst>
      <p:ext uri="{BB962C8B-B14F-4D97-AF65-F5344CB8AC3E}">
        <p14:creationId xmlns:p14="http://schemas.microsoft.com/office/powerpoint/2010/main" val="1531304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a:xfrm>
            <a:off x="609599" y="1600200"/>
            <a:ext cx="11317793" cy="4876800"/>
          </a:xfrm>
        </p:spPr>
        <p:txBody>
          <a:bodyPr>
            <a:normAutofit/>
          </a:bodyPr>
          <a:lstStyle/>
          <a:p>
            <a:r>
              <a:rPr lang="en-US" altLang="zh-CN" sz="3200" dirty="0"/>
              <a:t>Recap:</a:t>
            </a:r>
          </a:p>
          <a:p>
            <a:r>
              <a:rPr lang="en-US" altLang="zh-CN" sz="3200" dirty="0">
                <a:solidFill>
                  <a:srgbClr val="60208F"/>
                </a:solidFill>
              </a:rPr>
              <a:t>Simple outcome regression:</a:t>
            </a:r>
          </a:p>
          <a:p>
            <a:endParaRPr lang="en-US" altLang="zh-CN" sz="3200" dirty="0"/>
          </a:p>
          <a:p>
            <a:pPr lvl="1"/>
            <a:r>
              <a:rPr lang="en-US" altLang="zh-CN" sz="2800" dirty="0"/>
              <a:t>Unbiased if the regression models are correct</a:t>
            </a:r>
          </a:p>
          <a:p>
            <a:r>
              <a:rPr lang="en-US" altLang="zh-CN" sz="3200" dirty="0">
                <a:solidFill>
                  <a:srgbClr val="60208F"/>
                </a:solidFill>
              </a:rPr>
              <a:t>IPW estimator:</a:t>
            </a:r>
          </a:p>
          <a:p>
            <a:pPr lvl="1"/>
            <a:r>
              <a:rPr lang="en-US" altLang="zh-CN" sz="2800" dirty="0"/>
              <a:t>Unbiased if the propensity score model is correct</a:t>
            </a:r>
          </a:p>
          <a:p>
            <a:endParaRPr lang="en-US" altLang="zh-CN" sz="3200" dirty="0"/>
          </a:p>
          <a:p>
            <a:r>
              <a:rPr lang="en-US" altLang="zh-CN" sz="3200" dirty="0"/>
              <a:t>Doubly Robust [2]: combine both approaches</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53</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2688976" y="1600200"/>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688976" y="1600200"/>
                <a:ext cx="6593921" cy="646331"/>
              </a:xfrm>
              <a:prstGeom prst="rect">
                <a:avLst/>
              </a:prstGeom>
              <a:blipFill rotWithShape="0">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1999622" y="2743178"/>
            <a:ext cx="3793670" cy="624751"/>
          </a:xfrm>
          <a:prstGeom prst="rect">
            <a:avLst/>
          </a:prstGeom>
        </p:spPr>
      </p:pic>
      <p:pic>
        <p:nvPicPr>
          <p:cNvPr id="7" name="图片 6"/>
          <p:cNvPicPr>
            <a:picLocks noChangeAspect="1"/>
          </p:cNvPicPr>
          <p:nvPr/>
        </p:nvPicPr>
        <p:blipFill>
          <a:blip r:embed="rId5"/>
          <a:stretch>
            <a:fillRect/>
          </a:stretch>
        </p:blipFill>
        <p:spPr>
          <a:xfrm>
            <a:off x="7080740" y="2743178"/>
            <a:ext cx="3972448" cy="622376"/>
          </a:xfrm>
          <a:prstGeom prst="rect">
            <a:avLst/>
          </a:prstGeom>
        </p:spPr>
      </p:pic>
      <p:sp>
        <p:nvSpPr>
          <p:cNvPr id="8" name="文本框 7"/>
          <p:cNvSpPr txBox="1"/>
          <p:nvPr/>
        </p:nvSpPr>
        <p:spPr>
          <a:xfrm>
            <a:off x="6085954" y="2761978"/>
            <a:ext cx="867545" cy="584775"/>
          </a:xfrm>
          <a:prstGeom prst="rect">
            <a:avLst/>
          </a:prstGeom>
          <a:noFill/>
        </p:spPr>
        <p:txBody>
          <a:bodyPr wrap="none" rtlCol="0">
            <a:spAutoFit/>
          </a:bodyPr>
          <a:lstStyle/>
          <a:p>
            <a:r>
              <a:rPr lang="en-US" altLang="zh-CN" sz="3200" dirty="0"/>
              <a:t>and</a:t>
            </a:r>
            <a:endParaRPr lang="zh-CN" altLang="en-US" sz="3200" dirty="0"/>
          </a:p>
        </p:txBody>
      </p:sp>
    </p:spTree>
    <p:extLst>
      <p:ext uri="{BB962C8B-B14F-4D97-AF65-F5344CB8AC3E}">
        <p14:creationId xmlns:p14="http://schemas.microsoft.com/office/powerpoint/2010/main" val="1841402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a:xfrm>
            <a:off x="609600" y="1600199"/>
            <a:ext cx="10972800" cy="5162342"/>
          </a:xfrm>
        </p:spPr>
        <p:txBody>
          <a:bodyPr>
            <a:normAutofit/>
          </a:bodyPr>
          <a:lstStyle/>
          <a:p>
            <a:r>
              <a:rPr lang="en-US" altLang="zh-CN" sz="3200" dirty="0"/>
              <a:t>Estimating ATE with Doubly Robust estimator:</a:t>
            </a:r>
          </a:p>
          <a:p>
            <a:endParaRPr lang="en-US" altLang="zh-CN" sz="3200" dirty="0"/>
          </a:p>
          <a:p>
            <a:endParaRPr lang="en-US" altLang="zh-CN" sz="3200" dirty="0"/>
          </a:p>
          <a:p>
            <a:endParaRPr lang="en-US" altLang="zh-CN" sz="3200" dirty="0"/>
          </a:p>
          <a:p>
            <a:pPr lvl="1"/>
            <a:endParaRPr lang="en-US" altLang="zh-CN" sz="2800" dirty="0"/>
          </a:p>
          <a:p>
            <a:pPr lvl="1"/>
            <a:endParaRPr lang="en-US" altLang="zh-CN" sz="2800" dirty="0"/>
          </a:p>
          <a:p>
            <a:pPr lvl="1"/>
            <a:r>
              <a:rPr lang="en-US" altLang="zh-CN" sz="2800" i="1" dirty="0">
                <a:solidFill>
                  <a:srgbClr val="60208F"/>
                </a:solidFill>
              </a:rPr>
              <a:t>Unbiased</a:t>
            </a:r>
            <a:r>
              <a:rPr lang="en-US" altLang="zh-CN" sz="2800" dirty="0"/>
              <a:t> if either </a:t>
            </a:r>
            <a:r>
              <a:rPr lang="en-US" altLang="zh-CN" sz="2800" dirty="0">
                <a:solidFill>
                  <a:srgbClr val="00B050"/>
                </a:solidFill>
              </a:rPr>
              <a:t>propensity score </a:t>
            </a:r>
            <a:r>
              <a:rPr lang="en-US" altLang="zh-CN" sz="2800" dirty="0"/>
              <a:t>or </a:t>
            </a:r>
            <a:r>
              <a:rPr lang="en-US" altLang="zh-CN" sz="2800" dirty="0">
                <a:solidFill>
                  <a:srgbClr val="00B0F0"/>
                </a:solidFill>
              </a:rPr>
              <a:t>regression</a:t>
            </a:r>
            <a:r>
              <a:rPr lang="en-US" altLang="zh-CN" sz="2800" dirty="0"/>
              <a:t> model is correct</a:t>
            </a:r>
          </a:p>
          <a:p>
            <a:pPr lvl="1"/>
            <a:r>
              <a:rPr lang="en-US" altLang="zh-CN" sz="2800" dirty="0"/>
              <a:t>This property is referred to as </a:t>
            </a:r>
            <a:r>
              <a:rPr lang="en-US" altLang="zh-CN" sz="2800" i="1" dirty="0"/>
              <a:t>double robustness</a:t>
            </a:r>
          </a:p>
          <a:p>
            <a:pPr lvl="1"/>
            <a:endParaRPr lang="en-US" altLang="zh-CN"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54</a:t>
            </a:fld>
            <a:endParaRPr lang="en-US"/>
          </a:p>
        </p:txBody>
      </p:sp>
      <p:pic>
        <p:nvPicPr>
          <p:cNvPr id="5" name="图片 4"/>
          <p:cNvPicPr>
            <a:picLocks noChangeAspect="1"/>
          </p:cNvPicPr>
          <p:nvPr/>
        </p:nvPicPr>
        <p:blipFill>
          <a:blip r:embed="rId3"/>
          <a:stretch>
            <a:fillRect/>
          </a:stretch>
        </p:blipFill>
        <p:spPr>
          <a:xfrm>
            <a:off x="1562702" y="2378288"/>
            <a:ext cx="9066595" cy="2356367"/>
          </a:xfrm>
          <a:prstGeom prst="rect">
            <a:avLst/>
          </a:prstGeom>
        </p:spPr>
      </p:pic>
      <p:pic>
        <p:nvPicPr>
          <p:cNvPr id="6" name="图片 5"/>
          <p:cNvPicPr>
            <a:picLocks noChangeAspect="1"/>
          </p:cNvPicPr>
          <p:nvPr/>
        </p:nvPicPr>
        <p:blipFill>
          <a:blip r:embed="rId4"/>
          <a:stretch>
            <a:fillRect/>
          </a:stretch>
        </p:blipFill>
        <p:spPr>
          <a:xfrm>
            <a:off x="8263165" y="1006759"/>
            <a:ext cx="3793670" cy="624751"/>
          </a:xfrm>
          <a:prstGeom prst="rect">
            <a:avLst/>
          </a:prstGeom>
        </p:spPr>
      </p:pic>
      <p:pic>
        <p:nvPicPr>
          <p:cNvPr id="7" name="图片 6"/>
          <p:cNvPicPr>
            <a:picLocks noChangeAspect="1"/>
          </p:cNvPicPr>
          <p:nvPr/>
        </p:nvPicPr>
        <p:blipFill>
          <a:blip r:embed="rId5"/>
          <a:stretch>
            <a:fillRect/>
          </a:stretch>
        </p:blipFill>
        <p:spPr>
          <a:xfrm>
            <a:off x="8173776" y="423671"/>
            <a:ext cx="3972448" cy="622376"/>
          </a:xfrm>
          <a:prstGeom prst="rect">
            <a:avLst/>
          </a:prstGeom>
        </p:spPr>
      </p:pic>
    </p:spTree>
    <p:extLst>
      <p:ext uri="{BB962C8B-B14F-4D97-AF65-F5344CB8AC3E}">
        <p14:creationId xmlns:p14="http://schemas.microsoft.com/office/powerpoint/2010/main" val="1885426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p:txBody>
          <a:bodyPr>
            <a:normAutofit/>
          </a:bodyPr>
          <a:lstStyle/>
          <a:p>
            <a:r>
              <a:rPr lang="en-US" altLang="zh-CN" sz="3200" dirty="0"/>
              <a:t>Theoretical Proof:</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55</a:t>
            </a:fld>
            <a:endParaRPr lang="en-US"/>
          </a:p>
        </p:txBody>
      </p:sp>
      <p:pic>
        <p:nvPicPr>
          <p:cNvPr id="5" name="图片 4"/>
          <p:cNvPicPr>
            <a:picLocks noChangeAspect="1"/>
          </p:cNvPicPr>
          <p:nvPr/>
        </p:nvPicPr>
        <p:blipFill>
          <a:blip r:embed="rId3"/>
          <a:stretch>
            <a:fillRect/>
          </a:stretch>
        </p:blipFill>
        <p:spPr>
          <a:xfrm>
            <a:off x="2388341" y="2238698"/>
            <a:ext cx="7415317" cy="4238302"/>
          </a:xfrm>
          <a:prstGeom prst="rect">
            <a:avLst/>
          </a:prstGeom>
        </p:spPr>
      </p:pic>
      <p:sp>
        <p:nvSpPr>
          <p:cNvPr id="6" name="矩形 5"/>
          <p:cNvSpPr/>
          <p:nvPr/>
        </p:nvSpPr>
        <p:spPr>
          <a:xfrm>
            <a:off x="4526280" y="5417820"/>
            <a:ext cx="536067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5543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Doubly Robust</a:t>
            </a:r>
            <a:endParaRPr lang="zh-CN" altLang="en-US" dirty="0"/>
          </a:p>
        </p:txBody>
      </p:sp>
      <p:sp>
        <p:nvSpPr>
          <p:cNvPr id="3" name="内容占位符 2"/>
          <p:cNvSpPr>
            <a:spLocks noGrp="1"/>
          </p:cNvSpPr>
          <p:nvPr>
            <p:ph idx="1"/>
          </p:nvPr>
        </p:nvSpPr>
        <p:spPr>
          <a:xfrm>
            <a:off x="609600" y="1600199"/>
            <a:ext cx="10972800" cy="5162342"/>
          </a:xfrm>
        </p:spPr>
        <p:txBody>
          <a:bodyPr>
            <a:normAutofit/>
          </a:bodyPr>
          <a:lstStyle/>
          <a:p>
            <a:r>
              <a:rPr lang="en-US" altLang="zh-CN" sz="3200" dirty="0"/>
              <a:t>Estimating ATE with Doubly Robust estimator:</a:t>
            </a:r>
          </a:p>
          <a:p>
            <a:endParaRPr lang="en-US" altLang="zh-CN" sz="3200" dirty="0"/>
          </a:p>
          <a:p>
            <a:endParaRPr lang="en-US" altLang="zh-CN" sz="3200" dirty="0"/>
          </a:p>
          <a:p>
            <a:endParaRPr lang="en-US" altLang="zh-CN" sz="3200" dirty="0"/>
          </a:p>
          <a:p>
            <a:pPr lvl="1"/>
            <a:endParaRPr lang="en-US" altLang="zh-CN" sz="2800" dirty="0"/>
          </a:p>
          <a:p>
            <a:pPr lvl="1"/>
            <a:endParaRPr lang="en-US" altLang="zh-CN" sz="2800" dirty="0"/>
          </a:p>
          <a:p>
            <a:pPr lvl="1"/>
            <a:r>
              <a:rPr lang="en-US" altLang="zh-CN" sz="2800" i="1" dirty="0">
                <a:solidFill>
                  <a:srgbClr val="60208F"/>
                </a:solidFill>
              </a:rPr>
              <a:t>Unbiased</a:t>
            </a:r>
            <a:r>
              <a:rPr lang="en-US" altLang="zh-CN" sz="2800" dirty="0"/>
              <a:t> if </a:t>
            </a:r>
            <a:r>
              <a:rPr lang="en-US" altLang="zh-CN" sz="2800" dirty="0">
                <a:solidFill>
                  <a:srgbClr val="00B050"/>
                </a:solidFill>
              </a:rPr>
              <a:t>propensity score </a:t>
            </a:r>
            <a:r>
              <a:rPr lang="en-US" altLang="zh-CN" sz="2800" dirty="0"/>
              <a:t>or </a:t>
            </a:r>
            <a:r>
              <a:rPr lang="en-US" altLang="zh-CN" sz="2800" dirty="0">
                <a:solidFill>
                  <a:srgbClr val="00B0F0"/>
                </a:solidFill>
              </a:rPr>
              <a:t>regression</a:t>
            </a:r>
            <a:r>
              <a:rPr lang="en-US" altLang="zh-CN" sz="2800" dirty="0"/>
              <a:t> model is correct</a:t>
            </a:r>
          </a:p>
          <a:p>
            <a:pPr lvl="1"/>
            <a:r>
              <a:rPr lang="en-US" altLang="zh-CN" sz="2800" dirty="0"/>
              <a:t>This property is referred to as </a:t>
            </a:r>
            <a:r>
              <a:rPr lang="en-US" altLang="zh-CN" sz="2800" i="1" dirty="0"/>
              <a:t>double robustness</a:t>
            </a:r>
          </a:p>
          <a:p>
            <a:r>
              <a:rPr lang="en-US" altLang="zh-CN" sz="3200" dirty="0">
                <a:solidFill>
                  <a:srgbClr val="FF0000"/>
                </a:solidFill>
              </a:rPr>
              <a:t>But may be very biased if both models are incorrect</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56</a:t>
            </a:fld>
            <a:endParaRPr lang="en-US"/>
          </a:p>
        </p:txBody>
      </p:sp>
      <p:pic>
        <p:nvPicPr>
          <p:cNvPr id="5" name="图片 4"/>
          <p:cNvPicPr>
            <a:picLocks noChangeAspect="1"/>
          </p:cNvPicPr>
          <p:nvPr/>
        </p:nvPicPr>
        <p:blipFill>
          <a:blip r:embed="rId3"/>
          <a:stretch>
            <a:fillRect/>
          </a:stretch>
        </p:blipFill>
        <p:spPr>
          <a:xfrm>
            <a:off x="1562702" y="2378288"/>
            <a:ext cx="9066595" cy="2356367"/>
          </a:xfrm>
          <a:prstGeom prst="rect">
            <a:avLst/>
          </a:prstGeom>
        </p:spPr>
      </p:pic>
      <p:pic>
        <p:nvPicPr>
          <p:cNvPr id="6" name="图片 5"/>
          <p:cNvPicPr>
            <a:picLocks noChangeAspect="1"/>
          </p:cNvPicPr>
          <p:nvPr/>
        </p:nvPicPr>
        <p:blipFill>
          <a:blip r:embed="rId4"/>
          <a:stretch>
            <a:fillRect/>
          </a:stretch>
        </p:blipFill>
        <p:spPr>
          <a:xfrm>
            <a:off x="8263165" y="1006759"/>
            <a:ext cx="3793670" cy="624751"/>
          </a:xfrm>
          <a:prstGeom prst="rect">
            <a:avLst/>
          </a:prstGeom>
        </p:spPr>
      </p:pic>
      <p:pic>
        <p:nvPicPr>
          <p:cNvPr id="7" name="图片 6"/>
          <p:cNvPicPr>
            <a:picLocks noChangeAspect="1"/>
          </p:cNvPicPr>
          <p:nvPr/>
        </p:nvPicPr>
        <p:blipFill>
          <a:blip r:embed="rId5"/>
          <a:stretch>
            <a:fillRect/>
          </a:stretch>
        </p:blipFill>
        <p:spPr>
          <a:xfrm>
            <a:off x="8173776" y="423671"/>
            <a:ext cx="3972448" cy="622376"/>
          </a:xfrm>
          <a:prstGeom prst="rect">
            <a:avLst/>
          </a:prstGeom>
        </p:spPr>
      </p:pic>
    </p:spTree>
    <p:extLst>
      <p:ext uri="{BB962C8B-B14F-4D97-AF65-F5344CB8AC3E}">
        <p14:creationId xmlns:p14="http://schemas.microsoft.com/office/powerpoint/2010/main" val="3742078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based Methods</a:t>
            </a:r>
            <a:endParaRPr lang="zh-CN" altLang="en-US" dirty="0"/>
          </a:p>
        </p:txBody>
      </p:sp>
      <p:sp>
        <p:nvSpPr>
          <p:cNvPr id="3" name="内容占位符 2"/>
          <p:cNvSpPr>
            <a:spLocks noGrp="1"/>
          </p:cNvSpPr>
          <p:nvPr>
            <p:ph idx="1"/>
          </p:nvPr>
        </p:nvSpPr>
        <p:spPr>
          <a:xfrm>
            <a:off x="609600" y="1600200"/>
            <a:ext cx="9066963" cy="4876800"/>
          </a:xfrm>
        </p:spPr>
        <p:txBody>
          <a:bodyPr>
            <a:normAutofit/>
          </a:bodyPr>
          <a:lstStyle/>
          <a:p>
            <a:r>
              <a:rPr lang="en-US" altLang="zh-CN" sz="3600" dirty="0"/>
              <a:t>Recap:</a:t>
            </a:r>
          </a:p>
          <a:p>
            <a:pPr lvl="1"/>
            <a:r>
              <a:rPr lang="en-US" altLang="zh-CN" sz="3200" dirty="0"/>
              <a:t>Propensity Score Matching</a:t>
            </a:r>
          </a:p>
          <a:p>
            <a:pPr lvl="1"/>
            <a:r>
              <a:rPr lang="en-US" altLang="zh-CN" sz="3200" dirty="0"/>
              <a:t>Inverse of Propensity Weighting</a:t>
            </a:r>
          </a:p>
          <a:p>
            <a:pPr lvl="1"/>
            <a:r>
              <a:rPr lang="en-US" altLang="zh-CN" sz="3200" dirty="0"/>
              <a:t>Doubly Robust</a:t>
            </a:r>
          </a:p>
          <a:p>
            <a:r>
              <a:rPr lang="en-US" altLang="zh-CN" sz="3600" dirty="0"/>
              <a:t>Need to estimate propensity score</a:t>
            </a:r>
          </a:p>
          <a:p>
            <a:pPr lvl="1"/>
            <a:r>
              <a:rPr lang="en-US" altLang="zh-CN" sz="3200" dirty="0"/>
              <a:t>Treat all observed variables as confounders</a:t>
            </a:r>
          </a:p>
          <a:p>
            <a:pPr lvl="1"/>
            <a:r>
              <a:rPr lang="en-US" altLang="zh-CN" sz="3200" dirty="0"/>
              <a:t>In</a:t>
            </a:r>
            <a:r>
              <a:rPr lang="zh-CN" altLang="en-US" sz="3200" dirty="0"/>
              <a:t> </a:t>
            </a:r>
            <a:r>
              <a:rPr lang="en-US" altLang="zh-CN" sz="3200" dirty="0"/>
              <a:t>Big</a:t>
            </a:r>
            <a:r>
              <a:rPr lang="zh-CN" altLang="en-US" sz="3200" dirty="0"/>
              <a:t> </a:t>
            </a:r>
            <a:r>
              <a:rPr lang="en-US" altLang="zh-CN" sz="3200" dirty="0"/>
              <a:t>Data</a:t>
            </a:r>
            <a:r>
              <a:rPr lang="zh-CN" altLang="en-US" sz="3200" dirty="0"/>
              <a:t> </a:t>
            </a:r>
            <a:r>
              <a:rPr lang="en-US" altLang="zh-CN" sz="3200" dirty="0"/>
              <a:t>Era,</a:t>
            </a:r>
            <a:r>
              <a:rPr lang="zh-CN" altLang="en-US" sz="3200" dirty="0"/>
              <a:t> </a:t>
            </a:r>
            <a:r>
              <a:rPr lang="en-US" altLang="zh-CN" sz="3200" dirty="0"/>
              <a:t>High</a:t>
            </a:r>
            <a:r>
              <a:rPr lang="zh-CN" altLang="en-US" sz="3200" dirty="0"/>
              <a:t> </a:t>
            </a:r>
            <a:r>
              <a:rPr lang="en-US" altLang="zh-CN" sz="3200" dirty="0"/>
              <a:t>dimensional</a:t>
            </a:r>
            <a:r>
              <a:rPr lang="zh-CN" altLang="en-US" sz="3200" dirty="0"/>
              <a:t> </a:t>
            </a:r>
            <a:r>
              <a:rPr lang="en-US" altLang="zh-CN" sz="3200" dirty="0"/>
              <a:t>data</a:t>
            </a:r>
          </a:p>
          <a:p>
            <a:pPr lvl="1"/>
            <a:r>
              <a:rPr lang="en-US" altLang="zh-CN" sz="3200" dirty="0"/>
              <a:t>But, not all variables are confounders</a:t>
            </a:r>
          </a:p>
        </p:txBody>
      </p:sp>
      <p:sp>
        <p:nvSpPr>
          <p:cNvPr id="4" name="灯片编号占位符 3"/>
          <p:cNvSpPr>
            <a:spLocks noGrp="1"/>
          </p:cNvSpPr>
          <p:nvPr>
            <p:ph type="sldNum" sz="quarter" idx="12"/>
          </p:nvPr>
        </p:nvSpPr>
        <p:spPr/>
        <p:txBody>
          <a:bodyPr/>
          <a:lstStyle/>
          <a:p>
            <a:fld id="{0CFEC368-1D7A-4F81-ABF6-AE0E36BAF64C}" type="slidenum">
              <a:rPr lang="en-US" smtClean="0"/>
              <a:pPr/>
              <a:t>57</a:t>
            </a:fld>
            <a:endParaRPr lang="en-US"/>
          </a:p>
        </p:txBody>
      </p:sp>
      <p:pic>
        <p:nvPicPr>
          <p:cNvPr id="5" name="图片 4"/>
          <p:cNvPicPr>
            <a:picLocks noChangeAspect="1"/>
          </p:cNvPicPr>
          <p:nvPr/>
        </p:nvPicPr>
        <p:blipFill>
          <a:blip r:embed="rId3"/>
          <a:stretch>
            <a:fillRect/>
          </a:stretch>
        </p:blipFill>
        <p:spPr>
          <a:xfrm>
            <a:off x="9139569" y="2845025"/>
            <a:ext cx="2939985" cy="3708175"/>
          </a:xfrm>
          <a:prstGeom prst="rect">
            <a:avLst/>
          </a:prstGeom>
        </p:spPr>
      </p:pic>
    </p:spTree>
    <p:extLst>
      <p:ext uri="{BB962C8B-B14F-4D97-AF65-F5344CB8AC3E}">
        <p14:creationId xmlns:p14="http://schemas.microsoft.com/office/powerpoint/2010/main" val="172175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Propensity Score based Methods</a:t>
            </a:r>
            <a:endParaRPr lang="zh-CN" altLang="en-US" dirty="0"/>
          </a:p>
        </p:txBody>
      </p:sp>
      <p:sp>
        <p:nvSpPr>
          <p:cNvPr id="3" name="内容占位符 2"/>
          <p:cNvSpPr>
            <a:spLocks noGrp="1"/>
          </p:cNvSpPr>
          <p:nvPr>
            <p:ph idx="1"/>
          </p:nvPr>
        </p:nvSpPr>
        <p:spPr>
          <a:xfrm>
            <a:off x="609600" y="1600200"/>
            <a:ext cx="9066963" cy="4876800"/>
          </a:xfrm>
        </p:spPr>
        <p:txBody>
          <a:bodyPr>
            <a:normAutofit/>
          </a:bodyPr>
          <a:lstStyle/>
          <a:p>
            <a:r>
              <a:rPr lang="en-US" altLang="zh-CN" sz="3600" dirty="0"/>
              <a:t>Recap:</a:t>
            </a:r>
          </a:p>
          <a:p>
            <a:pPr lvl="1"/>
            <a:r>
              <a:rPr lang="en-US" altLang="zh-CN" sz="3200" dirty="0"/>
              <a:t>Propensity Score Matching</a:t>
            </a:r>
          </a:p>
          <a:p>
            <a:pPr lvl="1"/>
            <a:r>
              <a:rPr lang="en-US" altLang="zh-CN" sz="3200" dirty="0"/>
              <a:t>Inverse of Propensity Weighting</a:t>
            </a:r>
          </a:p>
          <a:p>
            <a:pPr lvl="1"/>
            <a:r>
              <a:rPr lang="en-US" altLang="zh-CN" sz="3200" dirty="0"/>
              <a:t>Doubly Robust</a:t>
            </a:r>
          </a:p>
          <a:p>
            <a:r>
              <a:rPr lang="en-US" altLang="zh-CN" sz="3600" dirty="0"/>
              <a:t>Need to estimate propensity score</a:t>
            </a:r>
          </a:p>
          <a:p>
            <a:pPr lvl="1"/>
            <a:r>
              <a:rPr lang="en-US" altLang="zh-CN" sz="3200" dirty="0"/>
              <a:t>Treat all observed variables as confounders</a:t>
            </a:r>
          </a:p>
          <a:p>
            <a:pPr lvl="1"/>
            <a:r>
              <a:rPr lang="en-US" altLang="zh-CN" sz="3200" dirty="0"/>
              <a:t>In</a:t>
            </a:r>
            <a:r>
              <a:rPr lang="zh-CN" altLang="en-US" sz="3200" dirty="0"/>
              <a:t> </a:t>
            </a:r>
            <a:r>
              <a:rPr lang="en-US" altLang="zh-CN" sz="3200" dirty="0"/>
              <a:t>Big</a:t>
            </a:r>
            <a:r>
              <a:rPr lang="zh-CN" altLang="en-US" sz="3200" dirty="0"/>
              <a:t> </a:t>
            </a:r>
            <a:r>
              <a:rPr lang="en-US" altLang="zh-CN" sz="3200" dirty="0"/>
              <a:t>Data</a:t>
            </a:r>
            <a:r>
              <a:rPr lang="zh-CN" altLang="en-US" sz="3200" dirty="0"/>
              <a:t> </a:t>
            </a:r>
            <a:r>
              <a:rPr lang="en-US" altLang="zh-CN" sz="3200" dirty="0"/>
              <a:t>Era,</a:t>
            </a:r>
            <a:r>
              <a:rPr lang="zh-CN" altLang="en-US" sz="3200" dirty="0"/>
              <a:t> </a:t>
            </a:r>
            <a:r>
              <a:rPr lang="en-US" altLang="zh-CN" sz="3200" dirty="0"/>
              <a:t>High</a:t>
            </a:r>
            <a:r>
              <a:rPr lang="zh-CN" altLang="en-US" sz="3200" dirty="0"/>
              <a:t> </a:t>
            </a:r>
            <a:r>
              <a:rPr lang="en-US" altLang="zh-CN" sz="3200" dirty="0"/>
              <a:t>dimensional</a:t>
            </a:r>
            <a:r>
              <a:rPr lang="zh-CN" altLang="en-US" sz="3200" dirty="0"/>
              <a:t> </a:t>
            </a:r>
            <a:r>
              <a:rPr lang="en-US" altLang="zh-CN" sz="3200" dirty="0"/>
              <a:t>data</a:t>
            </a:r>
          </a:p>
          <a:p>
            <a:pPr lvl="1"/>
            <a:r>
              <a:rPr lang="en-US" altLang="zh-CN" sz="3200" dirty="0"/>
              <a:t>But, not all variables are confounders</a:t>
            </a:r>
          </a:p>
        </p:txBody>
      </p:sp>
      <p:sp>
        <p:nvSpPr>
          <p:cNvPr id="4" name="灯片编号占位符 3"/>
          <p:cNvSpPr>
            <a:spLocks noGrp="1"/>
          </p:cNvSpPr>
          <p:nvPr>
            <p:ph type="sldNum" sz="quarter" idx="12"/>
          </p:nvPr>
        </p:nvSpPr>
        <p:spPr/>
        <p:txBody>
          <a:bodyPr/>
          <a:lstStyle/>
          <a:p>
            <a:fld id="{0CFEC368-1D7A-4F81-ABF6-AE0E36BAF64C}" type="slidenum">
              <a:rPr lang="en-US" smtClean="0"/>
              <a:pPr/>
              <a:t>58</a:t>
            </a:fld>
            <a:endParaRPr lang="en-US"/>
          </a:p>
        </p:txBody>
      </p:sp>
      <p:pic>
        <p:nvPicPr>
          <p:cNvPr id="5" name="图片 4"/>
          <p:cNvPicPr>
            <a:picLocks noChangeAspect="1"/>
          </p:cNvPicPr>
          <p:nvPr/>
        </p:nvPicPr>
        <p:blipFill>
          <a:blip r:embed="rId3"/>
          <a:stretch>
            <a:fillRect/>
          </a:stretch>
        </p:blipFill>
        <p:spPr>
          <a:xfrm>
            <a:off x="9139569" y="2845025"/>
            <a:ext cx="2939985" cy="3708175"/>
          </a:xfrm>
          <a:prstGeom prst="rect">
            <a:avLst/>
          </a:prstGeom>
        </p:spPr>
      </p:pic>
      <p:sp>
        <p:nvSpPr>
          <p:cNvPr id="6" name="Rectangle 4">
            <a:extLst>
              <a:ext uri="{FF2B5EF4-FFF2-40B4-BE49-F238E27FC236}">
                <a16:creationId xmlns:a16="http://schemas.microsoft.com/office/drawing/2014/main" id="{C3E309BE-E9CB-455F-A6AF-6B85334EB22E}"/>
              </a:ext>
            </a:extLst>
          </p:cNvPr>
          <p:cNvSpPr/>
          <p:nvPr/>
        </p:nvSpPr>
        <p:spPr>
          <a:xfrm rot="20665467">
            <a:off x="2378739" y="3097520"/>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How to automatically separate the confounders?</a:t>
            </a:r>
          </a:p>
        </p:txBody>
      </p:sp>
    </p:spTree>
    <p:extLst>
      <p:ext uri="{BB962C8B-B14F-4D97-AF65-F5344CB8AC3E}">
        <p14:creationId xmlns:p14="http://schemas.microsoft.com/office/powerpoint/2010/main" val="1202446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solidFill>
                  <a:srgbClr val="FF0000"/>
                </a:solidFill>
              </a:rPr>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b="1" dirty="0">
                <a:solidFill>
                  <a:srgbClr val="1717FB"/>
                </a:solidFill>
              </a:rPr>
              <a:t>Data-Driven Variable Decomposition (D</a:t>
            </a:r>
            <a:r>
              <a:rPr lang="en-US" altLang="zh-CN" sz="2400" b="1" baseline="30000" dirty="0">
                <a:solidFill>
                  <a:srgbClr val="1717FB"/>
                </a:solidFill>
              </a:rPr>
              <a:t>2</a:t>
            </a:r>
            <a:r>
              <a:rPr lang="en-US" altLang="zh-CN" sz="2400" b="1" dirty="0">
                <a:solidFill>
                  <a:srgbClr val="1717FB"/>
                </a:solidFill>
              </a:rPr>
              <a:t>VD)</a:t>
            </a:r>
          </a:p>
          <a:p>
            <a:r>
              <a:rPr lang="en-US" altLang="zh-CN" sz="2800" b="1" dirty="0"/>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 (DCB)</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59</a:t>
            </a:fld>
            <a:endParaRPr lang="en-US"/>
          </a:p>
        </p:txBody>
      </p:sp>
    </p:spTree>
    <p:extLst>
      <p:ext uri="{BB962C8B-B14F-4D97-AF65-F5344CB8AC3E}">
        <p14:creationId xmlns:p14="http://schemas.microsoft.com/office/powerpoint/2010/main" val="859009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Correlation is not explainable</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a:t>
            </a:fld>
            <a:endParaRPr lang="en-US"/>
          </a:p>
        </p:txBody>
      </p:sp>
      <p:pic>
        <p:nvPicPr>
          <p:cNvPr id="6"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800" y="2285048"/>
            <a:ext cx="8716399" cy="4138612"/>
          </a:xfrm>
          <a:prstGeom prst="rect">
            <a:avLst/>
          </a:prstGeom>
        </p:spPr>
      </p:pic>
      <p:sp>
        <p:nvSpPr>
          <p:cNvPr id="7" name="标题 1"/>
          <p:cNvSpPr>
            <a:spLocks noGrp="1"/>
          </p:cNvSpPr>
          <p:nvPr>
            <p:ph type="title"/>
          </p:nvPr>
        </p:nvSpPr>
        <p:spPr>
          <a:xfrm>
            <a:off x="609600" y="533400"/>
            <a:ext cx="10972800" cy="990600"/>
          </a:xfrm>
        </p:spPr>
        <p:txBody>
          <a:bodyPr/>
          <a:lstStyle/>
          <a:p>
            <a:r>
              <a:rPr lang="en-US" altLang="zh-CN" dirty="0" err="1"/>
              <a:t>Explainability</a:t>
            </a:r>
            <a:endParaRPr lang="zh-CN" altLang="en-US" dirty="0"/>
          </a:p>
        </p:txBody>
      </p:sp>
    </p:spTree>
    <p:extLst>
      <p:ext uri="{BB962C8B-B14F-4D97-AF65-F5344CB8AC3E}">
        <p14:creationId xmlns:p14="http://schemas.microsoft.com/office/powerpoint/2010/main" val="658171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60</a:t>
            </a:fld>
            <a:endParaRPr lang="en-US"/>
          </a:p>
        </p:txBody>
      </p:sp>
      <p:sp>
        <p:nvSpPr>
          <p:cNvPr id="6" name="标题 1"/>
          <p:cNvSpPr>
            <a:spLocks noGrp="1"/>
          </p:cNvSpPr>
          <p:nvPr>
            <p:ph type="title"/>
          </p:nvPr>
        </p:nvSpPr>
        <p:spPr>
          <a:xfrm>
            <a:off x="609600" y="533400"/>
            <a:ext cx="10972800" cy="990600"/>
          </a:xfrm>
        </p:spPr>
        <p:txBody>
          <a:bodyPr/>
          <a:lstStyle/>
          <a:p>
            <a:r>
              <a:rPr lang="en-US" altLang="zh-CN" dirty="0"/>
              <a:t>Inverse of Propensity Weighting (IPW)</a:t>
            </a:r>
            <a:endParaRPr lang="zh-CN" altLang="en-US" dirty="0"/>
          </a:p>
        </p:txBody>
      </p:sp>
      <p:pic>
        <p:nvPicPr>
          <p:cNvPr id="7" name="图片 6"/>
          <p:cNvPicPr>
            <a:picLocks noChangeAspect="1"/>
          </p:cNvPicPr>
          <p:nvPr/>
        </p:nvPicPr>
        <p:blipFill>
          <a:blip r:embed="rId3"/>
          <a:stretch>
            <a:fillRect/>
          </a:stretch>
        </p:blipFill>
        <p:spPr>
          <a:xfrm>
            <a:off x="609600" y="1709928"/>
            <a:ext cx="3682482" cy="4644680"/>
          </a:xfrm>
          <a:prstGeom prst="rect">
            <a:avLst/>
          </a:prstGeom>
        </p:spPr>
      </p:pic>
      <p:sp>
        <p:nvSpPr>
          <p:cNvPr id="8" name="内容占位符 2"/>
          <p:cNvSpPr txBox="1">
            <a:spLocks/>
          </p:cNvSpPr>
          <p:nvPr/>
        </p:nvSpPr>
        <p:spPr>
          <a:xfrm>
            <a:off x="4814595" y="1492223"/>
            <a:ext cx="7091265" cy="5310129"/>
          </a:xfrm>
          <a:prstGeom prst="rect">
            <a:avLst/>
          </a:prstGeom>
        </p:spPr>
        <p:txBody>
          <a:bodyPr vert="horz" lIns="91440" tIns="45720" rIns="91440" bIns="45720" rtlCol="0">
            <a:normAutofit/>
          </a:bodyPr>
          <a:lstStyle>
            <a:lvl1pPr marL="182870" indent="-182870" algn="l" defTabSz="914354"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78" indent="-182870" algn="l" defTabSz="914354"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484" indent="-182870" algn="l" defTabSz="914354"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790" indent="-182870" algn="l" defTabSz="914354"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61" indent="-137154" algn="l" defTabSz="914354"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32"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02"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274"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44"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3200" dirty="0">
                <a:latin typeface="Times New Roman" panose="02020603050405020304" pitchFamily="18" charset="0"/>
                <a:cs typeface="Times New Roman" panose="02020603050405020304" pitchFamily="18" charset="0"/>
              </a:rPr>
              <a:t>Treat all observed variables </a:t>
            </a:r>
            <a:r>
              <a:rPr lang="en-US" altLang="zh-CN" sz="3200" b="1" dirty="0">
                <a:latin typeface="Times New Roman" panose="02020603050405020304" pitchFamily="18" charset="0"/>
                <a:cs typeface="Times New Roman" panose="02020603050405020304" pitchFamily="18" charset="0"/>
              </a:rPr>
              <a:t>U</a:t>
            </a:r>
            <a:r>
              <a:rPr lang="en-US" altLang="zh-CN" sz="3200" dirty="0">
                <a:latin typeface="Times New Roman" panose="02020603050405020304" pitchFamily="18" charset="0"/>
                <a:cs typeface="Times New Roman" panose="02020603050405020304" pitchFamily="18" charset="0"/>
              </a:rPr>
              <a:t> as confounders </a:t>
            </a:r>
            <a:r>
              <a:rPr lang="en-US" altLang="zh-CN" sz="3200" b="1" dirty="0">
                <a:latin typeface="Times New Roman" panose="02020603050405020304" pitchFamily="18" charset="0"/>
                <a:cs typeface="Times New Roman" panose="02020603050405020304" pitchFamily="18" charset="0"/>
              </a:rPr>
              <a:t>X</a:t>
            </a:r>
          </a:p>
          <a:p>
            <a:r>
              <a:rPr lang="en-US" altLang="zh-CN" sz="3200" dirty="0">
                <a:solidFill>
                  <a:srgbClr val="AC29E7"/>
                </a:solidFill>
                <a:latin typeface="Times New Roman" panose="02020603050405020304" pitchFamily="18" charset="0"/>
                <a:cs typeface="Times New Roman" panose="02020603050405020304" pitchFamily="18" charset="0"/>
              </a:rPr>
              <a:t>Propensity Score Estimation:</a:t>
            </a:r>
          </a:p>
          <a:p>
            <a:pPr marL="0" indent="0">
              <a:buNone/>
            </a:pPr>
            <a:endParaRPr lang="en-US" altLang="zh-CN" sz="3200" dirty="0">
              <a:latin typeface="Times New Roman" panose="02020603050405020304" pitchFamily="18" charset="0"/>
              <a:cs typeface="Times New Roman" panose="02020603050405020304" pitchFamily="18" charset="0"/>
            </a:endParaRPr>
          </a:p>
          <a:p>
            <a:r>
              <a:rPr lang="en-US" altLang="zh-CN" sz="3200" dirty="0">
                <a:solidFill>
                  <a:srgbClr val="AC29E7"/>
                </a:solidFill>
                <a:latin typeface="Times New Roman" panose="02020603050405020304" pitchFamily="18" charset="0"/>
                <a:cs typeface="Times New Roman" panose="02020603050405020304" pitchFamily="18" charset="0"/>
              </a:rPr>
              <a:t>Adjusted Outcome:</a:t>
            </a:r>
          </a:p>
          <a:p>
            <a:endParaRPr lang="en-US" altLang="zh-CN" sz="3200" dirty="0">
              <a:solidFill>
                <a:srgbClr val="AC29E7"/>
              </a:solidFill>
              <a:latin typeface="Times New Roman" panose="02020603050405020304" pitchFamily="18" charset="0"/>
              <a:cs typeface="Times New Roman" panose="02020603050405020304" pitchFamily="18" charset="0"/>
            </a:endParaRPr>
          </a:p>
          <a:p>
            <a:pPr marL="0" indent="0">
              <a:buFont typeface="Arial" pitchFamily="34" charset="0"/>
              <a:buNone/>
            </a:pPr>
            <a:endParaRPr lang="en-US" altLang="zh-CN" sz="3200" dirty="0">
              <a:latin typeface="Times New Roman" panose="02020603050405020304" pitchFamily="18" charset="0"/>
              <a:cs typeface="Times New Roman" panose="02020603050405020304" pitchFamily="18" charset="0"/>
            </a:endParaRPr>
          </a:p>
          <a:p>
            <a:r>
              <a:rPr lang="en-US" altLang="zh-CN" sz="3200" dirty="0">
                <a:solidFill>
                  <a:srgbClr val="AC29E7"/>
                </a:solidFill>
                <a:latin typeface="Times New Roman" panose="02020603050405020304" pitchFamily="18" charset="0"/>
                <a:cs typeface="Times New Roman" panose="02020603050405020304" pitchFamily="18" charset="0"/>
              </a:rPr>
              <a:t>IPW ATE Estimator:</a:t>
            </a:r>
          </a:p>
          <a:p>
            <a:endParaRPr lang="zh-CN" altLang="en-US" dirty="0"/>
          </a:p>
        </p:txBody>
      </p:sp>
      <p:pic>
        <p:nvPicPr>
          <p:cNvPr id="9" name="图片 8"/>
          <p:cNvPicPr>
            <a:picLocks noChangeAspect="1"/>
          </p:cNvPicPr>
          <p:nvPr/>
        </p:nvPicPr>
        <p:blipFill>
          <a:blip r:embed="rId4"/>
          <a:stretch>
            <a:fillRect/>
          </a:stretch>
        </p:blipFill>
        <p:spPr>
          <a:xfrm>
            <a:off x="5332446" y="3156053"/>
            <a:ext cx="5508173" cy="562293"/>
          </a:xfrm>
          <a:prstGeom prst="rect">
            <a:avLst/>
          </a:prstGeom>
        </p:spPr>
      </p:pic>
      <p:pic>
        <p:nvPicPr>
          <p:cNvPr id="10" name="图片 9"/>
          <p:cNvPicPr>
            <a:picLocks noChangeAspect="1"/>
          </p:cNvPicPr>
          <p:nvPr/>
        </p:nvPicPr>
        <p:blipFill>
          <a:blip r:embed="rId5"/>
          <a:stretch>
            <a:fillRect/>
          </a:stretch>
        </p:blipFill>
        <p:spPr>
          <a:xfrm>
            <a:off x="4929614" y="4478644"/>
            <a:ext cx="7172245" cy="768905"/>
          </a:xfrm>
          <a:prstGeom prst="rect">
            <a:avLst/>
          </a:prstGeom>
        </p:spPr>
      </p:pic>
      <p:pic>
        <p:nvPicPr>
          <p:cNvPr id="11" name="图片 10"/>
          <p:cNvPicPr>
            <a:picLocks noChangeAspect="1"/>
          </p:cNvPicPr>
          <p:nvPr/>
        </p:nvPicPr>
        <p:blipFill>
          <a:blip r:embed="rId6"/>
          <a:stretch>
            <a:fillRect/>
          </a:stretch>
        </p:blipFill>
        <p:spPr>
          <a:xfrm>
            <a:off x="6046236" y="6013358"/>
            <a:ext cx="3261924" cy="825981"/>
          </a:xfrm>
          <a:prstGeom prst="rect">
            <a:avLst/>
          </a:prstGeom>
        </p:spPr>
      </p:pic>
    </p:spTree>
    <p:extLst>
      <p:ext uri="{BB962C8B-B14F-4D97-AF65-F5344CB8AC3E}">
        <p14:creationId xmlns:p14="http://schemas.microsoft.com/office/powerpoint/2010/main" val="2568264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61</a:t>
            </a:fld>
            <a:endParaRPr lang="en-US"/>
          </a:p>
        </p:txBody>
      </p:sp>
      <p:sp>
        <p:nvSpPr>
          <p:cNvPr id="5" name="内容占位符 2"/>
          <p:cNvSpPr txBox="1">
            <a:spLocks/>
          </p:cNvSpPr>
          <p:nvPr/>
        </p:nvSpPr>
        <p:spPr>
          <a:xfrm>
            <a:off x="4795935" y="1492223"/>
            <a:ext cx="6786465" cy="531012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dirty="0">
                <a:solidFill>
                  <a:srgbClr val="AC29E7"/>
                </a:solidFill>
              </a:rPr>
              <a:t>Separateness Assumption:</a:t>
            </a:r>
          </a:p>
          <a:p>
            <a:pPr lvl="1"/>
            <a:r>
              <a:rPr lang="en-US" altLang="zh-CN" dirty="0"/>
              <a:t>All observed variables U can be decomposed into three sets: </a:t>
            </a:r>
            <a:r>
              <a:rPr lang="en-US" altLang="zh-CN" dirty="0">
                <a:solidFill>
                  <a:srgbClr val="FF0000"/>
                </a:solidFill>
              </a:rPr>
              <a:t>Confounders </a:t>
            </a:r>
            <a:r>
              <a:rPr lang="en-US" altLang="zh-CN" b="1" dirty="0">
                <a:solidFill>
                  <a:srgbClr val="FF0000"/>
                </a:solidFill>
              </a:rPr>
              <a:t>X</a:t>
            </a:r>
            <a:r>
              <a:rPr lang="en-US" altLang="zh-CN" dirty="0"/>
              <a:t>, </a:t>
            </a:r>
            <a:r>
              <a:rPr lang="en-US" altLang="zh-CN" dirty="0">
                <a:solidFill>
                  <a:srgbClr val="FF0000"/>
                </a:solidFill>
              </a:rPr>
              <a:t>Adjustment Variables </a:t>
            </a:r>
            <a:r>
              <a:rPr lang="en-US" altLang="zh-CN" b="1" dirty="0">
                <a:solidFill>
                  <a:srgbClr val="FF0000"/>
                </a:solidFill>
              </a:rPr>
              <a:t>Z</a:t>
            </a:r>
            <a:r>
              <a:rPr lang="en-US" altLang="zh-CN" dirty="0"/>
              <a:t>, and </a:t>
            </a:r>
            <a:r>
              <a:rPr lang="en-US" altLang="zh-CN" dirty="0">
                <a:solidFill>
                  <a:srgbClr val="FF0000"/>
                </a:solidFill>
              </a:rPr>
              <a:t>Irrelevant variables </a:t>
            </a:r>
            <a:r>
              <a:rPr lang="en-US" altLang="zh-CN" b="1" dirty="0">
                <a:solidFill>
                  <a:srgbClr val="FF0000"/>
                </a:solidFill>
              </a:rPr>
              <a:t>I</a:t>
            </a:r>
            <a:r>
              <a:rPr lang="en-US" altLang="zh-CN" dirty="0">
                <a:solidFill>
                  <a:srgbClr val="FF0000"/>
                </a:solidFill>
              </a:rPr>
              <a:t> </a:t>
            </a:r>
            <a:r>
              <a:rPr lang="en-US" altLang="zh-CN" dirty="0"/>
              <a:t>(Omitted).</a:t>
            </a:r>
          </a:p>
          <a:p>
            <a:r>
              <a:rPr lang="en-US" altLang="zh-CN" sz="2200" dirty="0">
                <a:solidFill>
                  <a:srgbClr val="AC29E7"/>
                </a:solidFill>
              </a:rPr>
              <a:t>Propensity Score Estimation:</a:t>
            </a:r>
          </a:p>
          <a:p>
            <a:endParaRPr lang="en-US" altLang="zh-CN" dirty="0"/>
          </a:p>
          <a:p>
            <a:r>
              <a:rPr lang="en-US" altLang="zh-CN" dirty="0">
                <a:solidFill>
                  <a:srgbClr val="AC29E7"/>
                </a:solidFill>
              </a:rPr>
              <a:t>Adjusted Outcome:</a:t>
            </a:r>
          </a:p>
          <a:p>
            <a:endParaRPr lang="en-US" altLang="zh-CN" dirty="0">
              <a:solidFill>
                <a:srgbClr val="AC29E7"/>
              </a:solidFill>
            </a:endParaRPr>
          </a:p>
          <a:p>
            <a:pPr marL="0" indent="0">
              <a:buFont typeface="Arial" pitchFamily="34" charset="0"/>
              <a:buNone/>
            </a:pPr>
            <a:endParaRPr lang="en-US" altLang="zh-CN" sz="3200" dirty="0"/>
          </a:p>
          <a:p>
            <a:r>
              <a:rPr lang="en-US" altLang="zh-CN" dirty="0">
                <a:solidFill>
                  <a:srgbClr val="AC29E7"/>
                </a:solidFill>
              </a:rPr>
              <a:t>Our D</a:t>
            </a:r>
            <a:r>
              <a:rPr lang="en-US" altLang="zh-CN" baseline="30000" dirty="0">
                <a:solidFill>
                  <a:srgbClr val="AC29E7"/>
                </a:solidFill>
              </a:rPr>
              <a:t>2</a:t>
            </a:r>
            <a:r>
              <a:rPr lang="en-US" altLang="zh-CN" dirty="0">
                <a:solidFill>
                  <a:srgbClr val="AC29E7"/>
                </a:solidFill>
              </a:rPr>
              <a:t>VD ATE Estimator:</a:t>
            </a:r>
          </a:p>
          <a:p>
            <a:endParaRPr lang="zh-CN" altLang="en-US" dirty="0"/>
          </a:p>
        </p:txBody>
      </p:sp>
      <p:pic>
        <p:nvPicPr>
          <p:cNvPr id="6" name="图片 5"/>
          <p:cNvPicPr>
            <a:picLocks noChangeAspect="1"/>
          </p:cNvPicPr>
          <p:nvPr/>
        </p:nvPicPr>
        <p:blipFill>
          <a:blip r:embed="rId3"/>
          <a:stretch>
            <a:fillRect/>
          </a:stretch>
        </p:blipFill>
        <p:spPr>
          <a:xfrm>
            <a:off x="609600" y="1749620"/>
            <a:ext cx="3799959" cy="4795336"/>
          </a:xfrm>
          <a:prstGeom prst="rect">
            <a:avLst/>
          </a:prstGeom>
        </p:spPr>
      </p:pic>
      <p:pic>
        <p:nvPicPr>
          <p:cNvPr id="7" name="图片 6"/>
          <p:cNvPicPr>
            <a:picLocks noChangeAspect="1"/>
          </p:cNvPicPr>
          <p:nvPr/>
        </p:nvPicPr>
        <p:blipFill>
          <a:blip r:embed="rId4"/>
          <a:stretch>
            <a:fillRect/>
          </a:stretch>
        </p:blipFill>
        <p:spPr>
          <a:xfrm>
            <a:off x="5823421" y="4176194"/>
            <a:ext cx="5544946" cy="874982"/>
          </a:xfrm>
          <a:prstGeom prst="rect">
            <a:avLst/>
          </a:prstGeom>
        </p:spPr>
      </p:pic>
      <p:pic>
        <p:nvPicPr>
          <p:cNvPr id="8" name="图片 7"/>
          <p:cNvPicPr>
            <a:picLocks noChangeAspect="1"/>
          </p:cNvPicPr>
          <p:nvPr/>
        </p:nvPicPr>
        <p:blipFill>
          <a:blip r:embed="rId5"/>
          <a:stretch>
            <a:fillRect/>
          </a:stretch>
        </p:blipFill>
        <p:spPr>
          <a:xfrm>
            <a:off x="6730648" y="3312204"/>
            <a:ext cx="3047833" cy="558332"/>
          </a:xfrm>
          <a:prstGeom prst="rect">
            <a:avLst/>
          </a:prstGeom>
        </p:spPr>
      </p:pic>
      <p:pic>
        <p:nvPicPr>
          <p:cNvPr id="9" name="图片 8"/>
          <p:cNvPicPr>
            <a:picLocks noChangeAspect="1"/>
          </p:cNvPicPr>
          <p:nvPr/>
        </p:nvPicPr>
        <p:blipFill>
          <a:blip r:embed="rId6"/>
          <a:stretch>
            <a:fillRect/>
          </a:stretch>
        </p:blipFill>
        <p:spPr>
          <a:xfrm>
            <a:off x="6554473" y="5747449"/>
            <a:ext cx="3429282" cy="797507"/>
          </a:xfrm>
          <a:prstGeom prst="rect">
            <a:avLst/>
          </a:prstGeom>
        </p:spPr>
      </p:pic>
    </p:spTree>
    <p:extLst>
      <p:ext uri="{BB962C8B-B14F-4D97-AF65-F5344CB8AC3E}">
        <p14:creationId xmlns:p14="http://schemas.microsoft.com/office/powerpoint/2010/main" val="61806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899510" y="1610401"/>
            <a:ext cx="9749439" cy="4876800"/>
          </a:xfrm>
        </p:spPr>
        <p:txBody>
          <a:bodyPr>
            <a:normAutofit/>
          </a:bodyPr>
          <a:lstStyle/>
          <a:p>
            <a:r>
              <a:rPr lang="en-US" altLang="zh-CN" sz="3200" b="1" dirty="0"/>
              <a:t>Confounders Separation </a:t>
            </a:r>
            <a:r>
              <a:rPr lang="en-US" altLang="zh-CN" sz="3200" dirty="0"/>
              <a:t>&amp; </a:t>
            </a:r>
            <a:r>
              <a:rPr lang="en-US" altLang="zh-CN" sz="3200" b="1" dirty="0"/>
              <a:t>ATE Estimation</a:t>
            </a:r>
            <a:r>
              <a:rPr lang="en-US" altLang="zh-CN" sz="3200" dirty="0"/>
              <a:t>.</a:t>
            </a:r>
          </a:p>
          <a:p>
            <a:r>
              <a:rPr lang="en-US" altLang="zh-CN" sz="3200" dirty="0"/>
              <a:t>With our D</a:t>
            </a:r>
            <a:r>
              <a:rPr lang="en-US" altLang="zh-CN" sz="3200" baseline="30000" dirty="0"/>
              <a:t>2</a:t>
            </a:r>
            <a:r>
              <a:rPr lang="en-US" altLang="zh-CN" sz="3200" dirty="0"/>
              <a:t>VD estimator:</a:t>
            </a:r>
          </a:p>
          <a:p>
            <a:endParaRPr lang="en-US" altLang="zh-CN" sz="3200" dirty="0"/>
          </a:p>
          <a:p>
            <a:pPr marL="0" indent="0">
              <a:buNone/>
            </a:pPr>
            <a:endParaRPr lang="en-US" altLang="zh-CN" sz="4000" dirty="0"/>
          </a:p>
          <a:p>
            <a:r>
              <a:rPr lang="en-US" altLang="zh-CN" sz="3200" dirty="0"/>
              <a:t>By minimizing following objective function:</a:t>
            </a:r>
          </a:p>
          <a:p>
            <a:pPr marL="0" indent="0">
              <a:buNone/>
            </a:pPr>
            <a:endParaRPr lang="en-US" altLang="zh-CN" sz="4000" dirty="0"/>
          </a:p>
          <a:p>
            <a:r>
              <a:rPr lang="en-US" altLang="zh-CN" sz="3200" dirty="0"/>
              <a:t>We can estimate the ATE as:</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62</a:t>
            </a:fld>
            <a:endParaRPr lang="en-US"/>
          </a:p>
        </p:txBody>
      </p:sp>
      <p:pic>
        <p:nvPicPr>
          <p:cNvPr id="7" name="图片 6"/>
          <p:cNvPicPr>
            <a:picLocks noChangeAspect="1"/>
          </p:cNvPicPr>
          <p:nvPr/>
        </p:nvPicPr>
        <p:blipFill>
          <a:blip r:embed="rId3"/>
          <a:stretch>
            <a:fillRect/>
          </a:stretch>
        </p:blipFill>
        <p:spPr>
          <a:xfrm>
            <a:off x="3429000" y="4731877"/>
            <a:ext cx="5334000" cy="771525"/>
          </a:xfrm>
          <a:prstGeom prst="rect">
            <a:avLst/>
          </a:prstGeom>
        </p:spPr>
      </p:pic>
      <p:grpSp>
        <p:nvGrpSpPr>
          <p:cNvPr id="10" name="组合 9"/>
          <p:cNvGrpSpPr/>
          <p:nvPr/>
        </p:nvGrpSpPr>
        <p:grpSpPr>
          <a:xfrm>
            <a:off x="3834072" y="5967441"/>
            <a:ext cx="4523855" cy="697338"/>
            <a:chOff x="827468" y="5506585"/>
            <a:chExt cx="4523855" cy="697338"/>
          </a:xfrm>
        </p:grpSpPr>
        <p:pic>
          <p:nvPicPr>
            <p:cNvPr id="8" name="图片 7"/>
            <p:cNvPicPr>
              <a:picLocks noChangeAspect="1"/>
            </p:cNvPicPr>
            <p:nvPr/>
          </p:nvPicPr>
          <p:blipFill>
            <a:blip r:embed="rId4"/>
            <a:stretch>
              <a:fillRect/>
            </a:stretch>
          </p:blipFill>
          <p:spPr>
            <a:xfrm>
              <a:off x="3503362" y="5511955"/>
              <a:ext cx="1847961" cy="691968"/>
            </a:xfrm>
            <a:prstGeom prst="rect">
              <a:avLst/>
            </a:prstGeom>
          </p:spPr>
        </p:pic>
        <p:pic>
          <p:nvPicPr>
            <p:cNvPr id="9" name="图片 8"/>
            <p:cNvPicPr>
              <a:picLocks noChangeAspect="1"/>
            </p:cNvPicPr>
            <p:nvPr/>
          </p:nvPicPr>
          <p:blipFill>
            <a:blip r:embed="rId5"/>
            <a:stretch>
              <a:fillRect/>
            </a:stretch>
          </p:blipFill>
          <p:spPr>
            <a:xfrm>
              <a:off x="827468" y="5506585"/>
              <a:ext cx="2663443" cy="697338"/>
            </a:xfrm>
            <a:prstGeom prst="rect">
              <a:avLst/>
            </a:prstGeom>
          </p:spPr>
        </p:pic>
      </p:grpSp>
      <p:grpSp>
        <p:nvGrpSpPr>
          <p:cNvPr id="12" name="组合 11"/>
          <p:cNvGrpSpPr/>
          <p:nvPr/>
        </p:nvGrpSpPr>
        <p:grpSpPr>
          <a:xfrm>
            <a:off x="1632106" y="2991329"/>
            <a:ext cx="9755719" cy="955237"/>
            <a:chOff x="2467665" y="2627081"/>
            <a:chExt cx="9755719" cy="955237"/>
          </a:xfrm>
        </p:grpSpPr>
        <p:pic>
          <p:nvPicPr>
            <p:cNvPr id="11" name="图片 10"/>
            <p:cNvPicPr>
              <a:picLocks noChangeAspect="1"/>
            </p:cNvPicPr>
            <p:nvPr/>
          </p:nvPicPr>
          <p:blipFill>
            <a:blip r:embed="rId6"/>
            <a:stretch>
              <a:fillRect/>
            </a:stretch>
          </p:blipFill>
          <p:spPr>
            <a:xfrm>
              <a:off x="2467665" y="2627081"/>
              <a:ext cx="3429282" cy="797507"/>
            </a:xfrm>
            <a:prstGeom prst="rect">
              <a:avLst/>
            </a:prstGeom>
          </p:spPr>
        </p:pic>
        <p:pic>
          <p:nvPicPr>
            <p:cNvPr id="5" name="图片 4"/>
            <p:cNvPicPr>
              <a:picLocks noChangeAspect="1"/>
            </p:cNvPicPr>
            <p:nvPr/>
          </p:nvPicPr>
          <p:blipFill>
            <a:blip r:embed="rId7"/>
            <a:stretch>
              <a:fillRect/>
            </a:stretch>
          </p:blipFill>
          <p:spPr>
            <a:xfrm>
              <a:off x="6002694" y="2627081"/>
              <a:ext cx="6220690" cy="955237"/>
            </a:xfrm>
            <a:prstGeom prst="rect">
              <a:avLst/>
            </a:prstGeom>
          </p:spPr>
        </p:pic>
      </p:grpSp>
    </p:spTree>
    <p:extLst>
      <p:ext uri="{BB962C8B-B14F-4D97-AF65-F5344CB8AC3E}">
        <p14:creationId xmlns:p14="http://schemas.microsoft.com/office/powerpoint/2010/main" val="1726325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1860015" y="3577867"/>
            <a:ext cx="6253255" cy="1566225"/>
          </a:xfrm>
          <a:prstGeom prst="rect">
            <a:avLst/>
          </a:prstGeom>
        </p:spPr>
      </p:pic>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63</a:t>
            </a:fld>
            <a:endParaRPr lang="en-US"/>
          </a:p>
        </p:txBody>
      </p:sp>
      <p:pic>
        <p:nvPicPr>
          <p:cNvPr id="10" name="图片 9"/>
          <p:cNvPicPr>
            <a:picLocks noChangeAspect="1"/>
          </p:cNvPicPr>
          <p:nvPr/>
        </p:nvPicPr>
        <p:blipFill>
          <a:blip r:embed="rId4"/>
          <a:stretch>
            <a:fillRect/>
          </a:stretch>
        </p:blipFill>
        <p:spPr>
          <a:xfrm>
            <a:off x="1860014" y="1722529"/>
            <a:ext cx="3200400" cy="407020"/>
          </a:xfrm>
          <a:prstGeom prst="rect">
            <a:avLst/>
          </a:prstGeom>
        </p:spPr>
      </p:pic>
      <p:sp>
        <p:nvSpPr>
          <p:cNvPr id="11" name="下箭头 10"/>
          <p:cNvSpPr/>
          <p:nvPr/>
        </p:nvSpPr>
        <p:spPr>
          <a:xfrm>
            <a:off x="2850957" y="2227745"/>
            <a:ext cx="409073" cy="1189161"/>
          </a:xfrm>
          <a:prstGeom prst="downArrow">
            <a:avLst/>
          </a:prstGeom>
          <a:solidFill>
            <a:srgbClr val="C66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5"/>
          <a:stretch>
            <a:fillRect/>
          </a:stretch>
        </p:blipFill>
        <p:spPr>
          <a:xfrm>
            <a:off x="6597859" y="2356729"/>
            <a:ext cx="1908570" cy="902857"/>
          </a:xfrm>
          <a:prstGeom prst="rect">
            <a:avLst/>
          </a:prstGeom>
        </p:spPr>
      </p:pic>
      <p:grpSp>
        <p:nvGrpSpPr>
          <p:cNvPr id="13" name="组 12"/>
          <p:cNvGrpSpPr/>
          <p:nvPr/>
        </p:nvGrpSpPr>
        <p:grpSpPr>
          <a:xfrm>
            <a:off x="3687585" y="2191188"/>
            <a:ext cx="2584003" cy="727619"/>
            <a:chOff x="1888767" y="3066186"/>
            <a:chExt cx="7099206" cy="1870216"/>
          </a:xfrm>
        </p:grpSpPr>
        <p:pic>
          <p:nvPicPr>
            <p:cNvPr id="14" name="图片 13"/>
            <p:cNvPicPr>
              <a:picLocks noChangeAspect="1"/>
            </p:cNvPicPr>
            <p:nvPr/>
          </p:nvPicPr>
          <p:blipFill>
            <a:blip r:embed="rId6"/>
            <a:stretch>
              <a:fillRect/>
            </a:stretch>
          </p:blipFill>
          <p:spPr>
            <a:xfrm>
              <a:off x="1888767" y="3360618"/>
              <a:ext cx="2641600" cy="965200"/>
            </a:xfrm>
            <a:prstGeom prst="rect">
              <a:avLst/>
            </a:prstGeom>
          </p:spPr>
        </p:pic>
        <p:pic>
          <p:nvPicPr>
            <p:cNvPr id="15" name="图片 14"/>
            <p:cNvPicPr>
              <a:picLocks noChangeAspect="1"/>
            </p:cNvPicPr>
            <p:nvPr/>
          </p:nvPicPr>
          <p:blipFill>
            <a:blip r:embed="rId7"/>
            <a:stretch>
              <a:fillRect/>
            </a:stretch>
          </p:blipFill>
          <p:spPr>
            <a:xfrm>
              <a:off x="4508691" y="3066186"/>
              <a:ext cx="4479282" cy="1870216"/>
            </a:xfrm>
            <a:prstGeom prst="rect">
              <a:avLst/>
            </a:prstGeom>
          </p:spPr>
        </p:pic>
      </p:grpSp>
      <p:sp>
        <p:nvSpPr>
          <p:cNvPr id="24" name="内容占位符 2"/>
          <p:cNvSpPr>
            <a:spLocks noGrp="1"/>
          </p:cNvSpPr>
          <p:nvPr>
            <p:ph idx="1"/>
          </p:nvPr>
        </p:nvSpPr>
        <p:spPr>
          <a:xfrm>
            <a:off x="4040036" y="5323046"/>
            <a:ext cx="6627965" cy="1628499"/>
          </a:xfrm>
        </p:spPr>
        <p:txBody>
          <a:bodyPr>
            <a:normAutofit/>
          </a:bodyPr>
          <a:lstStyle/>
          <a:p>
            <a:r>
              <a:rPr lang="en-US" altLang="zh-CN" dirty="0"/>
              <a:t>Adjustment variables: </a:t>
            </a:r>
          </a:p>
          <a:p>
            <a:r>
              <a:rPr lang="en-US" altLang="zh-CN" dirty="0"/>
              <a:t>Confounders:</a:t>
            </a:r>
          </a:p>
          <a:p>
            <a:r>
              <a:rPr lang="en-US" altLang="zh-CN" dirty="0"/>
              <a:t>Treatment Effect:</a:t>
            </a:r>
            <a:endParaRPr lang="zh-CN" altLang="en-US" dirty="0"/>
          </a:p>
        </p:txBody>
      </p:sp>
      <p:sp>
        <p:nvSpPr>
          <p:cNvPr id="25" name="直角上箭头 24"/>
          <p:cNvSpPr/>
          <p:nvPr/>
        </p:nvSpPr>
        <p:spPr>
          <a:xfrm rot="5400000">
            <a:off x="3021315" y="5386273"/>
            <a:ext cx="903262" cy="861391"/>
          </a:xfrm>
          <a:prstGeom prst="bentUpArrow">
            <a:avLst/>
          </a:prstGeom>
          <a:solidFill>
            <a:srgbClr val="C66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8"/>
          <a:stretch>
            <a:fillRect/>
          </a:stretch>
        </p:blipFill>
        <p:spPr>
          <a:xfrm>
            <a:off x="6435826" y="5805520"/>
            <a:ext cx="2766906" cy="419383"/>
          </a:xfrm>
          <a:prstGeom prst="rect">
            <a:avLst/>
          </a:prstGeom>
        </p:spPr>
      </p:pic>
      <p:pic>
        <p:nvPicPr>
          <p:cNvPr id="27" name="图片 26"/>
          <p:cNvPicPr>
            <a:picLocks noChangeAspect="1"/>
          </p:cNvPicPr>
          <p:nvPr/>
        </p:nvPicPr>
        <p:blipFill>
          <a:blip r:embed="rId9"/>
          <a:stretch>
            <a:fillRect/>
          </a:stretch>
        </p:blipFill>
        <p:spPr>
          <a:xfrm>
            <a:off x="7365953" y="5345219"/>
            <a:ext cx="2708857" cy="449555"/>
          </a:xfrm>
          <a:prstGeom prst="rect">
            <a:avLst/>
          </a:prstGeom>
        </p:spPr>
      </p:pic>
      <p:pic>
        <p:nvPicPr>
          <p:cNvPr id="28" name="图片 27"/>
          <p:cNvPicPr>
            <a:picLocks noChangeAspect="1"/>
          </p:cNvPicPr>
          <p:nvPr/>
        </p:nvPicPr>
        <p:blipFill>
          <a:blip r:embed="rId10"/>
          <a:stretch>
            <a:fillRect/>
          </a:stretch>
        </p:blipFill>
        <p:spPr>
          <a:xfrm>
            <a:off x="6746833" y="6194165"/>
            <a:ext cx="2822154" cy="487652"/>
          </a:xfrm>
          <a:prstGeom prst="rect">
            <a:avLst/>
          </a:prstGeom>
        </p:spPr>
      </p:pic>
      <mc:AlternateContent xmlns:mc="http://schemas.openxmlformats.org/markup-compatibility/2006" xmlns:a14="http://schemas.microsoft.com/office/drawing/2010/main">
        <mc:Choice Requires="a14">
          <p:sp>
            <p:nvSpPr>
              <p:cNvPr id="29" name="文本框 28"/>
              <p:cNvSpPr txBox="1"/>
              <p:nvPr/>
            </p:nvSpPr>
            <p:spPr>
              <a:xfrm>
                <a:off x="1678236" y="5497418"/>
                <a:ext cx="13054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a:solidFill>
                            <a:srgbClr val="FF0000"/>
                          </a:solidFill>
                          <a:latin typeface="Cambria Math" panose="02040503050406030204" pitchFamily="18" charset="0"/>
                        </a:rPr>
                        <m:t>𝛼</m:t>
                      </m:r>
                      <m:r>
                        <a:rPr lang="en-US" altLang="zh-CN" sz="4000" i="1">
                          <a:solidFill>
                            <a:srgbClr val="FF0000"/>
                          </a:solidFill>
                          <a:latin typeface="Cambria Math" panose="02040503050406030204" pitchFamily="18" charset="0"/>
                        </a:rPr>
                        <m:t>, </m:t>
                      </m:r>
                      <m:r>
                        <a:rPr lang="zh-CN" altLang="en-US" sz="4000" i="1">
                          <a:solidFill>
                            <a:srgbClr val="FF0000"/>
                          </a:solidFill>
                          <a:latin typeface="Cambria Math" panose="02040503050406030204" pitchFamily="18" charset="0"/>
                        </a:rPr>
                        <m:t>𝛽</m:t>
                      </m:r>
                      <m:r>
                        <a:rPr lang="en-US" altLang="zh-CN" sz="4000" i="1">
                          <a:solidFill>
                            <a:srgbClr val="FF0000"/>
                          </a:solidFill>
                          <a:latin typeface="Cambria Math" panose="02040503050406030204" pitchFamily="18" charset="0"/>
                        </a:rPr>
                        <m:t>, </m:t>
                      </m:r>
                      <m:r>
                        <a:rPr lang="zh-CN" altLang="en-US" sz="4000" i="1">
                          <a:solidFill>
                            <a:srgbClr val="FF0000"/>
                          </a:solidFill>
                          <a:latin typeface="Cambria Math" panose="02040503050406030204" pitchFamily="18" charset="0"/>
                        </a:rPr>
                        <m:t>𝛾</m:t>
                      </m:r>
                    </m:oMath>
                  </m:oMathPara>
                </a14:m>
                <a:endParaRPr lang="zh-CN" altLang="en-US" sz="4000" dirty="0">
                  <a:solidFill>
                    <a:srgbClr val="FF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678236" y="5497418"/>
                <a:ext cx="1305474" cy="615553"/>
              </a:xfrm>
              <a:prstGeom prst="rect">
                <a:avLst/>
              </a:prstGeom>
              <a:blipFill rotWithShape="0">
                <a:blip r:embed="rId11"/>
                <a:stretch>
                  <a:fillRect/>
                </a:stretch>
              </a:blipFill>
            </p:spPr>
            <p:txBody>
              <a:bodyPr/>
              <a:lstStyle/>
              <a:p>
                <a:r>
                  <a:rPr lang="zh-CN" altLang="en-US">
                    <a:noFill/>
                  </a:rPr>
                  <a:t> </a:t>
                </a:r>
              </a:p>
            </p:txBody>
          </p:sp>
        </mc:Fallback>
      </mc:AlternateContent>
      <p:grpSp>
        <p:nvGrpSpPr>
          <p:cNvPr id="33" name="组合 32"/>
          <p:cNvGrpSpPr/>
          <p:nvPr/>
        </p:nvGrpSpPr>
        <p:grpSpPr>
          <a:xfrm>
            <a:off x="5565923" y="1575783"/>
            <a:ext cx="4738646" cy="611536"/>
            <a:chOff x="4041923" y="1575783"/>
            <a:chExt cx="4738646" cy="611536"/>
          </a:xfrm>
        </p:grpSpPr>
        <p:pic>
          <p:nvPicPr>
            <p:cNvPr id="16" name="图片 15"/>
            <p:cNvPicPr>
              <a:picLocks noChangeAspect="1"/>
            </p:cNvPicPr>
            <p:nvPr/>
          </p:nvPicPr>
          <p:blipFill>
            <a:blip r:embed="rId12"/>
            <a:stretch>
              <a:fillRect/>
            </a:stretch>
          </p:blipFill>
          <p:spPr>
            <a:xfrm>
              <a:off x="4905135" y="1575783"/>
              <a:ext cx="3875434" cy="611536"/>
            </a:xfrm>
            <a:prstGeom prst="rect">
              <a:avLst/>
            </a:prstGeom>
          </p:spPr>
        </p:pic>
        <p:sp>
          <p:nvSpPr>
            <p:cNvPr id="30" name="文本框 29"/>
            <p:cNvSpPr txBox="1"/>
            <p:nvPr/>
          </p:nvSpPr>
          <p:spPr>
            <a:xfrm>
              <a:off x="4041923" y="1687889"/>
              <a:ext cx="1180910" cy="369332"/>
            </a:xfrm>
            <a:prstGeom prst="rect">
              <a:avLst/>
            </a:prstGeom>
            <a:noFill/>
          </p:spPr>
          <p:txBody>
            <a:bodyPr wrap="square" rtlCol="0">
              <a:spAutoFit/>
            </a:bodyPr>
            <a:lstStyle/>
            <a:p>
              <a:r>
                <a:rPr lang="en-US" altLang="zh-CN" dirty="0"/>
                <a:t>Where</a:t>
              </a:r>
              <a:endParaRPr lang="zh-CN" altLang="en-US" dirty="0"/>
            </a:p>
          </p:txBody>
        </p:sp>
      </p:grpSp>
      <p:grpSp>
        <p:nvGrpSpPr>
          <p:cNvPr id="32" name="组合 31"/>
          <p:cNvGrpSpPr/>
          <p:nvPr/>
        </p:nvGrpSpPr>
        <p:grpSpPr>
          <a:xfrm>
            <a:off x="6961689" y="3536495"/>
            <a:ext cx="3507032" cy="459549"/>
            <a:chOff x="5437689" y="3536494"/>
            <a:chExt cx="3507032" cy="459549"/>
          </a:xfrm>
        </p:grpSpPr>
        <p:pic>
          <p:nvPicPr>
            <p:cNvPr id="23" name="图片 22"/>
            <p:cNvPicPr>
              <a:picLocks noChangeAspect="1"/>
            </p:cNvPicPr>
            <p:nvPr/>
          </p:nvPicPr>
          <p:blipFill>
            <a:blip r:embed="rId13"/>
            <a:stretch>
              <a:fillRect/>
            </a:stretch>
          </p:blipFill>
          <p:spPr>
            <a:xfrm>
              <a:off x="6295279" y="3536494"/>
              <a:ext cx="2649442" cy="459549"/>
            </a:xfrm>
            <a:prstGeom prst="rect">
              <a:avLst/>
            </a:prstGeom>
          </p:spPr>
        </p:pic>
        <p:sp>
          <p:nvSpPr>
            <p:cNvPr id="31" name="文本框 30"/>
            <p:cNvSpPr txBox="1"/>
            <p:nvPr/>
          </p:nvSpPr>
          <p:spPr>
            <a:xfrm>
              <a:off x="5437689" y="3563753"/>
              <a:ext cx="1180910" cy="369332"/>
            </a:xfrm>
            <a:prstGeom prst="rect">
              <a:avLst/>
            </a:prstGeom>
            <a:noFill/>
          </p:spPr>
          <p:txBody>
            <a:bodyPr wrap="square" rtlCol="0">
              <a:spAutoFit/>
            </a:bodyPr>
            <a:lstStyle/>
            <a:p>
              <a:r>
                <a:rPr lang="en-US" altLang="zh-CN" dirty="0"/>
                <a:t>Where</a:t>
              </a:r>
              <a:endParaRPr lang="zh-CN" altLang="en-US" dirty="0"/>
            </a:p>
          </p:txBody>
        </p:sp>
      </p:grpSp>
      <p:sp>
        <p:nvSpPr>
          <p:cNvPr id="34" name="文本框 33"/>
          <p:cNvSpPr txBox="1"/>
          <p:nvPr/>
        </p:nvSpPr>
        <p:spPr>
          <a:xfrm>
            <a:off x="3747210" y="2935059"/>
            <a:ext cx="2963537" cy="400110"/>
          </a:xfrm>
          <a:prstGeom prst="rect">
            <a:avLst/>
          </a:prstGeom>
          <a:noFill/>
        </p:spPr>
        <p:txBody>
          <a:bodyPr wrap="square" rtlCol="0">
            <a:spAutoFit/>
          </a:bodyPr>
          <a:lstStyle/>
          <a:p>
            <a:r>
              <a:rPr lang="en-US" altLang="zh-CN" sz="2000" b="1" dirty="0"/>
              <a:t>Replace X, Z</a:t>
            </a:r>
            <a:r>
              <a:rPr lang="zh-CN" altLang="en-US" sz="2000" b="1" dirty="0"/>
              <a:t> </a:t>
            </a:r>
            <a:r>
              <a:rPr lang="en-US" altLang="zh-CN" sz="2000" b="1" dirty="0"/>
              <a:t>with U</a:t>
            </a:r>
            <a:endParaRPr lang="zh-CN" altLang="en-US" sz="2000" b="1" dirty="0"/>
          </a:p>
        </p:txBody>
      </p:sp>
      <p:sp>
        <p:nvSpPr>
          <p:cNvPr id="3" name="圆角矩形 2"/>
          <p:cNvSpPr/>
          <p:nvPr/>
        </p:nvSpPr>
        <p:spPr>
          <a:xfrm>
            <a:off x="1610880" y="3474676"/>
            <a:ext cx="8956913" cy="1860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610880" y="1554043"/>
            <a:ext cx="8956912" cy="6332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321468" y="4771169"/>
            <a:ext cx="1603332" cy="4217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709549" y="2208417"/>
            <a:ext cx="4701629" cy="6510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848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xEl>
                                              <p:pRg st="1" end="1"/>
                                            </p:txEl>
                                          </p:spTgt>
                                        </p:tgtEl>
                                        <p:attrNameLst>
                                          <p:attrName>style.visibility</p:attrName>
                                        </p:attrNameLst>
                                      </p:cBhvr>
                                      <p:to>
                                        <p:strVal val="visible"/>
                                      </p:to>
                                    </p:set>
                                    <p:animEffect transition="in" filter="fade">
                                      <p:cBhvr>
                                        <p:cTn id="47" dur="500"/>
                                        <p:tgtEl>
                                          <p:spTgt spid="24">
                                            <p:txEl>
                                              <p:pRg st="1" end="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xEl>
                                              <p:pRg st="2" end="2"/>
                                            </p:txEl>
                                          </p:spTgt>
                                        </p:tgtEl>
                                        <p:attrNameLst>
                                          <p:attrName>style.visibility</p:attrName>
                                        </p:attrNameLst>
                                      </p:cBhvr>
                                      <p:to>
                                        <p:strVal val="visible"/>
                                      </p:to>
                                    </p:set>
                                    <p:animEffect transition="in" filter="fade">
                                      <p:cBhvr>
                                        <p:cTn id="50" dur="500"/>
                                        <p:tgtEl>
                                          <p:spTgt spid="24">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build="p"/>
      <p:bldP spid="25" grpId="0" animBg="1"/>
      <p:bldP spid="29" grpId="0"/>
      <p:bldP spid="34" grpId="0"/>
      <p:bldP spid="3" grpId="0" animBg="1"/>
      <p:bldP spid="6" grpId="0" animBg="1"/>
      <p:bldP spid="3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0CFEC368-1D7A-4F81-ABF6-AE0E36BAF64C}" type="slidenum">
              <a:rPr lang="en-US" smtClean="0"/>
              <a:pPr/>
              <a:t>64</a:t>
            </a:fld>
            <a:endParaRPr lang="en-US"/>
          </a:p>
        </p:txBody>
      </p:sp>
      <p:sp>
        <p:nvSpPr>
          <p:cNvPr id="5" name="Content Placeholder 2"/>
          <p:cNvSpPr txBox="1">
            <a:spLocks/>
          </p:cNvSpPr>
          <p:nvPr/>
        </p:nvSpPr>
        <p:spPr bwMode="auto">
          <a:xfrm>
            <a:off x="1612331" y="1820642"/>
            <a:ext cx="8996242" cy="4522836"/>
          </a:xfrm>
          <a:prstGeom prst="rect">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FontTx/>
              <a:buNone/>
            </a:pPr>
            <a:r>
              <a:rPr lang="en-US" altLang="zh-CN" sz="2400" b="1" dirty="0">
                <a:solidFill>
                  <a:srgbClr val="7030A0"/>
                </a:solidFill>
                <a:ea typeface="黑体" pitchFamily="49" charset="-122"/>
                <a:cs typeface="Arial"/>
              </a:rPr>
              <a:t>Bias Analysis</a:t>
            </a:r>
            <a:r>
              <a:rPr lang="en-US" altLang="zh-CN" sz="2400" dirty="0">
                <a:solidFill>
                  <a:srgbClr val="7030A0"/>
                </a:solidFill>
                <a:ea typeface="黑体" pitchFamily="49" charset="-122"/>
                <a:cs typeface="Arial"/>
              </a:rPr>
              <a:t>: </a:t>
            </a:r>
          </a:p>
          <a:p>
            <a:pPr marL="0" indent="0" algn="ctr">
              <a:buFontTx/>
              <a:buNone/>
            </a:pPr>
            <a:r>
              <a:rPr lang="en-US" altLang="zh-CN" sz="2400" dirty="0">
                <a:ea typeface="黑体" pitchFamily="49" charset="-122"/>
                <a:cs typeface="Arial"/>
              </a:rPr>
              <a:t>Our D</a:t>
            </a:r>
            <a:r>
              <a:rPr lang="en-US" altLang="zh-CN" sz="2400" baseline="30000" dirty="0">
                <a:ea typeface="黑体" pitchFamily="49" charset="-122"/>
                <a:cs typeface="Arial"/>
              </a:rPr>
              <a:t>2</a:t>
            </a:r>
            <a:r>
              <a:rPr lang="en-US" altLang="zh-CN" sz="2400" dirty="0">
                <a:ea typeface="黑体" pitchFamily="49" charset="-122"/>
                <a:cs typeface="Arial"/>
              </a:rPr>
              <a:t>VD algorithm is unbiased to estimate causal effect</a:t>
            </a:r>
          </a:p>
          <a:p>
            <a:pPr marL="0" indent="0" algn="ctr">
              <a:buFontTx/>
              <a:buNone/>
            </a:pPr>
            <a:endParaRPr lang="en-US" altLang="zh-CN" sz="1800" dirty="0">
              <a:ea typeface="黑体" pitchFamily="49" charset="-122"/>
              <a:cs typeface="Arial"/>
            </a:endParaRPr>
          </a:p>
          <a:p>
            <a:pPr marL="0" indent="0" algn="ctr">
              <a:buFontTx/>
              <a:buNone/>
            </a:pPr>
            <a:endParaRPr lang="en-US" altLang="zh-CN" sz="1800" dirty="0">
              <a:ea typeface="黑体" pitchFamily="49" charset="-122"/>
              <a:cs typeface="Arial"/>
            </a:endParaRPr>
          </a:p>
          <a:p>
            <a:pPr marL="0" indent="0" algn="ctr">
              <a:buFontTx/>
              <a:buNone/>
            </a:pPr>
            <a:endParaRPr lang="en-US" altLang="zh-CN" sz="1800" dirty="0">
              <a:ea typeface="黑体" pitchFamily="49" charset="-122"/>
              <a:cs typeface="Arial"/>
            </a:endParaRPr>
          </a:p>
          <a:p>
            <a:pPr marL="0" indent="0" algn="ctr">
              <a:buFontTx/>
              <a:buNone/>
            </a:pPr>
            <a:r>
              <a:rPr lang="en-US" altLang="zh-CN" sz="2400" b="1" dirty="0">
                <a:solidFill>
                  <a:srgbClr val="7030A0"/>
                </a:solidFill>
                <a:ea typeface="黑体" pitchFamily="49" charset="-122"/>
                <a:cs typeface="Arial"/>
              </a:rPr>
              <a:t>Variance Analysis: </a:t>
            </a:r>
          </a:p>
          <a:p>
            <a:pPr marL="0" indent="0" algn="ctr">
              <a:buFontTx/>
              <a:buNone/>
            </a:pPr>
            <a:r>
              <a:rPr lang="en-US" altLang="zh-CN" sz="2400" dirty="0">
                <a:ea typeface="黑体" pitchFamily="49" charset="-122"/>
                <a:cs typeface="Arial"/>
              </a:rPr>
              <a:t>The asymptotic variance of Our D</a:t>
            </a:r>
            <a:r>
              <a:rPr lang="en-US" altLang="zh-CN" sz="2400" baseline="30000" dirty="0">
                <a:ea typeface="黑体" pitchFamily="49" charset="-122"/>
                <a:cs typeface="Arial"/>
              </a:rPr>
              <a:t>2</a:t>
            </a:r>
            <a:r>
              <a:rPr lang="en-US" altLang="zh-CN" sz="2400" dirty="0">
                <a:ea typeface="黑体" pitchFamily="49" charset="-122"/>
                <a:cs typeface="Arial"/>
              </a:rPr>
              <a:t>VD algorithm  is smaller</a:t>
            </a:r>
          </a:p>
        </p:txBody>
      </p:sp>
      <p:pic>
        <p:nvPicPr>
          <p:cNvPr id="6" name="图片 5"/>
          <p:cNvPicPr>
            <a:picLocks noChangeAspect="1"/>
          </p:cNvPicPr>
          <p:nvPr/>
        </p:nvPicPr>
        <p:blipFill>
          <a:blip r:embed="rId3"/>
          <a:stretch>
            <a:fillRect/>
          </a:stretch>
        </p:blipFill>
        <p:spPr>
          <a:xfrm>
            <a:off x="2987954" y="2683201"/>
            <a:ext cx="5609635" cy="953638"/>
          </a:xfrm>
          <a:prstGeom prst="rect">
            <a:avLst/>
          </a:prstGeom>
        </p:spPr>
      </p:pic>
      <p:pic>
        <p:nvPicPr>
          <p:cNvPr id="7" name="图片 6"/>
          <p:cNvPicPr>
            <a:picLocks noChangeAspect="1"/>
          </p:cNvPicPr>
          <p:nvPr/>
        </p:nvPicPr>
        <p:blipFill>
          <a:blip r:embed="rId4"/>
          <a:stretch>
            <a:fillRect/>
          </a:stretch>
        </p:blipFill>
        <p:spPr>
          <a:xfrm>
            <a:off x="2580827" y="4702747"/>
            <a:ext cx="7049149" cy="1234967"/>
          </a:xfrm>
          <a:prstGeom prst="rect">
            <a:avLst/>
          </a:prstGeom>
        </p:spPr>
      </p:pic>
    </p:spTree>
    <p:extLst>
      <p:ext uri="{BB962C8B-B14F-4D97-AF65-F5344CB8AC3E}">
        <p14:creationId xmlns:p14="http://schemas.microsoft.com/office/powerpoint/2010/main" val="1487812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292361" y="1600200"/>
            <a:ext cx="11744131" cy="4876800"/>
          </a:xfrm>
        </p:spPr>
        <p:txBody>
          <a:bodyPr>
            <a:normAutofit/>
          </a:bodyPr>
          <a:lstStyle/>
          <a:p>
            <a:r>
              <a:rPr lang="en-US" altLang="zh-CN" sz="4000" dirty="0">
                <a:latin typeface="Times New Roman" panose="02020603050405020304" pitchFamily="18" charset="0"/>
                <a:cs typeface="Times New Roman" panose="02020603050405020304" pitchFamily="18" charset="0"/>
              </a:rPr>
              <a:t>OUR: </a:t>
            </a:r>
            <a:r>
              <a:rPr lang="en-US" altLang="zh-CN" sz="4000" i="1" dirty="0">
                <a:latin typeface="Times New Roman" panose="02020603050405020304" pitchFamily="18" charset="0"/>
                <a:cs typeface="Times New Roman" panose="02020603050405020304" pitchFamily="18" charset="0"/>
              </a:rPr>
              <a:t>Data-Driven Variable Decomposition </a:t>
            </a:r>
            <a:r>
              <a:rPr lang="en-US" altLang="zh-CN" sz="4000" dirty="0">
                <a:latin typeface="Times New Roman" panose="02020603050405020304" pitchFamily="18" charset="0"/>
                <a:cs typeface="Times New Roman" panose="02020603050405020304" pitchFamily="18" charset="0"/>
              </a:rPr>
              <a:t>(</a:t>
            </a:r>
            <a:r>
              <a:rPr lang="en-US" altLang="zh-CN" sz="4000" b="1" dirty="0">
                <a:solidFill>
                  <a:srgbClr val="FF0000"/>
                </a:solidFill>
                <a:latin typeface="Times New Roman" panose="02020603050405020304" pitchFamily="18" charset="0"/>
                <a:cs typeface="Times New Roman" panose="02020603050405020304" pitchFamily="18" charset="0"/>
              </a:rPr>
              <a:t>D</a:t>
            </a:r>
            <a:r>
              <a:rPr lang="en-US" altLang="zh-CN" sz="4000" b="1" baseline="30000" dirty="0">
                <a:solidFill>
                  <a:srgbClr val="FF0000"/>
                </a:solidFill>
                <a:latin typeface="Times New Roman" panose="02020603050405020304" pitchFamily="18" charset="0"/>
                <a:cs typeface="Times New Roman" panose="02020603050405020304" pitchFamily="18" charset="0"/>
              </a:rPr>
              <a:t>2</a:t>
            </a:r>
            <a:r>
              <a:rPr lang="en-US" altLang="zh-CN" sz="4000" b="1" dirty="0">
                <a:solidFill>
                  <a:srgbClr val="FF0000"/>
                </a:solidFill>
                <a:latin typeface="Times New Roman" panose="02020603050405020304" pitchFamily="18" charset="0"/>
                <a:cs typeface="Times New Roman" panose="02020603050405020304" pitchFamily="18" charset="0"/>
              </a:rPr>
              <a:t>VD</a:t>
            </a:r>
            <a:r>
              <a:rPr lang="en-US" altLang="zh-CN" sz="4000" dirty="0">
                <a:latin typeface="Times New Roman" panose="02020603050405020304" pitchFamily="18" charset="0"/>
                <a:cs typeface="Times New Roman" panose="02020603050405020304" pitchFamily="18" charset="0"/>
              </a:rPr>
              <a:t>)</a:t>
            </a:r>
          </a:p>
          <a:p>
            <a:pPr lvl="1"/>
            <a:endParaRPr lang="en-US" altLang="zh-CN" sz="1400" dirty="0">
              <a:latin typeface="Times New Roman" panose="02020603050405020304" pitchFamily="18" charset="0"/>
              <a:cs typeface="Times New Roman" panose="02020603050405020304" pitchFamily="18" charset="0"/>
            </a:endParaRPr>
          </a:p>
          <a:p>
            <a:r>
              <a:rPr lang="en-US" altLang="zh-CN" sz="4000" dirty="0">
                <a:latin typeface="Times New Roman" panose="02020603050405020304" pitchFamily="18" charset="0"/>
                <a:cs typeface="Times New Roman" panose="02020603050405020304" pitchFamily="18" charset="0"/>
              </a:rPr>
              <a:t>Baselines</a:t>
            </a:r>
          </a:p>
          <a:p>
            <a:pPr lvl="1"/>
            <a:r>
              <a:rPr lang="en-US" altLang="zh-CN" sz="3600" i="1" dirty="0">
                <a:latin typeface="Times New Roman" panose="02020603050405020304" pitchFamily="18" charset="0"/>
                <a:cs typeface="Times New Roman" panose="02020603050405020304" pitchFamily="18" charset="0"/>
              </a:rPr>
              <a:t>Directly Estimator </a:t>
            </a:r>
            <a:r>
              <a:rPr lang="en-US" altLang="zh-CN" sz="3600" dirty="0">
                <a:latin typeface="Times New Roman" panose="02020603050405020304" pitchFamily="18" charset="0"/>
                <a:cs typeface="Times New Roman" panose="02020603050405020304" pitchFamily="18" charset="0"/>
              </a:rPr>
              <a:t>(</a:t>
            </a:r>
            <a:r>
              <a:rPr lang="en-US" altLang="zh-CN" sz="3600" dirty="0" err="1">
                <a:solidFill>
                  <a:srgbClr val="FF0000"/>
                </a:solidFill>
                <a:latin typeface="Times New Roman" panose="02020603050405020304" pitchFamily="18" charset="0"/>
                <a:cs typeface="Times New Roman" panose="02020603050405020304" pitchFamily="18" charset="0"/>
              </a:rPr>
              <a:t>dir</a:t>
            </a:r>
            <a:r>
              <a:rPr lang="en-US" altLang="zh-CN" sz="3600" dirty="0">
                <a:latin typeface="Times New Roman" panose="02020603050405020304" pitchFamily="18" charset="0"/>
                <a:cs typeface="Times New Roman" panose="02020603050405020304" pitchFamily="18" charset="0"/>
              </a:rPr>
              <a:t>): ignores confounding bias</a:t>
            </a:r>
          </a:p>
          <a:p>
            <a:pPr lvl="1"/>
            <a:r>
              <a:rPr lang="en-US" altLang="zh-CN" sz="3600" i="1" dirty="0">
                <a:latin typeface="Times New Roman" panose="02020603050405020304" pitchFamily="18" charset="0"/>
                <a:cs typeface="Times New Roman" panose="02020603050405020304" pitchFamily="18" charset="0"/>
              </a:rPr>
              <a:t>IPW Estimator </a:t>
            </a:r>
            <a:r>
              <a:rPr lang="en-US" altLang="zh-CN" sz="3600" dirty="0">
                <a:latin typeface="Times New Roman" panose="02020603050405020304" pitchFamily="18" charset="0"/>
                <a:cs typeface="Times New Roman" panose="02020603050405020304" pitchFamily="18" charset="0"/>
              </a:rPr>
              <a:t>(</a:t>
            </a:r>
            <a:r>
              <a:rPr lang="en-US" altLang="zh-CN" sz="3600" dirty="0">
                <a:solidFill>
                  <a:srgbClr val="FF0000"/>
                </a:solidFill>
                <a:latin typeface="Times New Roman" panose="02020603050405020304" pitchFamily="18" charset="0"/>
                <a:cs typeface="Times New Roman" panose="02020603050405020304" pitchFamily="18" charset="0"/>
              </a:rPr>
              <a:t>IPW</a:t>
            </a:r>
            <a:r>
              <a:rPr lang="en-US" altLang="zh-CN" sz="3600" dirty="0">
                <a:latin typeface="Times New Roman" panose="02020603050405020304" pitchFamily="18" charset="0"/>
                <a:cs typeface="Times New Roman" panose="02020603050405020304" pitchFamily="18" charset="0"/>
              </a:rPr>
              <a:t>): treats all variables as confounders</a:t>
            </a:r>
          </a:p>
          <a:p>
            <a:pPr lvl="1"/>
            <a:r>
              <a:rPr lang="en-US" altLang="zh-CN" sz="3600" i="1" dirty="0">
                <a:latin typeface="Times New Roman" panose="02020603050405020304" pitchFamily="18" charset="0"/>
                <a:cs typeface="Times New Roman" panose="02020603050405020304" pitchFamily="18" charset="0"/>
              </a:rPr>
              <a:t>Doubly Robust Estimator </a:t>
            </a:r>
            <a:r>
              <a:rPr lang="en-US" altLang="zh-CN" sz="3600" dirty="0">
                <a:latin typeface="Times New Roman" panose="02020603050405020304" pitchFamily="18" charset="0"/>
                <a:cs typeface="Times New Roman" panose="02020603050405020304" pitchFamily="18" charset="0"/>
              </a:rPr>
              <a:t>(</a:t>
            </a:r>
            <a:r>
              <a:rPr lang="en-US" altLang="zh-CN" sz="3600" dirty="0">
                <a:solidFill>
                  <a:srgbClr val="FF0000"/>
                </a:solidFill>
                <a:latin typeface="Times New Roman" panose="02020603050405020304" pitchFamily="18" charset="0"/>
                <a:cs typeface="Times New Roman" panose="02020603050405020304" pitchFamily="18" charset="0"/>
              </a:rPr>
              <a:t>DR</a:t>
            </a:r>
            <a:r>
              <a:rPr lang="en-US" altLang="zh-CN" sz="3600" dirty="0">
                <a:latin typeface="Times New Roman" panose="02020603050405020304" pitchFamily="18" charset="0"/>
                <a:cs typeface="Times New Roman" panose="02020603050405020304" pitchFamily="18" charset="0"/>
              </a:rPr>
              <a:t>): </a:t>
            </a:r>
            <a:r>
              <a:rPr lang="en-US" altLang="zh-CN" sz="3600" dirty="0" err="1">
                <a:latin typeface="Times New Roman" panose="02020603050405020304" pitchFamily="18" charset="0"/>
                <a:cs typeface="Times New Roman" panose="02020603050405020304" pitchFamily="18" charset="0"/>
              </a:rPr>
              <a:t>IPW+regression</a:t>
            </a:r>
            <a:endParaRPr lang="en-US" altLang="zh-CN" sz="3600" dirty="0">
              <a:latin typeface="Times New Roman" panose="02020603050405020304" pitchFamily="18" charset="0"/>
              <a:cs typeface="Times New Roman" panose="02020603050405020304" pitchFamily="18" charset="0"/>
            </a:endParaRPr>
          </a:p>
          <a:p>
            <a:pPr lvl="1"/>
            <a:r>
              <a:rPr lang="en-US" altLang="zh-CN" sz="3600" i="1" dirty="0">
                <a:latin typeface="Times New Roman" panose="02020603050405020304" pitchFamily="18" charset="0"/>
                <a:cs typeface="Times New Roman" panose="02020603050405020304" pitchFamily="18" charset="0"/>
              </a:rPr>
              <a:t>Non-Separation Estimator </a:t>
            </a:r>
            <a:r>
              <a:rPr lang="en-US" altLang="zh-CN" sz="3600" dirty="0">
                <a:latin typeface="Times New Roman" panose="02020603050405020304" pitchFamily="18" charset="0"/>
                <a:cs typeface="Times New Roman" panose="02020603050405020304" pitchFamily="18" charset="0"/>
              </a:rPr>
              <a:t>(</a:t>
            </a:r>
            <a:r>
              <a:rPr lang="en-US" altLang="zh-CN" sz="3600" dirty="0">
                <a:solidFill>
                  <a:srgbClr val="FF0000"/>
                </a:solidFill>
                <a:latin typeface="Times New Roman" panose="02020603050405020304" pitchFamily="18" charset="0"/>
                <a:cs typeface="Times New Roman" panose="02020603050405020304" pitchFamily="18" charset="0"/>
              </a:rPr>
              <a:t>D</a:t>
            </a:r>
            <a:r>
              <a:rPr lang="en-US" altLang="zh-CN" sz="3600" baseline="30000" dirty="0">
                <a:solidFill>
                  <a:srgbClr val="FF0000"/>
                </a:solidFill>
                <a:latin typeface="Times New Roman" panose="02020603050405020304" pitchFamily="18" charset="0"/>
                <a:cs typeface="Times New Roman" panose="02020603050405020304" pitchFamily="18" charset="0"/>
              </a:rPr>
              <a:t>2</a:t>
            </a:r>
            <a:r>
              <a:rPr lang="en-US" altLang="zh-CN" sz="3600" dirty="0">
                <a:solidFill>
                  <a:srgbClr val="FF0000"/>
                </a:solidFill>
                <a:latin typeface="Times New Roman" panose="02020603050405020304" pitchFamily="18" charset="0"/>
                <a:cs typeface="Times New Roman" panose="02020603050405020304" pitchFamily="18" charset="0"/>
              </a:rPr>
              <a:t>VD-</a:t>
            </a:r>
            <a:r>
              <a:rPr lang="en-US" altLang="zh-CN" sz="3600" dirty="0">
                <a:latin typeface="Times New Roman" panose="02020603050405020304" pitchFamily="18" charset="0"/>
                <a:cs typeface="Times New Roman" panose="02020603050405020304" pitchFamily="18" charset="0"/>
              </a:rPr>
              <a:t>): no variables separation</a:t>
            </a:r>
          </a:p>
        </p:txBody>
      </p:sp>
      <p:sp>
        <p:nvSpPr>
          <p:cNvPr id="4" name="灯片编号占位符 3"/>
          <p:cNvSpPr>
            <a:spLocks noGrp="1"/>
          </p:cNvSpPr>
          <p:nvPr>
            <p:ph type="sldNum" sz="quarter" idx="12"/>
          </p:nvPr>
        </p:nvSpPr>
        <p:spPr/>
        <p:txBody>
          <a:bodyPr/>
          <a:lstStyle/>
          <a:p>
            <a:fld id="{0CFEC368-1D7A-4F81-ABF6-AE0E36BAF64C}" type="slidenum">
              <a:rPr lang="en-US" smtClean="0"/>
              <a:pPr/>
              <a:t>65</a:t>
            </a:fld>
            <a:endParaRPr lang="en-US"/>
          </a:p>
        </p:txBody>
      </p:sp>
    </p:spTree>
    <p:extLst>
      <p:ext uri="{BB962C8B-B14F-4D97-AF65-F5344CB8AC3E}">
        <p14:creationId xmlns:p14="http://schemas.microsoft.com/office/powerpoint/2010/main" val="626569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1981200" y="1600200"/>
            <a:ext cx="8345277" cy="4876800"/>
          </a:xfrm>
        </p:spPr>
        <p:txBody>
          <a:bodyPr>
            <a:normAutofit/>
          </a:bodyPr>
          <a:lstStyle/>
          <a:p>
            <a:r>
              <a:rPr lang="en-US" altLang="zh-CN" sz="3200" dirty="0"/>
              <a:t>Dataset generation:</a:t>
            </a:r>
          </a:p>
          <a:p>
            <a:pPr lvl="1"/>
            <a:r>
              <a:rPr lang="en-US" altLang="zh-CN" sz="2400" dirty="0"/>
              <a:t>Sample size m={1000,5000}</a:t>
            </a:r>
          </a:p>
          <a:p>
            <a:pPr lvl="1"/>
            <a:r>
              <a:rPr lang="en-US" altLang="zh-CN" sz="2400" dirty="0"/>
              <a:t>Dimension of observed variables n={50,100,200}</a:t>
            </a:r>
          </a:p>
          <a:p>
            <a:pPr lvl="1"/>
            <a:r>
              <a:rPr lang="en-US" altLang="zh-CN" sz="2800" dirty="0">
                <a:solidFill>
                  <a:srgbClr val="AC29E7"/>
                </a:solidFill>
              </a:rPr>
              <a:t>Observed variables:</a:t>
            </a:r>
          </a:p>
          <a:p>
            <a:pPr lvl="1"/>
            <a:endParaRPr lang="en-US" altLang="zh-CN" sz="3600" dirty="0">
              <a:solidFill>
                <a:srgbClr val="AC29E7"/>
              </a:solidFill>
            </a:endParaRPr>
          </a:p>
          <a:p>
            <a:pPr lvl="1"/>
            <a:r>
              <a:rPr lang="en-US" altLang="zh-CN" sz="2800" dirty="0">
                <a:solidFill>
                  <a:srgbClr val="AC29E7"/>
                </a:solidFill>
              </a:rPr>
              <a:t>Treatment: </a:t>
            </a:r>
            <a:r>
              <a:rPr lang="en-US" altLang="zh-CN" sz="2800" dirty="0"/>
              <a:t>logistic and </a:t>
            </a:r>
            <a:r>
              <a:rPr lang="en-US" altLang="zh-CN" sz="2800" dirty="0" err="1"/>
              <a:t>misspecified</a:t>
            </a:r>
            <a:endParaRPr lang="en-US" altLang="zh-CN" sz="2800" dirty="0"/>
          </a:p>
          <a:p>
            <a:pPr lvl="1"/>
            <a:endParaRPr lang="en-US" altLang="zh-CN" sz="4400" dirty="0">
              <a:solidFill>
                <a:srgbClr val="AC29E7"/>
              </a:solidFill>
            </a:endParaRPr>
          </a:p>
          <a:p>
            <a:pPr lvl="1"/>
            <a:r>
              <a:rPr lang="en-US" altLang="zh-CN" sz="2800" dirty="0">
                <a:solidFill>
                  <a:srgbClr val="AC29E7"/>
                </a:solidFill>
              </a:rPr>
              <a:t>Outcome:</a:t>
            </a:r>
            <a:endParaRPr lang="zh-CN" altLang="en-US" sz="2800" dirty="0">
              <a:solidFill>
                <a:srgbClr val="AC29E7"/>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66</a:t>
            </a:fld>
            <a:endParaRPr lang="en-US"/>
          </a:p>
        </p:txBody>
      </p:sp>
      <p:pic>
        <p:nvPicPr>
          <p:cNvPr id="7" name="图片 6"/>
          <p:cNvPicPr>
            <a:picLocks noChangeAspect="1"/>
          </p:cNvPicPr>
          <p:nvPr/>
        </p:nvPicPr>
        <p:blipFill>
          <a:blip r:embed="rId3"/>
          <a:stretch>
            <a:fillRect/>
          </a:stretch>
        </p:blipFill>
        <p:spPr>
          <a:xfrm>
            <a:off x="2638178" y="3601878"/>
            <a:ext cx="7513573" cy="538393"/>
          </a:xfrm>
          <a:prstGeom prst="rect">
            <a:avLst/>
          </a:prstGeom>
        </p:spPr>
      </p:pic>
      <p:pic>
        <p:nvPicPr>
          <p:cNvPr id="8" name="图片 7"/>
          <p:cNvPicPr>
            <a:picLocks noChangeAspect="1"/>
          </p:cNvPicPr>
          <p:nvPr/>
        </p:nvPicPr>
        <p:blipFill>
          <a:blip r:embed="rId4"/>
          <a:stretch>
            <a:fillRect/>
          </a:stretch>
        </p:blipFill>
        <p:spPr>
          <a:xfrm>
            <a:off x="5966495" y="3162243"/>
            <a:ext cx="1933575" cy="409575"/>
          </a:xfrm>
          <a:prstGeom prst="rect">
            <a:avLst/>
          </a:prstGeom>
        </p:spPr>
      </p:pic>
      <p:pic>
        <p:nvPicPr>
          <p:cNvPr id="9" name="图片 8"/>
          <p:cNvPicPr>
            <a:picLocks noChangeAspect="1"/>
          </p:cNvPicPr>
          <p:nvPr/>
        </p:nvPicPr>
        <p:blipFill>
          <a:blip r:embed="rId5"/>
          <a:stretch>
            <a:fillRect/>
          </a:stretch>
        </p:blipFill>
        <p:spPr>
          <a:xfrm>
            <a:off x="2553892" y="4708726"/>
            <a:ext cx="7772585" cy="886607"/>
          </a:xfrm>
          <a:prstGeom prst="rect">
            <a:avLst/>
          </a:prstGeom>
        </p:spPr>
      </p:pic>
      <p:pic>
        <p:nvPicPr>
          <p:cNvPr id="11" name="图片 10"/>
          <p:cNvPicPr>
            <a:picLocks noChangeAspect="1"/>
          </p:cNvPicPr>
          <p:nvPr/>
        </p:nvPicPr>
        <p:blipFill>
          <a:blip r:embed="rId6"/>
          <a:stretch>
            <a:fillRect/>
          </a:stretch>
        </p:blipFill>
        <p:spPr>
          <a:xfrm>
            <a:off x="2638178" y="6069992"/>
            <a:ext cx="7127913" cy="585127"/>
          </a:xfrm>
          <a:prstGeom prst="rect">
            <a:avLst/>
          </a:prstGeom>
        </p:spPr>
      </p:pic>
    </p:spTree>
    <p:extLst>
      <p:ext uri="{BB962C8B-B14F-4D97-AF65-F5344CB8AC3E}">
        <p14:creationId xmlns:p14="http://schemas.microsoft.com/office/powerpoint/2010/main" val="37220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1981200" y="1600200"/>
            <a:ext cx="8345277" cy="4876800"/>
          </a:xfrm>
        </p:spPr>
        <p:txBody>
          <a:bodyPr>
            <a:normAutofit/>
          </a:bodyPr>
          <a:lstStyle/>
          <a:p>
            <a:r>
              <a:rPr lang="en-US" altLang="zh-CN" sz="3200" dirty="0"/>
              <a:t>Dataset generation:</a:t>
            </a:r>
          </a:p>
          <a:p>
            <a:pPr lvl="1"/>
            <a:r>
              <a:rPr lang="en-US" altLang="zh-CN" sz="2400" dirty="0"/>
              <a:t>Sample size m={1000,5000}</a:t>
            </a:r>
          </a:p>
          <a:p>
            <a:pPr lvl="1"/>
            <a:r>
              <a:rPr lang="en-US" altLang="zh-CN" sz="2400" dirty="0"/>
              <a:t>Dimension of observed variables n={50,100,200}</a:t>
            </a:r>
          </a:p>
          <a:p>
            <a:pPr lvl="1"/>
            <a:r>
              <a:rPr lang="en-US" altLang="zh-CN" sz="2800" dirty="0">
                <a:solidFill>
                  <a:srgbClr val="AC29E7"/>
                </a:solidFill>
              </a:rPr>
              <a:t>Observed variables:</a:t>
            </a:r>
          </a:p>
          <a:p>
            <a:pPr lvl="1"/>
            <a:endParaRPr lang="en-US" altLang="zh-CN" sz="3600" dirty="0">
              <a:solidFill>
                <a:srgbClr val="AC29E7"/>
              </a:solidFill>
            </a:endParaRPr>
          </a:p>
          <a:p>
            <a:pPr lvl="1"/>
            <a:r>
              <a:rPr lang="en-US" altLang="zh-CN" sz="2800" dirty="0">
                <a:solidFill>
                  <a:srgbClr val="AC29E7"/>
                </a:solidFill>
              </a:rPr>
              <a:t>Treatment: </a:t>
            </a:r>
            <a:r>
              <a:rPr lang="en-US" altLang="zh-CN" sz="2800" dirty="0"/>
              <a:t>logistic and </a:t>
            </a:r>
            <a:r>
              <a:rPr lang="en-US" altLang="zh-CN" sz="2800" dirty="0" err="1"/>
              <a:t>misspecified</a:t>
            </a:r>
            <a:endParaRPr lang="en-US" altLang="zh-CN" sz="2800" dirty="0"/>
          </a:p>
          <a:p>
            <a:pPr lvl="1"/>
            <a:endParaRPr lang="en-US" altLang="zh-CN" sz="4400" dirty="0">
              <a:solidFill>
                <a:srgbClr val="AC29E7"/>
              </a:solidFill>
            </a:endParaRPr>
          </a:p>
          <a:p>
            <a:pPr lvl="1"/>
            <a:r>
              <a:rPr lang="en-US" altLang="zh-CN" sz="2800" dirty="0">
                <a:solidFill>
                  <a:srgbClr val="AC29E7"/>
                </a:solidFill>
              </a:rPr>
              <a:t>Outcome:</a:t>
            </a:r>
            <a:endParaRPr lang="zh-CN" altLang="en-US" sz="2800" dirty="0">
              <a:solidFill>
                <a:srgbClr val="AC29E7"/>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67</a:t>
            </a:fld>
            <a:endParaRPr lang="en-US"/>
          </a:p>
        </p:txBody>
      </p:sp>
      <p:pic>
        <p:nvPicPr>
          <p:cNvPr id="7" name="图片 6"/>
          <p:cNvPicPr>
            <a:picLocks noChangeAspect="1"/>
          </p:cNvPicPr>
          <p:nvPr/>
        </p:nvPicPr>
        <p:blipFill>
          <a:blip r:embed="rId3"/>
          <a:stretch>
            <a:fillRect/>
          </a:stretch>
        </p:blipFill>
        <p:spPr>
          <a:xfrm>
            <a:off x="2638178" y="3601878"/>
            <a:ext cx="7513573" cy="538393"/>
          </a:xfrm>
          <a:prstGeom prst="rect">
            <a:avLst/>
          </a:prstGeom>
        </p:spPr>
      </p:pic>
      <p:pic>
        <p:nvPicPr>
          <p:cNvPr id="8" name="图片 7"/>
          <p:cNvPicPr>
            <a:picLocks noChangeAspect="1"/>
          </p:cNvPicPr>
          <p:nvPr/>
        </p:nvPicPr>
        <p:blipFill>
          <a:blip r:embed="rId4"/>
          <a:stretch>
            <a:fillRect/>
          </a:stretch>
        </p:blipFill>
        <p:spPr>
          <a:xfrm>
            <a:off x="5966495" y="3162243"/>
            <a:ext cx="1933575" cy="409575"/>
          </a:xfrm>
          <a:prstGeom prst="rect">
            <a:avLst/>
          </a:prstGeom>
        </p:spPr>
      </p:pic>
      <p:pic>
        <p:nvPicPr>
          <p:cNvPr id="9" name="图片 8"/>
          <p:cNvPicPr>
            <a:picLocks noChangeAspect="1"/>
          </p:cNvPicPr>
          <p:nvPr/>
        </p:nvPicPr>
        <p:blipFill>
          <a:blip r:embed="rId5"/>
          <a:stretch>
            <a:fillRect/>
          </a:stretch>
        </p:blipFill>
        <p:spPr>
          <a:xfrm>
            <a:off x="2553892" y="4708726"/>
            <a:ext cx="7772585" cy="886607"/>
          </a:xfrm>
          <a:prstGeom prst="rect">
            <a:avLst/>
          </a:prstGeom>
        </p:spPr>
      </p:pic>
      <p:pic>
        <p:nvPicPr>
          <p:cNvPr id="11" name="图片 10"/>
          <p:cNvPicPr>
            <a:picLocks noChangeAspect="1"/>
          </p:cNvPicPr>
          <p:nvPr/>
        </p:nvPicPr>
        <p:blipFill>
          <a:blip r:embed="rId6"/>
          <a:stretch>
            <a:fillRect/>
          </a:stretch>
        </p:blipFill>
        <p:spPr>
          <a:xfrm>
            <a:off x="2638178" y="6069992"/>
            <a:ext cx="7127913" cy="585127"/>
          </a:xfrm>
          <a:prstGeom prst="rect">
            <a:avLst/>
          </a:prstGeom>
        </p:spPr>
      </p:pic>
      <p:sp>
        <p:nvSpPr>
          <p:cNvPr id="5" name="圆角矩形 4"/>
          <p:cNvSpPr/>
          <p:nvPr/>
        </p:nvSpPr>
        <p:spPr>
          <a:xfrm>
            <a:off x="2277694" y="2210073"/>
            <a:ext cx="8048783" cy="7819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800" dirty="0"/>
              <a:t>The </a:t>
            </a:r>
            <a:r>
              <a:rPr lang="en-US" altLang="zh-CN" sz="2800" dirty="0">
                <a:solidFill>
                  <a:srgbClr val="FFFF00"/>
                </a:solidFill>
              </a:rPr>
              <a:t>true treatment effect </a:t>
            </a:r>
            <a:r>
              <a:rPr lang="en-US" altLang="zh-CN" sz="2800" dirty="0"/>
              <a:t>in synthetic data is </a:t>
            </a:r>
            <a:r>
              <a:rPr lang="en-US" altLang="zh-CN" sz="2800" b="1" dirty="0">
                <a:solidFill>
                  <a:srgbClr val="FFFF00"/>
                </a:solidFill>
              </a:rPr>
              <a:t>1</a:t>
            </a:r>
            <a:r>
              <a:rPr lang="en-US" altLang="zh-CN" sz="2800" dirty="0"/>
              <a:t>.</a:t>
            </a:r>
            <a:endParaRPr lang="zh-CN" altLang="en-US" sz="2800" dirty="0"/>
          </a:p>
        </p:txBody>
      </p:sp>
    </p:spTree>
    <p:extLst>
      <p:ext uri="{BB962C8B-B14F-4D97-AF65-F5344CB8AC3E}">
        <p14:creationId xmlns:p14="http://schemas.microsoft.com/office/powerpoint/2010/main" val="62569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normAutofit/>
          </a:bodyPr>
          <a:lstStyle/>
          <a:p>
            <a:r>
              <a:rPr lang="en-US" altLang="zh-CN" sz="3200" dirty="0"/>
              <a:t>Experimental Results on Synthetic Data:</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68</a:t>
            </a:fld>
            <a:endParaRPr lang="en-US"/>
          </a:p>
        </p:txBody>
      </p:sp>
      <p:pic>
        <p:nvPicPr>
          <p:cNvPr id="5" name="图片 4"/>
          <p:cNvPicPr>
            <a:picLocks noChangeAspect="1"/>
          </p:cNvPicPr>
          <p:nvPr/>
        </p:nvPicPr>
        <p:blipFill>
          <a:blip r:embed="rId3"/>
          <a:stretch>
            <a:fillRect/>
          </a:stretch>
        </p:blipFill>
        <p:spPr>
          <a:xfrm>
            <a:off x="768699" y="2316960"/>
            <a:ext cx="8583552" cy="4351662"/>
          </a:xfrm>
          <a:prstGeom prst="rect">
            <a:avLst/>
          </a:prstGeom>
        </p:spPr>
      </p:pic>
      <p:sp>
        <p:nvSpPr>
          <p:cNvPr id="6" name="圆角矩形 5"/>
          <p:cNvSpPr/>
          <p:nvPr/>
        </p:nvSpPr>
        <p:spPr>
          <a:xfrm>
            <a:off x="1701848" y="344251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88993" y="4421179"/>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687155" y="5432895"/>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696334" y="642257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8704802" y="1666296"/>
            <a:ext cx="2910396" cy="408376"/>
          </a:xfrm>
          <a:prstGeom prst="rect">
            <a:avLst/>
          </a:prstGeom>
        </p:spPr>
      </p:pic>
    </p:spTree>
    <p:extLst>
      <p:ext uri="{BB962C8B-B14F-4D97-AF65-F5344CB8AC3E}">
        <p14:creationId xmlns:p14="http://schemas.microsoft.com/office/powerpoint/2010/main" val="2341416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normAutofit/>
          </a:bodyPr>
          <a:lstStyle/>
          <a:p>
            <a:r>
              <a:rPr lang="en-US" altLang="zh-CN" sz="3200" dirty="0"/>
              <a:t>Experimental Results on Synthetic Data:</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69</a:t>
            </a:fld>
            <a:endParaRPr lang="en-US"/>
          </a:p>
        </p:txBody>
      </p:sp>
      <p:pic>
        <p:nvPicPr>
          <p:cNvPr id="5" name="图片 4"/>
          <p:cNvPicPr>
            <a:picLocks noChangeAspect="1"/>
          </p:cNvPicPr>
          <p:nvPr/>
        </p:nvPicPr>
        <p:blipFill>
          <a:blip r:embed="rId3"/>
          <a:stretch>
            <a:fillRect/>
          </a:stretch>
        </p:blipFill>
        <p:spPr>
          <a:xfrm>
            <a:off x="768699" y="2316960"/>
            <a:ext cx="8583552" cy="4351662"/>
          </a:xfrm>
          <a:prstGeom prst="rect">
            <a:avLst/>
          </a:prstGeom>
        </p:spPr>
      </p:pic>
      <p:sp>
        <p:nvSpPr>
          <p:cNvPr id="6" name="圆角矩形 5"/>
          <p:cNvSpPr/>
          <p:nvPr/>
        </p:nvSpPr>
        <p:spPr>
          <a:xfrm>
            <a:off x="1701848" y="344251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88993" y="4421179"/>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687155" y="5432895"/>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696334" y="6422578"/>
            <a:ext cx="7557571" cy="1872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8704802" y="1666296"/>
            <a:ext cx="2910396" cy="408376"/>
          </a:xfrm>
          <a:prstGeom prst="rect">
            <a:avLst/>
          </a:prstGeom>
        </p:spPr>
      </p:pic>
      <p:sp>
        <p:nvSpPr>
          <p:cNvPr id="10" name="圆角矩形 9"/>
          <p:cNvSpPr/>
          <p:nvPr/>
        </p:nvSpPr>
        <p:spPr>
          <a:xfrm>
            <a:off x="1585113" y="527678"/>
            <a:ext cx="9286087" cy="166813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342900" indent="-342900">
              <a:buAutoNum type="arabicPeriod"/>
            </a:pPr>
            <a:r>
              <a:rPr lang="en-US" altLang="zh-CN" sz="2000" dirty="0"/>
              <a:t>The direct estimator is failed under all settings.</a:t>
            </a:r>
          </a:p>
          <a:p>
            <a:pPr marL="342900" indent="-342900">
              <a:buAutoNum type="arabicPeriod"/>
            </a:pPr>
            <a:r>
              <a:rPr lang="en-US" altLang="zh-CN" sz="2000" dirty="0"/>
              <a:t>IPW and DR estimators are good when T=</a:t>
            </a:r>
            <a:r>
              <a:rPr lang="en-US" altLang="zh-CN" sz="2000" dirty="0" err="1"/>
              <a:t>T</a:t>
            </a:r>
            <a:r>
              <a:rPr lang="en-US" altLang="zh-CN" sz="2000" baseline="-25000" dirty="0" err="1"/>
              <a:t>logit</a:t>
            </a:r>
            <a:r>
              <a:rPr lang="en-US" altLang="zh-CN" sz="2000" dirty="0"/>
              <a:t>, but poor when T=</a:t>
            </a:r>
            <a:r>
              <a:rPr lang="en-US" altLang="zh-CN" sz="2000" dirty="0" err="1"/>
              <a:t>T</a:t>
            </a:r>
            <a:r>
              <a:rPr lang="en-US" altLang="zh-CN" sz="2000" baseline="-25000" dirty="0" err="1"/>
              <a:t>missp</a:t>
            </a:r>
            <a:r>
              <a:rPr lang="en-US" altLang="zh-CN" sz="2000" dirty="0"/>
              <a:t>.</a:t>
            </a:r>
          </a:p>
          <a:p>
            <a:pPr marL="342900" indent="-342900">
              <a:buAutoNum type="arabicPeriod"/>
            </a:pPr>
            <a:r>
              <a:rPr lang="en-US" altLang="zh-CN" sz="2000" dirty="0"/>
              <a:t>D</a:t>
            </a:r>
            <a:r>
              <a:rPr lang="en-US" altLang="zh-CN" sz="2000" baseline="30000" dirty="0"/>
              <a:t>2</a:t>
            </a:r>
            <a:r>
              <a:rPr lang="en-US" altLang="zh-CN" sz="2000" dirty="0"/>
              <a:t>VD(-) has no variables separation, get similar results with DR estimator.</a:t>
            </a:r>
          </a:p>
          <a:p>
            <a:pPr marL="342900" indent="-342900">
              <a:buAutoNum type="arabicPeriod"/>
            </a:pPr>
            <a:r>
              <a:rPr lang="en-US" altLang="zh-CN" sz="2000" dirty="0"/>
              <a:t>D</a:t>
            </a:r>
            <a:r>
              <a:rPr lang="en-US" altLang="zh-CN" sz="2000" baseline="30000" dirty="0"/>
              <a:t>2</a:t>
            </a:r>
            <a:r>
              <a:rPr lang="en-US" altLang="zh-CN" sz="2000" dirty="0"/>
              <a:t>VD can </a:t>
            </a:r>
            <a:r>
              <a:rPr lang="en-US" altLang="zh-CN" sz="2000" dirty="0">
                <a:solidFill>
                  <a:srgbClr val="FFFF00"/>
                </a:solidFill>
              </a:rPr>
              <a:t>improve accuracy </a:t>
            </a:r>
            <a:r>
              <a:rPr lang="en-US" altLang="zh-CN" sz="2000" dirty="0"/>
              <a:t>and </a:t>
            </a:r>
            <a:r>
              <a:rPr lang="en-US" altLang="zh-CN" sz="2000" dirty="0">
                <a:solidFill>
                  <a:srgbClr val="FFFF00"/>
                </a:solidFill>
              </a:rPr>
              <a:t>reduce variance </a:t>
            </a:r>
            <a:r>
              <a:rPr lang="en-US" altLang="zh-CN" sz="2000" dirty="0"/>
              <a:t>for ATE estimation.</a:t>
            </a:r>
            <a:endParaRPr lang="zh-CN" altLang="en-US" sz="2000" dirty="0"/>
          </a:p>
        </p:txBody>
      </p:sp>
    </p:spTree>
    <p:extLst>
      <p:ext uri="{BB962C8B-B14F-4D97-AF65-F5344CB8AC3E}">
        <p14:creationId xmlns:p14="http://schemas.microsoft.com/office/powerpoint/2010/main" val="664555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4748" y="2298480"/>
            <a:ext cx="5138057" cy="2855520"/>
          </a:xfrm>
        </p:spPr>
      </p:pic>
      <p:sp>
        <p:nvSpPr>
          <p:cNvPr id="4" name="灯片编号占位符 3"/>
          <p:cNvSpPr>
            <a:spLocks noGrp="1"/>
          </p:cNvSpPr>
          <p:nvPr>
            <p:ph type="sldNum" sz="quarter" idx="12"/>
          </p:nvPr>
        </p:nvSpPr>
        <p:spPr/>
        <p:txBody>
          <a:bodyPr/>
          <a:lstStyle/>
          <a:p>
            <a:fld id="{0CFEC368-1D7A-4F81-ABF6-AE0E36BAF64C}" type="slidenum">
              <a:rPr lang="en-US" smtClean="0"/>
              <a:pPr/>
              <a:t>7</a:t>
            </a:fld>
            <a:endParaRPr lang="en-US"/>
          </a:p>
        </p:txBody>
      </p:sp>
      <p:sp>
        <p:nvSpPr>
          <p:cNvPr id="5" name="AutoShape 2" descr="âcorrelation does not imply causation examplesâçå¾çæç´¢ç»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p:cNvSpPr txBox="1"/>
          <p:nvPr/>
        </p:nvSpPr>
        <p:spPr>
          <a:xfrm>
            <a:off x="2207755" y="5928480"/>
            <a:ext cx="7776488" cy="646331"/>
          </a:xfrm>
          <a:prstGeom prst="rect">
            <a:avLst/>
          </a:prstGeom>
          <a:noFill/>
        </p:spPr>
        <p:txBody>
          <a:bodyPr wrap="none" rtlCol="0">
            <a:spAutoFit/>
          </a:bodyPr>
          <a:lstStyle/>
          <a:p>
            <a:pPr algn="ctr"/>
            <a:r>
              <a:rPr lang="en-US" altLang="zh-CN" sz="3600" dirty="0"/>
              <a:t>Correlation does not imply causation!</a:t>
            </a:r>
            <a:endParaRPr lang="zh-CN" altLang="en-US" sz="3600" dirty="0"/>
          </a:p>
        </p:txBody>
      </p:sp>
      <p:sp>
        <p:nvSpPr>
          <p:cNvPr id="9" name="Oval 13">
            <a:extLst>
              <a:ext uri="{FF2B5EF4-FFF2-40B4-BE49-F238E27FC236}">
                <a16:creationId xmlns:a16="http://schemas.microsoft.com/office/drawing/2014/main" id="{D3D054EB-8FB0-48BD-B417-146D1A17B9C4}"/>
              </a:ext>
            </a:extLst>
          </p:cNvPr>
          <p:cNvSpPr/>
          <p:nvPr/>
        </p:nvSpPr>
        <p:spPr>
          <a:xfrm>
            <a:off x="9669087" y="3877903"/>
            <a:ext cx="1474535"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Ice Cream Sales</a:t>
            </a:r>
          </a:p>
        </p:txBody>
      </p:sp>
      <p:sp>
        <p:nvSpPr>
          <p:cNvPr id="10" name="Oval 14">
            <a:extLst>
              <a:ext uri="{FF2B5EF4-FFF2-40B4-BE49-F238E27FC236}">
                <a16:creationId xmlns:a16="http://schemas.microsoft.com/office/drawing/2014/main" id="{CF853C00-5DFD-42B9-B151-B7E1E871DD9F}"/>
              </a:ext>
            </a:extLst>
          </p:cNvPr>
          <p:cNvSpPr/>
          <p:nvPr/>
        </p:nvSpPr>
        <p:spPr>
          <a:xfrm>
            <a:off x="8486168" y="2612219"/>
            <a:ext cx="1536033"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Summer</a:t>
            </a:r>
          </a:p>
        </p:txBody>
      </p:sp>
      <p:sp>
        <p:nvSpPr>
          <p:cNvPr id="11" name="Oval 15">
            <a:extLst>
              <a:ext uri="{FF2B5EF4-FFF2-40B4-BE49-F238E27FC236}">
                <a16:creationId xmlns:a16="http://schemas.microsoft.com/office/drawing/2014/main" id="{B20AC3C8-F6EE-4869-B3BD-5CAD0000C91F}"/>
              </a:ext>
            </a:extLst>
          </p:cNvPr>
          <p:cNvSpPr/>
          <p:nvPr/>
        </p:nvSpPr>
        <p:spPr>
          <a:xfrm>
            <a:off x="7563250" y="3885559"/>
            <a:ext cx="1638179" cy="61361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cs typeface="Calibri"/>
              </a:rPr>
              <a:t>Sunglasses Sold</a:t>
            </a:r>
          </a:p>
        </p:txBody>
      </p:sp>
      <p:cxnSp>
        <p:nvCxnSpPr>
          <p:cNvPr id="12" name="Straight Arrow Connector 16">
            <a:extLst>
              <a:ext uri="{FF2B5EF4-FFF2-40B4-BE49-F238E27FC236}">
                <a16:creationId xmlns:a16="http://schemas.microsoft.com/office/drawing/2014/main" id="{140E4A47-9C43-4CEE-B71F-A33BD2A9AE15}"/>
              </a:ext>
            </a:extLst>
          </p:cNvPr>
          <p:cNvCxnSpPr>
            <a:cxnSpLocks/>
            <a:stCxn id="10" idx="4"/>
            <a:endCxn id="11" idx="0"/>
          </p:cNvCxnSpPr>
          <p:nvPr/>
        </p:nvCxnSpPr>
        <p:spPr>
          <a:xfrm flipH="1">
            <a:off x="8382340" y="3225829"/>
            <a:ext cx="871845" cy="65973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cxnSp>
        <p:nvCxnSpPr>
          <p:cNvPr id="13" name="Straight Arrow Connector 17">
            <a:extLst>
              <a:ext uri="{FF2B5EF4-FFF2-40B4-BE49-F238E27FC236}">
                <a16:creationId xmlns:a16="http://schemas.microsoft.com/office/drawing/2014/main" id="{89AA8F33-1F9D-4540-8622-E6ADD8688A02}"/>
              </a:ext>
            </a:extLst>
          </p:cNvPr>
          <p:cNvCxnSpPr>
            <a:cxnSpLocks/>
            <a:endCxn id="9" idx="0"/>
          </p:cNvCxnSpPr>
          <p:nvPr/>
        </p:nvCxnSpPr>
        <p:spPr>
          <a:xfrm>
            <a:off x="9099284" y="3181075"/>
            <a:ext cx="1307071" cy="696828"/>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sp>
        <p:nvSpPr>
          <p:cNvPr id="15" name="文本框 14"/>
          <p:cNvSpPr txBox="1"/>
          <p:nvPr/>
        </p:nvSpPr>
        <p:spPr>
          <a:xfrm>
            <a:off x="8046161" y="4907074"/>
            <a:ext cx="2416046" cy="369332"/>
          </a:xfrm>
          <a:prstGeom prst="rect">
            <a:avLst/>
          </a:prstGeom>
          <a:noFill/>
        </p:spPr>
        <p:txBody>
          <a:bodyPr wrap="none" rtlCol="0">
            <a:spAutoFit/>
          </a:bodyPr>
          <a:lstStyle/>
          <a:p>
            <a:r>
              <a:rPr lang="en-US" altLang="zh-CN" dirty="0"/>
              <a:t>Spurious Correlation !</a:t>
            </a:r>
            <a:endParaRPr lang="zh-CN" altLang="en-US" dirty="0"/>
          </a:p>
        </p:txBody>
      </p:sp>
      <p:sp>
        <p:nvSpPr>
          <p:cNvPr id="14" name="标题 1"/>
          <p:cNvSpPr>
            <a:spLocks noGrp="1"/>
          </p:cNvSpPr>
          <p:nvPr>
            <p:ph type="title"/>
          </p:nvPr>
        </p:nvSpPr>
        <p:spPr>
          <a:xfrm>
            <a:off x="609600" y="533400"/>
            <a:ext cx="10972800" cy="990600"/>
          </a:xfrm>
        </p:spPr>
        <p:txBody>
          <a:bodyPr/>
          <a:lstStyle/>
          <a:p>
            <a:r>
              <a:rPr lang="en-US" altLang="zh-CN" dirty="0" err="1"/>
              <a:t>Explainability</a:t>
            </a:r>
            <a:endParaRPr lang="zh-CN" altLang="en-US" dirty="0"/>
          </a:p>
        </p:txBody>
      </p:sp>
    </p:spTree>
    <p:extLst>
      <p:ext uri="{BB962C8B-B14F-4D97-AF65-F5344CB8AC3E}">
        <p14:creationId xmlns:p14="http://schemas.microsoft.com/office/powerpoint/2010/main" val="233452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p:txBody>
          <a:bodyPr>
            <a:normAutofit/>
          </a:bodyPr>
          <a:lstStyle/>
          <a:p>
            <a:r>
              <a:rPr lang="en-US" altLang="zh-CN" sz="3200" dirty="0"/>
              <a:t>Experimental Results on Synthetic Data:</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70</a:t>
            </a:fld>
            <a:endParaRPr lang="en-US"/>
          </a:p>
        </p:txBody>
      </p:sp>
      <p:pic>
        <p:nvPicPr>
          <p:cNvPr id="10" name="图片 9"/>
          <p:cNvPicPr>
            <a:picLocks noChangeAspect="1"/>
          </p:cNvPicPr>
          <p:nvPr/>
        </p:nvPicPr>
        <p:blipFill>
          <a:blip r:embed="rId3"/>
          <a:stretch>
            <a:fillRect/>
          </a:stretch>
        </p:blipFill>
        <p:spPr>
          <a:xfrm>
            <a:off x="609600" y="2502223"/>
            <a:ext cx="7375979" cy="3974777"/>
          </a:xfrm>
          <a:prstGeom prst="rect">
            <a:avLst/>
          </a:prstGeom>
        </p:spPr>
      </p:pic>
      <p:sp>
        <p:nvSpPr>
          <p:cNvPr id="11" name="文本框 10"/>
          <p:cNvSpPr txBox="1"/>
          <p:nvPr/>
        </p:nvSpPr>
        <p:spPr>
          <a:xfrm>
            <a:off x="8609114" y="2738183"/>
            <a:ext cx="3107215"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TPR: true positive rate</a:t>
            </a:r>
          </a:p>
          <a:p>
            <a:r>
              <a:rPr lang="en-US" altLang="zh-CN" sz="2400" dirty="0">
                <a:latin typeface="Times New Roman" panose="02020603050405020304" pitchFamily="18" charset="0"/>
                <a:cs typeface="Times New Roman" panose="02020603050405020304" pitchFamily="18" charset="0"/>
              </a:rPr>
              <a:t>TNR: true negative rate</a:t>
            </a:r>
            <a:endParaRPr lang="zh-CN" altLang="en-US" sz="2400" dirty="0">
              <a:latin typeface="Times New Roman" panose="02020603050405020304" pitchFamily="18" charset="0"/>
              <a:cs typeface="Times New Roman" panose="02020603050405020304" pitchFamily="18" charset="0"/>
            </a:endParaRPr>
          </a:p>
        </p:txBody>
      </p:sp>
      <p:sp>
        <p:nvSpPr>
          <p:cNvPr id="7" name="圆角矩形 6"/>
          <p:cNvSpPr/>
          <p:nvPr/>
        </p:nvSpPr>
        <p:spPr>
          <a:xfrm>
            <a:off x="7985579" y="3945295"/>
            <a:ext cx="4041450" cy="25648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200" dirty="0">
                <a:latin typeface="Times New Roman" panose="02020603050405020304" pitchFamily="18" charset="0"/>
                <a:cs typeface="Times New Roman" panose="02020603050405020304" pitchFamily="18" charset="0"/>
              </a:rPr>
              <a:t>Our D</a:t>
            </a:r>
            <a:r>
              <a:rPr lang="en-US" altLang="zh-CN" sz="3200" baseline="30000" dirty="0">
                <a:latin typeface="Times New Roman" panose="02020603050405020304" pitchFamily="18" charset="0"/>
                <a:cs typeface="Times New Roman" panose="02020603050405020304" pitchFamily="18" charset="0"/>
              </a:rPr>
              <a:t>2</a:t>
            </a:r>
            <a:r>
              <a:rPr lang="en-US" altLang="zh-CN" sz="3200" dirty="0">
                <a:latin typeface="Times New Roman" panose="02020603050405020304" pitchFamily="18" charset="0"/>
                <a:cs typeface="Times New Roman" panose="02020603050405020304" pitchFamily="18" charset="0"/>
              </a:rPr>
              <a:t>VD algorithm can </a:t>
            </a:r>
            <a:r>
              <a:rPr lang="en-US" altLang="zh-CN" sz="3200" dirty="0">
                <a:solidFill>
                  <a:srgbClr val="FFFF00"/>
                </a:solidFill>
                <a:latin typeface="Times New Roman" panose="02020603050405020304" pitchFamily="18" charset="0"/>
                <a:cs typeface="Times New Roman" panose="02020603050405020304" pitchFamily="18" charset="0"/>
              </a:rPr>
              <a:t>precisely separate </a:t>
            </a:r>
            <a:r>
              <a:rPr lang="en-US" altLang="zh-CN" sz="3200" dirty="0">
                <a:latin typeface="Times New Roman" panose="02020603050405020304" pitchFamily="18" charset="0"/>
                <a:cs typeface="Times New Roman" panose="02020603050405020304" pitchFamily="18" charset="0"/>
              </a:rPr>
              <a:t>the </a:t>
            </a:r>
            <a:r>
              <a:rPr lang="en-US" altLang="zh-CN" sz="3200" dirty="0">
                <a:solidFill>
                  <a:srgbClr val="FFFF00"/>
                </a:solidFill>
                <a:latin typeface="Times New Roman" panose="02020603050405020304" pitchFamily="18" charset="0"/>
                <a:cs typeface="Times New Roman" panose="02020603050405020304" pitchFamily="18" charset="0"/>
              </a:rPr>
              <a:t>confounders</a:t>
            </a:r>
            <a:r>
              <a:rPr lang="en-US" altLang="zh-CN" sz="3200" dirty="0">
                <a:latin typeface="Times New Roman" panose="02020603050405020304" pitchFamily="18" charset="0"/>
                <a:cs typeface="Times New Roman" panose="02020603050405020304" pitchFamily="18" charset="0"/>
              </a:rPr>
              <a:t> and </a:t>
            </a:r>
            <a:r>
              <a:rPr lang="en-US" altLang="zh-CN" sz="3200" dirty="0">
                <a:solidFill>
                  <a:srgbClr val="FFFF00"/>
                </a:solidFill>
                <a:latin typeface="Times New Roman" panose="02020603050405020304" pitchFamily="18" charset="0"/>
                <a:cs typeface="Times New Roman" panose="02020603050405020304" pitchFamily="18" charset="0"/>
              </a:rPr>
              <a:t>adjustment variables</a:t>
            </a:r>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992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on Real World Data</a:t>
            </a:r>
            <a:endParaRPr lang="zh-CN" altLang="en-US" dirty="0"/>
          </a:p>
        </p:txBody>
      </p:sp>
      <p:sp>
        <p:nvSpPr>
          <p:cNvPr id="3" name="内容占位符 2"/>
          <p:cNvSpPr>
            <a:spLocks noGrp="1"/>
          </p:cNvSpPr>
          <p:nvPr>
            <p:ph idx="1"/>
          </p:nvPr>
        </p:nvSpPr>
        <p:spPr>
          <a:xfrm>
            <a:off x="914400" y="1600200"/>
            <a:ext cx="10668000" cy="5119914"/>
          </a:xfrm>
        </p:spPr>
        <p:txBody>
          <a:bodyPr>
            <a:normAutofit lnSpcReduction="10000"/>
          </a:bodyPr>
          <a:lstStyle/>
          <a:p>
            <a:r>
              <a:rPr lang="en-US" altLang="zh-CN" sz="3200" dirty="0">
                <a:solidFill>
                  <a:srgbClr val="AC29E7"/>
                </a:solidFill>
              </a:rPr>
              <a:t>Dataset Description:</a:t>
            </a:r>
          </a:p>
          <a:p>
            <a:pPr lvl="1"/>
            <a:r>
              <a:rPr lang="en-US" altLang="zh-CN" sz="2800" dirty="0"/>
              <a:t>Online advertising campaign (LONGCHAMP)</a:t>
            </a:r>
          </a:p>
          <a:p>
            <a:pPr lvl="1"/>
            <a:r>
              <a:rPr lang="en-US" altLang="zh-CN" sz="2800" dirty="0"/>
              <a:t>Users Feedback: 14,891 LIKE; 93,108 DISLIKE</a:t>
            </a:r>
          </a:p>
          <a:p>
            <a:pPr lvl="1"/>
            <a:r>
              <a:rPr lang="en-US" altLang="zh-CN" sz="2800" dirty="0"/>
              <a:t>56 Features for each user</a:t>
            </a:r>
          </a:p>
          <a:p>
            <a:pPr lvl="2"/>
            <a:r>
              <a:rPr lang="en-US" altLang="zh-CN" sz="2400" dirty="0"/>
              <a:t>Age, gender, #friends, device, user setting on </a:t>
            </a:r>
            <a:r>
              <a:rPr lang="en-US" altLang="zh-CN" sz="2400" dirty="0" err="1"/>
              <a:t>WeChat</a:t>
            </a:r>
            <a:endParaRPr lang="en-US" altLang="zh-CN" sz="2400" dirty="0"/>
          </a:p>
          <a:p>
            <a:pPr lvl="2"/>
            <a:endParaRPr lang="en-US" altLang="zh-CN" sz="2600" dirty="0"/>
          </a:p>
          <a:p>
            <a:r>
              <a:rPr lang="en-US" altLang="zh-CN" sz="3200" dirty="0">
                <a:solidFill>
                  <a:srgbClr val="AC29E7"/>
                </a:solidFill>
              </a:rPr>
              <a:t>Experimental Setting:</a:t>
            </a:r>
          </a:p>
          <a:p>
            <a:pPr lvl="1"/>
            <a:r>
              <a:rPr lang="en-US" altLang="zh-CN" sz="2800" dirty="0"/>
              <a:t>Outcome Y: users feedback</a:t>
            </a:r>
          </a:p>
          <a:p>
            <a:pPr lvl="1"/>
            <a:r>
              <a:rPr lang="en-US" altLang="zh-CN" sz="2800" dirty="0"/>
              <a:t>Treatment T: one feature</a:t>
            </a:r>
          </a:p>
          <a:p>
            <a:pPr lvl="1"/>
            <a:r>
              <a:rPr lang="en-US" altLang="zh-CN" sz="2800" dirty="0"/>
              <a:t>Observed Variables U: other features</a:t>
            </a:r>
          </a:p>
          <a:p>
            <a:pPr lvl="1"/>
            <a:endParaRPr lang="en-US" altLang="zh-CN" sz="2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71</a:t>
            </a:fld>
            <a:endParaRPr lang="en-US"/>
          </a:p>
        </p:txBody>
      </p:sp>
      <p:pic>
        <p:nvPicPr>
          <p:cNvPr id="5" name="图片 4"/>
          <p:cNvPicPr>
            <a:picLocks noChangeAspect="1"/>
          </p:cNvPicPr>
          <p:nvPr/>
        </p:nvPicPr>
        <p:blipFill>
          <a:blip r:embed="rId3"/>
          <a:stretch>
            <a:fillRect/>
          </a:stretch>
        </p:blipFill>
        <p:spPr>
          <a:xfrm>
            <a:off x="9535252" y="1356347"/>
            <a:ext cx="1249495" cy="1255430"/>
          </a:xfrm>
          <a:prstGeom prst="rect">
            <a:avLst/>
          </a:prstGeom>
        </p:spPr>
      </p:pic>
      <p:sp>
        <p:nvSpPr>
          <p:cNvPr id="6" name="矩形 5"/>
          <p:cNvSpPr/>
          <p:nvPr/>
        </p:nvSpPr>
        <p:spPr>
          <a:xfrm>
            <a:off x="9535252" y="2611777"/>
            <a:ext cx="1210589" cy="646331"/>
          </a:xfrm>
          <a:prstGeom prst="rect">
            <a:avLst/>
          </a:prstGeom>
          <a:noFill/>
        </p:spPr>
        <p:txBody>
          <a:bodyPr wrap="none" lIns="91440" tIns="45720" rIns="91440" bIns="45720">
            <a:spAutoFit/>
          </a:bodyPr>
          <a:lstStyle/>
          <a:p>
            <a:pPr algn="ctr"/>
            <a:r>
              <a:rPr lang="en-US" altLang="zh-CN" sz="3600" b="1" dirty="0">
                <a:ln w="0"/>
                <a:solidFill>
                  <a:srgbClr val="00B050"/>
                </a:solidFill>
                <a:effectLst>
                  <a:outerShdw blurRad="38100" dist="19050" dir="2700000" algn="tl" rotWithShape="0">
                    <a:schemeClr val="dk1">
                      <a:alpha val="40000"/>
                    </a:schemeClr>
                  </a:outerShdw>
                </a:effectLst>
              </a:rPr>
              <a:t>2015</a:t>
            </a:r>
            <a:endParaRPr lang="zh-CN" altLang="en-US" sz="3600" b="1" dirty="0">
              <a:ln w="0"/>
              <a:solidFill>
                <a:srgbClr val="00B050"/>
              </a:solidFill>
              <a:effectLst>
                <a:outerShdw blurRad="38100" dist="19050" dir="2700000" algn="tl" rotWithShape="0">
                  <a:schemeClr val="dk1">
                    <a:alpha val="40000"/>
                  </a:schemeClr>
                </a:outerShdw>
              </a:effectLst>
            </a:endParaRPr>
          </a:p>
        </p:txBody>
      </p:sp>
      <p:sp>
        <p:nvSpPr>
          <p:cNvPr id="7" name="右箭头 6"/>
          <p:cNvSpPr/>
          <p:nvPr/>
        </p:nvSpPr>
        <p:spPr>
          <a:xfrm rot="10800000">
            <a:off x="6398900" y="5021943"/>
            <a:ext cx="711200" cy="217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278369" y="4715301"/>
            <a:ext cx="2646453" cy="830997"/>
          </a:xfrm>
          <a:prstGeom prst="rect">
            <a:avLst/>
          </a:prstGeom>
          <a:noFill/>
        </p:spPr>
        <p:txBody>
          <a:bodyPr wrap="square" rtlCol="0">
            <a:spAutoFit/>
          </a:bodyPr>
          <a:lstStyle/>
          <a:p>
            <a:r>
              <a:rPr lang="en-US" altLang="zh-CN" sz="2400" dirty="0"/>
              <a:t>Y = 1, if LIKE</a:t>
            </a:r>
          </a:p>
          <a:p>
            <a:r>
              <a:rPr lang="en-US" altLang="zh-CN" sz="2400" dirty="0"/>
              <a:t>Y = 0, if DISLIKE</a:t>
            </a:r>
          </a:p>
        </p:txBody>
      </p:sp>
    </p:spTree>
    <p:extLst>
      <p:ext uri="{BB962C8B-B14F-4D97-AF65-F5344CB8AC3E}">
        <p14:creationId xmlns:p14="http://schemas.microsoft.com/office/powerpoint/2010/main" val="1984347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Results</a:t>
            </a:r>
            <a:endParaRPr lang="zh-CN" altLang="en-US" dirty="0"/>
          </a:p>
        </p:txBody>
      </p:sp>
      <p:sp>
        <p:nvSpPr>
          <p:cNvPr id="3" name="内容占位符 2"/>
          <p:cNvSpPr>
            <a:spLocks noGrp="1"/>
          </p:cNvSpPr>
          <p:nvPr>
            <p:ph idx="1"/>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ATE Estimation.</a:t>
            </a:r>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72</a:t>
            </a:fld>
            <a:endParaRPr lang="en-US"/>
          </a:p>
        </p:txBody>
      </p:sp>
      <p:pic>
        <p:nvPicPr>
          <p:cNvPr id="5" name="图片 4"/>
          <p:cNvPicPr>
            <a:picLocks noChangeAspect="1"/>
          </p:cNvPicPr>
          <p:nvPr/>
        </p:nvPicPr>
        <p:blipFill>
          <a:blip r:embed="rId3"/>
          <a:stretch>
            <a:fillRect/>
          </a:stretch>
        </p:blipFill>
        <p:spPr>
          <a:xfrm>
            <a:off x="1760532" y="2425111"/>
            <a:ext cx="8708258" cy="2272333"/>
          </a:xfrm>
          <a:prstGeom prst="rect">
            <a:avLst/>
          </a:prstGeom>
        </p:spPr>
      </p:pic>
      <p:sp>
        <p:nvSpPr>
          <p:cNvPr id="6" name="圆角矩形 5"/>
          <p:cNvSpPr/>
          <p:nvPr/>
        </p:nvSpPr>
        <p:spPr>
          <a:xfrm>
            <a:off x="5023991" y="2425111"/>
            <a:ext cx="1443210" cy="22723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106482" y="4949433"/>
            <a:ext cx="10680440" cy="1316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2400" dirty="0"/>
              <a:t>1. Our D</a:t>
            </a:r>
            <a:r>
              <a:rPr lang="en-US" altLang="zh-CN" sz="2400" baseline="30000" dirty="0"/>
              <a:t>2</a:t>
            </a:r>
            <a:r>
              <a:rPr lang="en-US" altLang="zh-CN" sz="2400" dirty="0"/>
              <a:t>VD estimator evaluate the ATE </a:t>
            </a:r>
            <a:r>
              <a:rPr lang="en-US" altLang="zh-CN" sz="2400" dirty="0">
                <a:solidFill>
                  <a:srgbClr val="FFFF00"/>
                </a:solidFill>
              </a:rPr>
              <a:t>more accuracy</a:t>
            </a:r>
            <a:r>
              <a:rPr lang="en-US" altLang="zh-CN" sz="2400" dirty="0"/>
              <a:t>.</a:t>
            </a:r>
          </a:p>
          <a:p>
            <a:r>
              <a:rPr lang="en-US" altLang="zh-CN" sz="2400" dirty="0"/>
              <a:t>2. Our D</a:t>
            </a:r>
            <a:r>
              <a:rPr lang="en-US" altLang="zh-CN" sz="2400" baseline="30000" dirty="0"/>
              <a:t>2</a:t>
            </a:r>
            <a:r>
              <a:rPr lang="en-US" altLang="zh-CN" sz="2400" dirty="0"/>
              <a:t>VD estimator can </a:t>
            </a:r>
            <a:r>
              <a:rPr lang="en-US" altLang="zh-CN" sz="2400" dirty="0">
                <a:solidFill>
                  <a:srgbClr val="FFFF00"/>
                </a:solidFill>
              </a:rPr>
              <a:t>reduce the variance </a:t>
            </a:r>
            <a:r>
              <a:rPr lang="en-US" altLang="zh-CN" sz="2400" dirty="0"/>
              <a:t>of estimated ATE.</a:t>
            </a:r>
          </a:p>
          <a:p>
            <a:r>
              <a:rPr lang="en-US" altLang="zh-CN" sz="2400" dirty="0">
                <a:solidFill>
                  <a:schemeClr val="bg1"/>
                </a:solidFill>
              </a:rPr>
              <a:t>3. </a:t>
            </a:r>
            <a:r>
              <a:rPr lang="en-US" altLang="zh-CN" sz="2400" dirty="0">
                <a:solidFill>
                  <a:srgbClr val="FFFF00"/>
                </a:solidFill>
              </a:rPr>
              <a:t>Younger Ladies </a:t>
            </a:r>
            <a:r>
              <a:rPr lang="en-US" altLang="zh-CN" sz="2400" dirty="0"/>
              <a:t>are with higher probability to like the LONGCHAMP ads.</a:t>
            </a:r>
            <a:endParaRPr lang="zh-CN" altLang="en-US" sz="2400" dirty="0"/>
          </a:p>
        </p:txBody>
      </p:sp>
      <p:sp>
        <p:nvSpPr>
          <p:cNvPr id="8" name="圆角矩形 7"/>
          <p:cNvSpPr/>
          <p:nvPr/>
        </p:nvSpPr>
        <p:spPr>
          <a:xfrm>
            <a:off x="3173157" y="2863710"/>
            <a:ext cx="3294044" cy="2203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096039" y="4426267"/>
            <a:ext cx="3369324" cy="2175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7484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Results</a:t>
            </a:r>
            <a:endParaRPr lang="zh-CN" altLang="en-US" dirty="0"/>
          </a:p>
        </p:txBody>
      </p:sp>
      <p:sp>
        <p:nvSpPr>
          <p:cNvPr id="3" name="内容占位符 2"/>
          <p:cNvSpPr>
            <a:spLocks noGrp="1"/>
          </p:cNvSpPr>
          <p:nvPr>
            <p:ph idx="1"/>
          </p:nvPr>
        </p:nvSpPr>
        <p:spPr/>
        <p:txBody>
          <a:bodyPr/>
          <a:lstStyle/>
          <a:p>
            <a:r>
              <a:rPr lang="en-US" altLang="zh-CN" sz="3200" dirty="0">
                <a:latin typeface="Times New Roman" panose="02020603050405020304" pitchFamily="18" charset="0"/>
                <a:cs typeface="Times New Roman" panose="02020603050405020304" pitchFamily="18" charset="0"/>
              </a:rPr>
              <a:t>Variables Decomposition</a:t>
            </a:r>
            <a:r>
              <a:rPr lang="en-US" altLang="zh-CN" dirty="0"/>
              <a:t>.</a:t>
            </a:r>
            <a:endParaRPr lang="zh-CN" altLang="en-US" dirty="0"/>
          </a:p>
          <a:p>
            <a:pPr marL="0" indent="0">
              <a:buNone/>
            </a:pP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73</a:t>
            </a:fld>
            <a:endParaRPr lang="en-US"/>
          </a:p>
        </p:txBody>
      </p:sp>
      <p:pic>
        <p:nvPicPr>
          <p:cNvPr id="5" name="图片 4"/>
          <p:cNvPicPr>
            <a:picLocks noChangeAspect="1"/>
          </p:cNvPicPr>
          <p:nvPr/>
        </p:nvPicPr>
        <p:blipFill>
          <a:blip r:embed="rId3"/>
          <a:stretch>
            <a:fillRect/>
          </a:stretch>
        </p:blipFill>
        <p:spPr>
          <a:xfrm>
            <a:off x="2008630" y="2314191"/>
            <a:ext cx="8373619" cy="2567758"/>
          </a:xfrm>
          <a:prstGeom prst="rect">
            <a:avLst/>
          </a:prstGeom>
        </p:spPr>
      </p:pic>
      <p:sp>
        <p:nvSpPr>
          <p:cNvPr id="7" name="圆角矩形 6"/>
          <p:cNvSpPr/>
          <p:nvPr/>
        </p:nvSpPr>
        <p:spPr>
          <a:xfrm>
            <a:off x="1108112" y="4958149"/>
            <a:ext cx="10173297" cy="16681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sz="2400" dirty="0"/>
              <a:t>1. The confounders are many other ways for adding friends on </a:t>
            </a:r>
            <a:r>
              <a:rPr lang="en-US" altLang="zh-CN" sz="2400" dirty="0" err="1"/>
              <a:t>WeChat</a:t>
            </a:r>
            <a:r>
              <a:rPr lang="en-US" altLang="zh-CN" sz="2400" dirty="0"/>
              <a:t>.</a:t>
            </a:r>
          </a:p>
          <a:p>
            <a:r>
              <a:rPr lang="en-US" altLang="zh-CN" sz="2400" dirty="0"/>
              <a:t>2. The adjustment variables have significant effect on outcome.</a:t>
            </a:r>
          </a:p>
          <a:p>
            <a:r>
              <a:rPr lang="en-US" altLang="zh-CN" sz="2400" dirty="0"/>
              <a:t>3. Our D</a:t>
            </a:r>
            <a:r>
              <a:rPr lang="en-US" altLang="zh-CN" sz="2400" baseline="30000" dirty="0"/>
              <a:t>2</a:t>
            </a:r>
            <a:r>
              <a:rPr lang="en-US" altLang="zh-CN" sz="2400" dirty="0"/>
              <a:t>VD algorithm can </a:t>
            </a:r>
            <a:r>
              <a:rPr lang="en-US" altLang="zh-CN" sz="2400" dirty="0">
                <a:solidFill>
                  <a:srgbClr val="FFFF00"/>
                </a:solidFill>
              </a:rPr>
              <a:t>precisely separate </a:t>
            </a:r>
            <a:r>
              <a:rPr lang="en-US" altLang="zh-CN" sz="2400" dirty="0"/>
              <a:t>the </a:t>
            </a:r>
            <a:r>
              <a:rPr lang="en-US" altLang="zh-CN" sz="2400" dirty="0">
                <a:solidFill>
                  <a:srgbClr val="FFFF00"/>
                </a:solidFill>
              </a:rPr>
              <a:t>confounders</a:t>
            </a:r>
            <a:r>
              <a:rPr lang="en-US" altLang="zh-CN" sz="2400" dirty="0"/>
              <a:t> and </a:t>
            </a:r>
            <a:r>
              <a:rPr lang="en-US" altLang="zh-CN" sz="2400" dirty="0">
                <a:solidFill>
                  <a:srgbClr val="FFFF00"/>
                </a:solidFill>
              </a:rPr>
              <a:t>adjustment variables</a:t>
            </a:r>
            <a:r>
              <a:rPr lang="en-US" altLang="zh-CN" sz="2400" dirty="0"/>
              <a:t>.</a:t>
            </a:r>
            <a:endParaRPr lang="zh-CN" altLang="en-US" sz="2400" dirty="0"/>
          </a:p>
        </p:txBody>
      </p:sp>
      <p:sp>
        <p:nvSpPr>
          <p:cNvPr id="6" name="椭圆 5"/>
          <p:cNvSpPr/>
          <p:nvPr/>
        </p:nvSpPr>
        <p:spPr>
          <a:xfrm>
            <a:off x="2476500" y="3067050"/>
            <a:ext cx="2019300" cy="400050"/>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048500" y="3067050"/>
            <a:ext cx="3111500" cy="400050"/>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34410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Propensity Score based Methods</a:t>
            </a:r>
            <a:endParaRPr lang="zh-CN" altLang="en-US" dirty="0"/>
          </a:p>
        </p:txBody>
      </p:sp>
      <p:sp>
        <p:nvSpPr>
          <p:cNvPr id="3" name="内容占位符 2"/>
          <p:cNvSpPr>
            <a:spLocks noGrp="1"/>
          </p:cNvSpPr>
          <p:nvPr>
            <p:ph idx="1"/>
          </p:nvPr>
        </p:nvSpPr>
        <p:spPr/>
        <p:txBody>
          <a:bodyPr/>
          <a:lstStyle/>
          <a:p>
            <a:r>
              <a:rPr lang="en-US" altLang="zh-CN" dirty="0"/>
              <a:t>Propensity Score Matching (PSM):</a:t>
            </a:r>
          </a:p>
          <a:p>
            <a:pPr lvl="1"/>
            <a:r>
              <a:rPr lang="en-US" altLang="zh-CN" dirty="0"/>
              <a:t>Units matching by their propensity score</a:t>
            </a:r>
          </a:p>
          <a:p>
            <a:r>
              <a:rPr lang="en-US" altLang="zh-CN" dirty="0"/>
              <a:t>Inverse of Propensity Weighting (IPW):</a:t>
            </a:r>
          </a:p>
          <a:p>
            <a:pPr lvl="1"/>
            <a:r>
              <a:rPr lang="en-US" altLang="zh-CN" dirty="0"/>
              <a:t>Units reweighted by inverse of propensity score</a:t>
            </a:r>
          </a:p>
          <a:p>
            <a:r>
              <a:rPr lang="en-US" altLang="zh-CN" dirty="0"/>
              <a:t>Doubly Robust (DR):</a:t>
            </a:r>
          </a:p>
          <a:p>
            <a:pPr lvl="1"/>
            <a:r>
              <a:rPr lang="en-US" altLang="zh-CN" dirty="0"/>
              <a:t>Combing IPW and regression</a:t>
            </a:r>
          </a:p>
          <a:p>
            <a:r>
              <a:rPr lang="en-US" altLang="zh-CN" b="1" dirty="0">
                <a:solidFill>
                  <a:srgbClr val="1717FB"/>
                </a:solidFill>
              </a:rPr>
              <a:t>Data-Driven Variable Decomposition (D</a:t>
            </a:r>
            <a:r>
              <a:rPr lang="en-US" altLang="zh-CN" b="1" baseline="30000" dirty="0">
                <a:solidFill>
                  <a:srgbClr val="1717FB"/>
                </a:solidFill>
              </a:rPr>
              <a:t>2</a:t>
            </a:r>
            <a:r>
              <a:rPr lang="en-US" altLang="zh-CN" b="1" dirty="0">
                <a:solidFill>
                  <a:srgbClr val="1717FB"/>
                </a:solidFill>
              </a:rPr>
              <a:t>VD):</a:t>
            </a:r>
          </a:p>
          <a:p>
            <a:pPr lvl="1"/>
            <a:r>
              <a:rPr lang="en-US" altLang="zh-CN" dirty="0"/>
              <a:t>Automatically separate the confounders and adjustment variables</a:t>
            </a:r>
          </a:p>
          <a:p>
            <a:pPr lvl="1"/>
            <a:r>
              <a:rPr lang="en-US" altLang="zh-CN" dirty="0"/>
              <a:t>Confounder: estimate propensity score for IPW</a:t>
            </a:r>
          </a:p>
          <a:p>
            <a:pPr lvl="1"/>
            <a:r>
              <a:rPr lang="en-US" altLang="zh-CN" dirty="0"/>
              <a:t>Adjustment variables: regression on outcome for reducing variance</a:t>
            </a:r>
          </a:p>
          <a:p>
            <a:pPr lvl="1"/>
            <a:r>
              <a:rPr lang="en-US" altLang="zh-CN" dirty="0">
                <a:solidFill>
                  <a:srgbClr val="1717FB"/>
                </a:solidFill>
              </a:rPr>
              <a:t>Improving accuracy and reducing variance on treatment effect estimation</a:t>
            </a:r>
          </a:p>
          <a:p>
            <a:r>
              <a:rPr lang="en-US" altLang="zh-CN" sz="2800" dirty="0"/>
              <a:t>But, </a:t>
            </a:r>
            <a:r>
              <a:rPr lang="en-US" altLang="zh-CN" sz="2800" dirty="0">
                <a:solidFill>
                  <a:srgbClr val="FF0000"/>
                </a:solidFill>
              </a:rPr>
              <a:t>these methods need propensity score model is correct</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74</a:t>
            </a:fld>
            <a:endParaRPr lang="en-US"/>
          </a:p>
        </p:txBody>
      </p:sp>
      <p:sp>
        <p:nvSpPr>
          <p:cNvPr id="7" name="Right Brace 6">
            <a:extLst>
              <a:ext uri="{FF2B5EF4-FFF2-40B4-BE49-F238E27FC236}">
                <a16:creationId xmlns:a16="http://schemas.microsoft.com/office/drawing/2014/main" id="{10143E4A-36D7-8045-9A47-9FC2E6868D19}"/>
              </a:ext>
            </a:extLst>
          </p:cNvPr>
          <p:cNvSpPr/>
          <p:nvPr/>
        </p:nvSpPr>
        <p:spPr>
          <a:xfrm>
            <a:off x="6553200" y="1778000"/>
            <a:ext cx="914400" cy="1998133"/>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27A13AE-FAB9-F34F-B77F-E51BA7D7F575}"/>
              </a:ext>
            </a:extLst>
          </p:cNvPr>
          <p:cNvSpPr txBox="1"/>
          <p:nvPr/>
        </p:nvSpPr>
        <p:spPr>
          <a:xfrm>
            <a:off x="7619999" y="2084568"/>
            <a:ext cx="4419601" cy="1384995"/>
          </a:xfrm>
          <a:prstGeom prst="rect">
            <a:avLst/>
          </a:prstGeom>
          <a:noFill/>
        </p:spPr>
        <p:txBody>
          <a:bodyPr wrap="square" rtlCol="0">
            <a:spAutoFit/>
          </a:bodyPr>
          <a:lstStyle/>
          <a:p>
            <a:r>
              <a:rPr lang="en-US" sz="2800" dirty="0">
                <a:solidFill>
                  <a:srgbClr val="FF3232"/>
                </a:solidFill>
              </a:rPr>
              <a:t>Treat</a:t>
            </a:r>
            <a:r>
              <a:rPr lang="zh-CN" altLang="en-US" sz="2800" dirty="0">
                <a:solidFill>
                  <a:srgbClr val="FF3232"/>
                </a:solidFill>
              </a:rPr>
              <a:t> </a:t>
            </a:r>
            <a:r>
              <a:rPr lang="en-US" altLang="zh-CN" sz="2800" dirty="0">
                <a:solidFill>
                  <a:srgbClr val="FF3232"/>
                </a:solidFill>
              </a:rPr>
              <a:t>all</a:t>
            </a:r>
            <a:r>
              <a:rPr lang="zh-CN" altLang="en-US" sz="2800" dirty="0">
                <a:solidFill>
                  <a:srgbClr val="FF3232"/>
                </a:solidFill>
              </a:rPr>
              <a:t> </a:t>
            </a:r>
            <a:r>
              <a:rPr lang="en-US" altLang="zh-CN" sz="2800" dirty="0">
                <a:solidFill>
                  <a:srgbClr val="FF3232"/>
                </a:solidFill>
              </a:rPr>
              <a:t>observed</a:t>
            </a:r>
            <a:r>
              <a:rPr lang="zh-CN" altLang="en-US" sz="2800" dirty="0">
                <a:solidFill>
                  <a:srgbClr val="FF3232"/>
                </a:solidFill>
              </a:rPr>
              <a:t> </a:t>
            </a:r>
            <a:r>
              <a:rPr lang="en-US" altLang="zh-CN" sz="2800" dirty="0">
                <a:solidFill>
                  <a:srgbClr val="FF3232"/>
                </a:solidFill>
              </a:rPr>
              <a:t>variables</a:t>
            </a:r>
            <a:r>
              <a:rPr lang="zh-CN" altLang="en-US" sz="2800" dirty="0">
                <a:solidFill>
                  <a:srgbClr val="FF3232"/>
                </a:solidFill>
              </a:rPr>
              <a:t> </a:t>
            </a:r>
            <a:r>
              <a:rPr lang="en-US" altLang="zh-CN" sz="2800" dirty="0">
                <a:solidFill>
                  <a:srgbClr val="FF3232"/>
                </a:solidFill>
              </a:rPr>
              <a:t>as</a:t>
            </a:r>
            <a:r>
              <a:rPr lang="zh-CN" altLang="en-US" sz="2800" dirty="0">
                <a:solidFill>
                  <a:srgbClr val="FF3232"/>
                </a:solidFill>
              </a:rPr>
              <a:t> </a:t>
            </a:r>
            <a:r>
              <a:rPr lang="en-US" altLang="zh-CN" sz="2800" dirty="0">
                <a:solidFill>
                  <a:srgbClr val="FF3232"/>
                </a:solidFill>
              </a:rPr>
              <a:t>confounder,</a:t>
            </a:r>
            <a:r>
              <a:rPr lang="zh-CN" altLang="en-US" sz="2800" dirty="0">
                <a:solidFill>
                  <a:srgbClr val="FF3232"/>
                </a:solidFill>
              </a:rPr>
              <a:t> </a:t>
            </a:r>
            <a:r>
              <a:rPr lang="en-US" altLang="zh-CN" sz="2800" dirty="0">
                <a:solidFill>
                  <a:srgbClr val="FF3232"/>
                </a:solidFill>
              </a:rPr>
              <a:t>ignoring</a:t>
            </a:r>
            <a:r>
              <a:rPr lang="zh-CN" altLang="en-US" sz="2800" dirty="0">
                <a:solidFill>
                  <a:srgbClr val="FF3232"/>
                </a:solidFill>
              </a:rPr>
              <a:t> </a:t>
            </a:r>
            <a:r>
              <a:rPr lang="en-US" altLang="zh-CN" sz="2800" dirty="0">
                <a:solidFill>
                  <a:srgbClr val="FF3232"/>
                </a:solidFill>
              </a:rPr>
              <a:t>non-confounders</a:t>
            </a:r>
          </a:p>
        </p:txBody>
      </p:sp>
      <mc:AlternateContent xmlns:mc="http://schemas.openxmlformats.org/markup-compatibility/2006" xmlns:a14="http://schemas.microsoft.com/office/drawing/2010/main">
        <mc:Choice Requires="a14">
          <p:sp>
            <p:nvSpPr>
              <p:cNvPr id="9" name="矩形 4">
                <a:extLst>
                  <a:ext uri="{FF2B5EF4-FFF2-40B4-BE49-F238E27FC236}">
                    <a16:creationId xmlns:a16="http://schemas.microsoft.com/office/drawing/2014/main" id="{171F441E-0F38-3744-AE69-2EA0460D3C2F}"/>
                  </a:ext>
                </a:extLst>
              </p:cNvPr>
              <p:cNvSpPr/>
              <p:nvPr/>
            </p:nvSpPr>
            <p:spPr>
              <a:xfrm>
                <a:off x="7547598" y="1327970"/>
                <a:ext cx="33236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𝑒</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r>
                        <a:rPr lang="en-US" altLang="zh-CN" sz="2800" i="1">
                          <a:latin typeface="Cambria Math" panose="02040503050406030204" pitchFamily="18" charset="0"/>
                        </a:rPr>
                        <m:t>= </m:t>
                      </m:r>
                      <m:r>
                        <a:rPr lang="en-US" altLang="zh-CN" sz="2800" i="1">
                          <a:latin typeface="Cambria Math" panose="02040503050406030204" pitchFamily="18" charset="0"/>
                        </a:rPr>
                        <m:t>𝑃</m:t>
                      </m:r>
                      <m:r>
                        <a:rPr lang="en-US" altLang="zh-CN" sz="2800" i="1">
                          <a:latin typeface="Cambria Math" panose="02040503050406030204" pitchFamily="18" charset="0"/>
                        </a:rPr>
                        <m:t>(</m:t>
                      </m:r>
                      <m:r>
                        <a:rPr lang="en-US" altLang="zh-CN" sz="2800" i="1">
                          <a:latin typeface="Cambria Math" panose="02040503050406030204" pitchFamily="18" charset="0"/>
                        </a:rPr>
                        <m:t>𝑇</m:t>
                      </m:r>
                      <m:r>
                        <a:rPr lang="en-US" altLang="zh-CN" sz="2800" i="1">
                          <a:latin typeface="Cambria Math" panose="02040503050406030204" pitchFamily="18" charset="0"/>
                        </a:rPr>
                        <m:t>=1|</m:t>
                      </m:r>
                      <m:r>
                        <a:rPr lang="en-US" altLang="zh-CN" sz="2800" i="1">
                          <a:latin typeface="Cambria Math" panose="02040503050406030204" pitchFamily="18" charset="0"/>
                        </a:rPr>
                        <m:t>𝑋</m:t>
                      </m:r>
                      <m:r>
                        <a:rPr lang="en-US" altLang="zh-CN" sz="2800" i="1">
                          <a:latin typeface="Cambria Math" panose="02040503050406030204" pitchFamily="18" charset="0"/>
                        </a:rPr>
                        <m:t>)</m:t>
                      </m:r>
                    </m:oMath>
                  </m:oMathPara>
                </a14:m>
                <a:endParaRPr lang="en-US" altLang="zh-CN" sz="2800" dirty="0"/>
              </a:p>
            </p:txBody>
          </p:sp>
        </mc:Choice>
        <mc:Fallback xmlns="">
          <p:sp>
            <p:nvSpPr>
              <p:cNvPr id="9" name="矩形 4">
                <a:extLst>
                  <a:ext uri="{FF2B5EF4-FFF2-40B4-BE49-F238E27FC236}">
                    <a16:creationId xmlns:a16="http://schemas.microsoft.com/office/drawing/2014/main" id="{171F441E-0F38-3744-AE69-2EA0460D3C2F}"/>
                  </a:ext>
                </a:extLst>
              </p:cNvPr>
              <p:cNvSpPr>
                <a:spLocks noRot="1" noChangeAspect="1" noMove="1" noResize="1" noEditPoints="1" noAdjustHandles="1" noChangeArrowheads="1" noChangeShapeType="1" noTextEdit="1"/>
              </p:cNvSpPr>
              <p:nvPr/>
            </p:nvSpPr>
            <p:spPr>
              <a:xfrm>
                <a:off x="7547598" y="1327970"/>
                <a:ext cx="3323602" cy="523220"/>
              </a:xfrm>
              <a:prstGeom prst="rect">
                <a:avLst/>
              </a:prstGeom>
              <a:blipFill>
                <a:blip r:embed="rId3"/>
                <a:stretch>
                  <a:fillRect b="-21429"/>
                </a:stretch>
              </a:blipFill>
            </p:spPr>
            <p:txBody>
              <a:bodyPr/>
              <a:lstStyle/>
              <a:p>
                <a:r>
                  <a:rPr lang="en-US">
                    <a:noFill/>
                  </a:rPr>
                  <a:t> </a:t>
                </a:r>
              </a:p>
            </p:txBody>
          </p:sp>
        </mc:Fallback>
      </mc:AlternateContent>
    </p:spTree>
    <p:extLst>
      <p:ext uri="{BB962C8B-B14F-4D97-AF65-F5344CB8AC3E}">
        <p14:creationId xmlns:p14="http://schemas.microsoft.com/office/powerpoint/2010/main" val="387370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noAutofit/>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solidFill>
                  <a:srgbClr val="FF0000"/>
                </a:solidFill>
              </a:rPr>
              <a:t>Directly Confounder Balancing</a:t>
            </a:r>
          </a:p>
          <a:p>
            <a:pPr lvl="1"/>
            <a:r>
              <a:rPr lang="en-US" altLang="zh-CN" sz="2400" dirty="0"/>
              <a:t>Entropy Balancing</a:t>
            </a:r>
          </a:p>
          <a:p>
            <a:pPr lvl="1"/>
            <a:r>
              <a:rPr lang="en-US" altLang="zh-CN" sz="2400" dirty="0"/>
              <a:t>Approximate Residual Balancing</a:t>
            </a:r>
          </a:p>
          <a:p>
            <a:pPr lvl="1"/>
            <a:r>
              <a:rPr lang="en-US" altLang="zh-CN" sz="2400" dirty="0"/>
              <a:t>Differentiated Confounder Balancing</a:t>
            </a:r>
            <a:r>
              <a:rPr lang="zh-CN" altLang="en-US" sz="2400" dirty="0"/>
              <a:t> </a:t>
            </a:r>
            <a:r>
              <a:rPr lang="en-US" altLang="zh-CN" sz="2400" dirty="0"/>
              <a:t>(DCB)</a:t>
            </a:r>
          </a:p>
          <a:p>
            <a:pPr lvl="1"/>
            <a:endParaRPr lang="zh-CN" altLang="en-US" sz="24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75</a:t>
            </a:fld>
            <a:endParaRPr lang="en-US"/>
          </a:p>
        </p:txBody>
      </p:sp>
    </p:spTree>
    <p:extLst>
      <p:ext uri="{BB962C8B-B14F-4D97-AF65-F5344CB8AC3E}">
        <p14:creationId xmlns:p14="http://schemas.microsoft.com/office/powerpoint/2010/main" val="2410014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558317" y="2663451"/>
            <a:ext cx="3580725" cy="2753249"/>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8986576" cy="4876800"/>
          </a:xfrm>
        </p:spPr>
        <p:txBody>
          <a:bodyPr>
            <a:normAutofit/>
          </a:bodyPr>
          <a:lstStyle/>
          <a:p>
            <a:r>
              <a:rPr lang="en-US" altLang="zh-CN" sz="3200" dirty="0"/>
              <a:t>Average Treatment Effect (ATE):</a:t>
            </a:r>
          </a:p>
          <a:p>
            <a:endParaRPr lang="en-US" altLang="zh-CN" sz="3200" dirty="0"/>
          </a:p>
          <a:p>
            <a:endParaRPr lang="en-US" altLang="zh-CN" sz="1800" dirty="0"/>
          </a:p>
          <a:p>
            <a:r>
              <a:rPr lang="en-US" altLang="zh-CN" sz="3200" dirty="0"/>
              <a:t>Average Treatment effect on the Treated (ATT):</a:t>
            </a:r>
          </a:p>
          <a:p>
            <a:endParaRPr lang="en-US" altLang="zh-CN" sz="3200" dirty="0"/>
          </a:p>
          <a:p>
            <a:endParaRPr lang="en-US" altLang="zh-CN" sz="16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76</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1692113" y="2354219"/>
                <a:ext cx="588205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=0</m:t>
                          </m:r>
                        </m:e>
                      </m:d>
                      <m:r>
                        <a:rPr lang="en-US" altLang="zh-CN" sz="3200" b="0" i="1" smtClean="0">
                          <a:latin typeface="Cambria Math" panose="02040503050406030204" pitchFamily="18" charset="0"/>
                        </a:rPr>
                        <m:t>]</m:t>
                      </m:r>
                    </m:oMath>
                  </m:oMathPara>
                </a14:m>
                <a:endParaRPr lang="zh-CN" altLang="en-US" sz="32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692113" y="2354219"/>
                <a:ext cx="5882058" cy="58477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64024" y="3807047"/>
                <a:ext cx="713823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𝐴𝑇𝑇</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r>
                        <a:rPr lang="en-US" altLang="zh-CN" sz="3200" i="1" smtClean="0">
                          <a:solidFill>
                            <a:srgbClr val="00B050"/>
                          </a:solidFill>
                          <a:latin typeface="Cambria Math" panose="02040503050406030204" pitchFamily="18" charset="0"/>
                        </a:rPr>
                        <m:t>𝐸</m:t>
                      </m:r>
                      <m:r>
                        <a:rPr lang="en-US" altLang="zh-CN" sz="3200" i="1" smtClean="0">
                          <a:solidFill>
                            <a:srgbClr val="00B050"/>
                          </a:solidFill>
                          <a:latin typeface="Cambria Math" panose="02040503050406030204" pitchFamily="18" charset="0"/>
                        </a:rPr>
                        <m:t>[</m:t>
                      </m:r>
                      <m:r>
                        <a:rPr lang="en-US" altLang="zh-CN" sz="3200" i="1" smtClean="0">
                          <a:solidFill>
                            <a:srgbClr val="00B050"/>
                          </a:solidFill>
                          <a:latin typeface="Cambria Math" panose="02040503050406030204" pitchFamily="18" charset="0"/>
                        </a:rPr>
                        <m:t>𝑌</m:t>
                      </m:r>
                      <m:d>
                        <m:dPr>
                          <m:ctrlPr>
                            <a:rPr lang="en-US" altLang="zh-CN" sz="3200" i="1">
                              <a:solidFill>
                                <a:srgbClr val="00B050"/>
                              </a:solidFill>
                              <a:latin typeface="Cambria Math" panose="02040503050406030204" pitchFamily="18" charset="0"/>
                            </a:rPr>
                          </m:ctrlPr>
                        </m:dPr>
                        <m:e>
                          <m:r>
                            <a:rPr lang="en-US" altLang="zh-CN" sz="3200" b="0" i="1" smtClean="0">
                              <a:solidFill>
                                <a:srgbClr val="00B050"/>
                              </a:solidFill>
                              <a:latin typeface="Cambria Math" panose="02040503050406030204" pitchFamily="18" charset="0"/>
                            </a:rPr>
                            <m:t>0</m:t>
                          </m:r>
                        </m:e>
                      </m:d>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𝑇</m:t>
                      </m:r>
                      <m:r>
                        <a:rPr lang="en-US" altLang="zh-CN" sz="3200" i="1">
                          <a:solidFill>
                            <a:srgbClr val="00B050"/>
                          </a:solidFill>
                          <a:latin typeface="Cambria Math" panose="02040503050406030204" pitchFamily="18" charset="0"/>
                        </a:rPr>
                        <m:t>=1]</m:t>
                      </m:r>
                    </m:oMath>
                  </m:oMathPara>
                </a14:m>
                <a:endParaRPr lang="zh-CN" altLang="en-US" sz="3200" dirty="0">
                  <a:solidFill>
                    <a:srgbClr val="00B05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64024" y="3807047"/>
                <a:ext cx="7138236" cy="584775"/>
              </a:xfrm>
              <a:prstGeom prst="rect">
                <a:avLst/>
              </a:prstGeom>
              <a:blipFill rotWithShape="0">
                <a:blip r:embed="rId5"/>
                <a:stretch>
                  <a:fillRect/>
                </a:stretch>
              </a:blipFill>
            </p:spPr>
            <p:txBody>
              <a:bodyPr/>
              <a:lstStyle/>
              <a:p>
                <a:r>
                  <a:rPr lang="zh-CN" altLang="en-US">
                    <a:noFill/>
                  </a:rPr>
                  <a:t> </a:t>
                </a:r>
              </a:p>
            </p:txBody>
          </p:sp>
        </mc:Fallback>
      </mc:AlternateContent>
      <p:pic>
        <p:nvPicPr>
          <p:cNvPr id="8" name="Picture 6" descr="Prescription Bottle and Pills">
            <a:extLst>
              <a:ext uri="{FF2B5EF4-FFF2-40B4-BE49-F238E27FC236}">
                <a16:creationId xmlns:a16="http://schemas.microsoft.com/office/drawing/2014/main" id="{AABADD08-2730-8C42-B825-139BF6419F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Tree>
    <p:extLst>
      <p:ext uri="{BB962C8B-B14F-4D97-AF65-F5344CB8AC3E}">
        <p14:creationId xmlns:p14="http://schemas.microsoft.com/office/powerpoint/2010/main" val="530889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558317" y="2663451"/>
            <a:ext cx="3580725" cy="2753249"/>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200"/>
            <a:ext cx="8986576" cy="4876800"/>
          </a:xfrm>
        </p:spPr>
        <p:txBody>
          <a:bodyPr>
            <a:normAutofit/>
          </a:bodyPr>
          <a:lstStyle/>
          <a:p>
            <a:r>
              <a:rPr lang="en-US" altLang="zh-CN" sz="3200" dirty="0"/>
              <a:t>Average Treatment Effect (ATE):</a:t>
            </a:r>
          </a:p>
          <a:p>
            <a:endParaRPr lang="en-US" altLang="zh-CN" sz="3200" dirty="0"/>
          </a:p>
          <a:p>
            <a:endParaRPr lang="en-US" altLang="zh-CN" sz="1800" dirty="0"/>
          </a:p>
          <a:p>
            <a:r>
              <a:rPr lang="en-US" altLang="zh-CN" sz="3200" dirty="0"/>
              <a:t>Average Treatment effect on the Treated (ATT):</a:t>
            </a:r>
          </a:p>
          <a:p>
            <a:endParaRPr lang="en-US" altLang="zh-CN" sz="3200" dirty="0"/>
          </a:p>
          <a:p>
            <a:endParaRPr lang="en-US" altLang="zh-CN" sz="1600" dirty="0"/>
          </a:p>
          <a:p>
            <a:r>
              <a:rPr lang="en-US" altLang="zh-CN" sz="3200" dirty="0"/>
              <a:t>Two key points:</a:t>
            </a:r>
          </a:p>
          <a:p>
            <a:pPr lvl="1"/>
            <a:r>
              <a:rPr lang="en-US" altLang="zh-CN" sz="2800" dirty="0"/>
              <a:t>Changing T (T=1 and T=0)</a:t>
            </a:r>
          </a:p>
          <a:p>
            <a:pPr lvl="1"/>
            <a:r>
              <a:rPr lang="en-US" altLang="zh-CN" sz="28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77</a:t>
            </a:fld>
            <a:endParaRPr lang="en-US"/>
          </a:p>
        </p:txBody>
      </p:sp>
      <mc:AlternateContent xmlns:mc="http://schemas.openxmlformats.org/markup-compatibility/2006" xmlns:a14="http://schemas.microsoft.com/office/drawing/2010/main">
        <mc:Choice Requires="a14">
          <p:sp>
            <p:nvSpPr>
              <p:cNvPr id="5" name="文本框 4"/>
              <p:cNvSpPr txBox="1"/>
              <p:nvPr/>
            </p:nvSpPr>
            <p:spPr>
              <a:xfrm>
                <a:off x="1692113" y="2354219"/>
                <a:ext cx="588205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=0</m:t>
                          </m:r>
                        </m:e>
                      </m:d>
                      <m:r>
                        <a:rPr lang="en-US" altLang="zh-CN" sz="3200" b="0" i="1" smtClean="0">
                          <a:latin typeface="Cambria Math" panose="02040503050406030204" pitchFamily="18" charset="0"/>
                        </a:rPr>
                        <m:t>]</m:t>
                      </m:r>
                    </m:oMath>
                  </m:oMathPara>
                </a14:m>
                <a:endParaRPr lang="zh-CN" altLang="en-US" sz="32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692113" y="2354219"/>
                <a:ext cx="5882058" cy="58477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64024" y="3807047"/>
                <a:ext cx="713823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𝐴𝑇𝑇</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1</m:t>
                          </m:r>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r>
                        <a:rPr lang="en-US" altLang="zh-CN" sz="3200" b="0" i="1" smtClean="0">
                          <a:latin typeface="Cambria Math" panose="02040503050406030204" pitchFamily="18" charset="0"/>
                        </a:rPr>
                        <m:t>=1]−</m:t>
                      </m:r>
                      <m:r>
                        <a:rPr lang="en-US" altLang="zh-CN" sz="3200" i="1" smtClean="0">
                          <a:solidFill>
                            <a:srgbClr val="00B050"/>
                          </a:solidFill>
                          <a:latin typeface="Cambria Math" panose="02040503050406030204" pitchFamily="18" charset="0"/>
                        </a:rPr>
                        <m:t>𝐸</m:t>
                      </m:r>
                      <m:r>
                        <a:rPr lang="en-US" altLang="zh-CN" sz="3200" i="1" smtClean="0">
                          <a:solidFill>
                            <a:srgbClr val="00B050"/>
                          </a:solidFill>
                          <a:latin typeface="Cambria Math" panose="02040503050406030204" pitchFamily="18" charset="0"/>
                        </a:rPr>
                        <m:t>[</m:t>
                      </m:r>
                      <m:r>
                        <a:rPr lang="en-US" altLang="zh-CN" sz="3200" i="1" smtClean="0">
                          <a:solidFill>
                            <a:srgbClr val="00B050"/>
                          </a:solidFill>
                          <a:latin typeface="Cambria Math" panose="02040503050406030204" pitchFamily="18" charset="0"/>
                        </a:rPr>
                        <m:t>𝑌</m:t>
                      </m:r>
                      <m:d>
                        <m:dPr>
                          <m:ctrlPr>
                            <a:rPr lang="en-US" altLang="zh-CN" sz="3200" i="1">
                              <a:solidFill>
                                <a:srgbClr val="00B050"/>
                              </a:solidFill>
                              <a:latin typeface="Cambria Math" panose="02040503050406030204" pitchFamily="18" charset="0"/>
                            </a:rPr>
                          </m:ctrlPr>
                        </m:dPr>
                        <m:e>
                          <m:r>
                            <a:rPr lang="en-US" altLang="zh-CN" sz="3200" b="0" i="1" smtClean="0">
                              <a:solidFill>
                                <a:srgbClr val="00B050"/>
                              </a:solidFill>
                              <a:latin typeface="Cambria Math" panose="02040503050406030204" pitchFamily="18" charset="0"/>
                            </a:rPr>
                            <m:t>0</m:t>
                          </m:r>
                        </m:e>
                      </m:d>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𝑇</m:t>
                      </m:r>
                      <m:r>
                        <a:rPr lang="en-US" altLang="zh-CN" sz="3200" i="1">
                          <a:solidFill>
                            <a:srgbClr val="00B050"/>
                          </a:solidFill>
                          <a:latin typeface="Cambria Math" panose="02040503050406030204" pitchFamily="18" charset="0"/>
                        </a:rPr>
                        <m:t>=1]</m:t>
                      </m:r>
                    </m:oMath>
                  </m:oMathPara>
                </a14:m>
                <a:endParaRPr lang="zh-CN" altLang="en-US" sz="3200" dirty="0">
                  <a:solidFill>
                    <a:srgbClr val="00B05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064024" y="3807047"/>
                <a:ext cx="7138236" cy="584775"/>
              </a:xfrm>
              <a:prstGeom prst="rect">
                <a:avLst/>
              </a:prstGeom>
              <a:blipFill rotWithShape="0">
                <a:blip r:embed="rId5"/>
                <a:stretch>
                  <a:fillRect/>
                </a:stretch>
              </a:blipFill>
            </p:spPr>
            <p:txBody>
              <a:bodyPr/>
              <a:lstStyle/>
              <a:p>
                <a:r>
                  <a:rPr lang="zh-CN" altLang="en-US">
                    <a:noFill/>
                  </a:rPr>
                  <a:t> </a:t>
                </a:r>
              </a:p>
            </p:txBody>
          </p:sp>
        </mc:Fallback>
      </mc:AlternateContent>
      <p:pic>
        <p:nvPicPr>
          <p:cNvPr id="8" name="Picture 6" descr="Prescription Bottle and Pills">
            <a:extLst>
              <a:ext uri="{FF2B5EF4-FFF2-40B4-BE49-F238E27FC236}">
                <a16:creationId xmlns:a16="http://schemas.microsoft.com/office/drawing/2014/main" id="{AABADD08-2730-8C42-B825-139BF6419F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p:sp>
        <p:nvSpPr>
          <p:cNvPr id="9" name="矩形 10">
            <a:extLst>
              <a:ext uri="{FF2B5EF4-FFF2-40B4-BE49-F238E27FC236}">
                <a16:creationId xmlns:a16="http://schemas.microsoft.com/office/drawing/2014/main" id="{8C8DD14C-A239-8345-A71A-C9AA57AF2B4A}"/>
              </a:ext>
            </a:extLst>
          </p:cNvPr>
          <p:cNvSpPr/>
          <p:nvPr/>
        </p:nvSpPr>
        <p:spPr>
          <a:xfrm>
            <a:off x="737731" y="5259875"/>
            <a:ext cx="8099305" cy="1014873"/>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CN" sz="3600" b="1" dirty="0">
                <a:solidFill>
                  <a:srgbClr val="AC29E7"/>
                </a:solidFill>
                <a:latin typeface="Times New Roman" panose="02020603050405020304" pitchFamily="18" charset="0"/>
                <a:cs typeface="Times New Roman" panose="02020603050405020304" pitchFamily="18" charset="0"/>
              </a:rPr>
              <a:t>Balancing Confounders’ Distribution</a:t>
            </a:r>
            <a:endParaRPr kumimoji="1" lang="en-US" altLang="zh-CN"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68758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p:txBody>
          <a:bodyPr>
            <a:normAutofit/>
          </a:bodyPr>
          <a:lstStyle/>
          <a:p>
            <a:r>
              <a:rPr lang="en-US" altLang="zh-CN" sz="3200" dirty="0"/>
              <a:t>Recap: Propensity score based methods</a:t>
            </a:r>
          </a:p>
          <a:p>
            <a:pPr lvl="1"/>
            <a:r>
              <a:rPr lang="en-US" altLang="zh-CN" sz="2800" dirty="0"/>
              <a:t>Sample reweighting for </a:t>
            </a:r>
            <a:r>
              <a:rPr lang="en-US" altLang="zh-CN" sz="2800" dirty="0">
                <a:solidFill>
                  <a:srgbClr val="00B050"/>
                </a:solidFill>
              </a:rPr>
              <a:t>confounder balancing</a:t>
            </a:r>
          </a:p>
          <a:p>
            <a:pPr lvl="1"/>
            <a:r>
              <a:rPr lang="en-US" altLang="zh-CN" sz="2800" dirty="0"/>
              <a:t>But, need propensity score model is correct</a:t>
            </a:r>
          </a:p>
          <a:p>
            <a:pPr lvl="1"/>
            <a:r>
              <a:rPr lang="en-US" altLang="zh-CN" sz="2800" dirty="0"/>
              <a:t>Weights would be very large if propensity score</a:t>
            </a:r>
            <a:r>
              <a:rPr lang="zh-CN" altLang="en-US" sz="2800" dirty="0"/>
              <a:t> </a:t>
            </a:r>
            <a:r>
              <a:rPr lang="en-US" altLang="zh-CN" sz="2800" dirty="0"/>
              <a:t>is close to 0 or 1</a:t>
            </a:r>
          </a:p>
          <a:p>
            <a:pPr lvl="1"/>
            <a:endParaRPr lang="en-US" altLang="zh-CN" sz="2800" dirty="0"/>
          </a:p>
          <a:p>
            <a:r>
              <a:rPr lang="en-US" altLang="zh-CN" sz="3200" dirty="0"/>
              <a:t>Can we directly learn sample weight that can balance confounders’ distribution between treated and control?</a:t>
            </a:r>
          </a:p>
        </p:txBody>
      </p:sp>
      <p:sp>
        <p:nvSpPr>
          <p:cNvPr id="4" name="灯片编号占位符 3"/>
          <p:cNvSpPr>
            <a:spLocks noGrp="1"/>
          </p:cNvSpPr>
          <p:nvPr>
            <p:ph type="sldNum" sz="quarter" idx="12"/>
          </p:nvPr>
        </p:nvSpPr>
        <p:spPr/>
        <p:txBody>
          <a:bodyPr/>
          <a:lstStyle/>
          <a:p>
            <a:fld id="{0CFEC368-1D7A-4F81-ABF6-AE0E36BAF64C}" type="slidenum">
              <a:rPr lang="en-US" smtClean="0"/>
              <a:pPr/>
              <a:t>78</a:t>
            </a:fld>
            <a:endParaRPr lang="en-US"/>
          </a:p>
        </p:txBody>
      </p:sp>
      <mc:AlternateContent xmlns:mc="http://schemas.openxmlformats.org/markup-compatibility/2006" xmlns:a14="http://schemas.microsoft.com/office/drawing/2010/main">
        <mc:Choice Requires="a14">
          <p:sp>
            <p:nvSpPr>
              <p:cNvPr id="5" name="矩形 4"/>
              <p:cNvSpPr/>
              <p:nvPr/>
            </p:nvSpPr>
            <p:spPr>
              <a:xfrm>
                <a:off x="9118205" y="1895789"/>
                <a:ext cx="2751779"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𝑇</m:t>
                              </m:r>
                            </m:e>
                            <m:sub>
                              <m:r>
                                <a:rPr lang="en-US" altLang="zh-CN" sz="2800" b="0" i="1" smtClean="0">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b="0" i="1" smtClean="0">
                                  <a:latin typeface="Cambria Math" panose="02040503050406030204" pitchFamily="18" charset="0"/>
                                </a:rPr>
                                <m:t>𝑖</m:t>
                              </m:r>
                            </m:sub>
                          </m:sSub>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𝑖</m:t>
                              </m:r>
                            </m:sub>
                          </m:sSub>
                        </m:num>
                        <m:den>
                          <m:r>
                            <a:rPr lang="en-US" altLang="zh-CN" sz="2800" i="1">
                              <a:latin typeface="Cambria Math" panose="02040503050406030204" pitchFamily="18" charset="0"/>
                            </a:rPr>
                            <m:t>1−</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𝑖</m:t>
                              </m:r>
                            </m:sub>
                          </m:sSub>
                        </m:den>
                      </m:f>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9118205" y="1895789"/>
                <a:ext cx="2751779" cy="974562"/>
              </a:xfrm>
              <a:prstGeom prst="rect">
                <a:avLst/>
              </a:prstGeom>
              <a:blipFill rotWithShape="0">
                <a:blip r:embed="rId3"/>
                <a:stretch>
                  <a:fillRect/>
                </a:stretch>
              </a:blipFill>
            </p:spPr>
            <p:txBody>
              <a:bodyPr/>
              <a:lstStyle/>
              <a:p>
                <a:r>
                  <a:rPr lang="zh-CN" altLang="en-US">
                    <a:noFill/>
                  </a:rPr>
                  <a:t> </a:t>
                </a:r>
              </a:p>
            </p:txBody>
          </p:sp>
        </mc:Fallback>
      </mc:AlternateContent>
      <p:sp>
        <p:nvSpPr>
          <p:cNvPr id="6" name="文本框 5"/>
          <p:cNvSpPr txBox="1"/>
          <p:nvPr/>
        </p:nvSpPr>
        <p:spPr>
          <a:xfrm>
            <a:off x="5514238" y="5657221"/>
            <a:ext cx="1163524" cy="707886"/>
          </a:xfrm>
          <a:prstGeom prst="rect">
            <a:avLst/>
          </a:prstGeom>
          <a:noFill/>
        </p:spPr>
        <p:txBody>
          <a:bodyPr wrap="none" rtlCol="0">
            <a:spAutoFit/>
          </a:bodyPr>
          <a:lstStyle/>
          <a:p>
            <a:r>
              <a:rPr lang="en-US" altLang="zh-CN" sz="4000" dirty="0">
                <a:solidFill>
                  <a:srgbClr val="FF3232"/>
                </a:solidFill>
              </a:rPr>
              <a:t>Yes!</a:t>
            </a:r>
            <a:endParaRPr lang="zh-CN" altLang="en-US" sz="4000" dirty="0">
              <a:solidFill>
                <a:srgbClr val="FF3232"/>
              </a:solidFill>
            </a:endParaRPr>
          </a:p>
        </p:txBody>
      </p:sp>
    </p:spTree>
    <p:extLst>
      <p:ext uri="{BB962C8B-B14F-4D97-AF65-F5344CB8AC3E}">
        <p14:creationId xmlns:p14="http://schemas.microsoft.com/office/powerpoint/2010/main" val="237940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600" y="1600200"/>
            <a:ext cx="10815376" cy="4876800"/>
          </a:xfrm>
        </p:spPr>
        <p:txBody>
          <a:bodyPr>
            <a:normAutofit/>
          </a:bodyPr>
          <a:lstStyle/>
          <a:p>
            <a:r>
              <a:rPr lang="en-US" altLang="zh-CN" sz="3200" b="1" dirty="0"/>
              <a:t>Motivation</a:t>
            </a:r>
            <a:r>
              <a:rPr lang="en-US" altLang="zh-CN" sz="3200" dirty="0"/>
              <a:t>: </a:t>
            </a:r>
            <a:r>
              <a:rPr lang="en-US" altLang="zh-CN" sz="2800" dirty="0"/>
              <a:t>The collection of all the moments of variables uniquely determine their distributions.</a:t>
            </a:r>
          </a:p>
          <a:p>
            <a:r>
              <a:rPr lang="en-US" altLang="zh-CN" sz="3200" b="1" dirty="0"/>
              <a:t>Methods</a:t>
            </a:r>
            <a:r>
              <a:rPr lang="en-US" altLang="zh-CN" sz="3200" dirty="0"/>
              <a:t>: </a:t>
            </a:r>
            <a:r>
              <a:rPr lang="en-US" altLang="zh-CN" sz="2800" dirty="0"/>
              <a:t>Learning sample weights by directly balancing confounders’ moments</a:t>
            </a:r>
            <a:r>
              <a:rPr lang="zh-CN" altLang="en-US" sz="2800" dirty="0"/>
              <a:t> </a:t>
            </a:r>
            <a:r>
              <a:rPr lang="en-US" altLang="zh-CN" sz="2800" dirty="0"/>
              <a:t>as</a:t>
            </a:r>
            <a:r>
              <a:rPr lang="zh-CN" altLang="en-US" sz="2800" dirty="0"/>
              <a:t> </a:t>
            </a:r>
            <a:r>
              <a:rPr lang="en-US" altLang="zh-CN" sz="2800" dirty="0"/>
              <a:t>follows</a:t>
            </a:r>
          </a:p>
          <a:p>
            <a:endParaRPr lang="en-US" altLang="zh-CN" sz="2800" dirty="0"/>
          </a:p>
          <a:p>
            <a:endParaRPr lang="en-US" altLang="zh-CN" sz="2800" dirty="0"/>
          </a:p>
          <a:p>
            <a:endParaRPr lang="en-US" altLang="zh-CN" sz="2800" dirty="0"/>
          </a:p>
          <a:p>
            <a:endParaRPr lang="en-US" altLang="zh-CN" sz="1800" dirty="0"/>
          </a:p>
          <a:p>
            <a:endParaRPr lang="en-US" altLang="zh-CN" sz="18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79</a:t>
            </a:fld>
            <a:endParaRPr lang="en-US"/>
          </a:p>
        </p:txBody>
      </p:sp>
      <p:pic>
        <p:nvPicPr>
          <p:cNvPr id="13" name="图片 12"/>
          <p:cNvPicPr>
            <a:picLocks noChangeAspect="1"/>
          </p:cNvPicPr>
          <p:nvPr/>
        </p:nvPicPr>
        <p:blipFill>
          <a:blip r:embed="rId3"/>
          <a:stretch>
            <a:fillRect/>
          </a:stretch>
        </p:blipFill>
        <p:spPr>
          <a:xfrm>
            <a:off x="3983612" y="3729639"/>
            <a:ext cx="3365673" cy="749339"/>
          </a:xfrm>
          <a:prstGeom prst="rect">
            <a:avLst/>
          </a:prstGeom>
        </p:spPr>
      </p:pic>
      <p:sp>
        <p:nvSpPr>
          <p:cNvPr id="14" name="圆角矩形 6"/>
          <p:cNvSpPr/>
          <p:nvPr/>
        </p:nvSpPr>
        <p:spPr>
          <a:xfrm>
            <a:off x="4926221" y="3788881"/>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889991" y="3788882"/>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357129" y="4736066"/>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492742" y="473606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cxnSpLocks/>
            <a:stCxn id="14" idx="2"/>
            <a:endCxn id="17" idx="0"/>
          </p:cNvCxnSpPr>
          <p:nvPr/>
        </p:nvCxnSpPr>
        <p:spPr>
          <a:xfrm flipH="1">
            <a:off x="3983612" y="4331234"/>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5" idx="2"/>
            <a:endCxn id="16" idx="0"/>
          </p:cNvCxnSpPr>
          <p:nvPr/>
        </p:nvCxnSpPr>
        <p:spPr>
          <a:xfrm>
            <a:off x="6357129" y="4329506"/>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矩形 15">
            <a:extLst>
              <a:ext uri="{FF2B5EF4-FFF2-40B4-BE49-F238E27FC236}">
                <a16:creationId xmlns:a16="http://schemas.microsoft.com/office/drawing/2014/main" id="{C724F375-F77B-0246-B736-6B62098C2F0D}"/>
              </a:ext>
            </a:extLst>
          </p:cNvPr>
          <p:cNvSpPr/>
          <p:nvPr/>
        </p:nvSpPr>
        <p:spPr>
          <a:xfrm>
            <a:off x="2106238" y="5641140"/>
            <a:ext cx="7822099" cy="993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latin typeface="Times New Roman" panose="02020603050405020304" pitchFamily="18" charset="0"/>
                <a:cs typeface="Times New Roman" panose="02020603050405020304" pitchFamily="18" charset="0"/>
              </a:rPr>
              <a:t>With moments, the sample weights can be learned without any model specification.</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2005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Stability</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a:t>
            </a:fld>
            <a:endParaRPr lang="en-US"/>
          </a:p>
        </p:txBody>
      </p:sp>
      <p:pic>
        <p:nvPicPr>
          <p:cNvPr id="17" name="图片 16"/>
          <p:cNvPicPr>
            <a:picLocks noChangeAspect="1"/>
          </p:cNvPicPr>
          <p:nvPr/>
        </p:nvPicPr>
        <p:blipFill>
          <a:blip r:embed="rId2"/>
          <a:stretch>
            <a:fillRect/>
          </a:stretch>
        </p:blipFill>
        <p:spPr>
          <a:xfrm>
            <a:off x="1818352" y="2885516"/>
            <a:ext cx="8449918" cy="3230851"/>
          </a:xfrm>
          <a:prstGeom prst="rect">
            <a:avLst/>
          </a:prstGeom>
        </p:spPr>
      </p:pic>
      <p:sp>
        <p:nvSpPr>
          <p:cNvPr id="21" name="矩形 20"/>
          <p:cNvSpPr/>
          <p:nvPr/>
        </p:nvSpPr>
        <p:spPr>
          <a:xfrm>
            <a:off x="1038225" y="1600200"/>
            <a:ext cx="10115550" cy="885610"/>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3200" dirty="0">
                <a:latin typeface="+mj-lt"/>
                <a:ea typeface="黑体" panose="02010609060101010101" pitchFamily="49" charset="-122"/>
              </a:rPr>
              <a:t>Most ML methods are developed under IID hypothesis</a:t>
            </a:r>
            <a:endParaRPr lang="zh-CN" altLang="en-US" sz="3200" dirty="0">
              <a:latin typeface="+mj-lt"/>
              <a:ea typeface="黑体" panose="02010609060101010101" pitchFamily="49" charset="-122"/>
            </a:endParaRPr>
          </a:p>
        </p:txBody>
      </p:sp>
    </p:spTree>
    <p:extLst>
      <p:ext uri="{BB962C8B-B14F-4D97-AF65-F5344CB8AC3E}">
        <p14:creationId xmlns:p14="http://schemas.microsoft.com/office/powerpoint/2010/main" val="3703308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600" y="1600200"/>
            <a:ext cx="10815376" cy="4876800"/>
          </a:xfrm>
        </p:spPr>
        <p:txBody>
          <a:bodyPr>
            <a:normAutofit/>
          </a:bodyPr>
          <a:lstStyle/>
          <a:p>
            <a:r>
              <a:rPr lang="en-US" altLang="zh-CN" sz="3200" b="1" dirty="0"/>
              <a:t>Motivation</a:t>
            </a:r>
            <a:r>
              <a:rPr lang="en-US" altLang="zh-CN" sz="3200" dirty="0"/>
              <a:t>: </a:t>
            </a:r>
            <a:r>
              <a:rPr lang="en-US" altLang="zh-CN" sz="2800" dirty="0"/>
              <a:t>The collection of all the moments of variables uniquely determine their distributions.</a:t>
            </a:r>
          </a:p>
          <a:p>
            <a:r>
              <a:rPr lang="en-US" altLang="zh-CN" sz="3200" b="1" dirty="0"/>
              <a:t>Methods</a:t>
            </a:r>
            <a:r>
              <a:rPr lang="en-US" altLang="zh-CN" sz="3200" dirty="0"/>
              <a:t>: </a:t>
            </a:r>
            <a:r>
              <a:rPr lang="en-US" altLang="zh-CN" sz="2800" dirty="0"/>
              <a:t>Learning sample weights by directly balancing confounders’ moments</a:t>
            </a:r>
            <a:r>
              <a:rPr lang="zh-CN" altLang="en-US" sz="2800" dirty="0"/>
              <a:t> </a:t>
            </a:r>
            <a:r>
              <a:rPr lang="en-US" altLang="zh-CN" sz="2800" dirty="0"/>
              <a:t>as</a:t>
            </a:r>
            <a:r>
              <a:rPr lang="zh-CN" altLang="en-US" sz="2800" dirty="0"/>
              <a:t> </a:t>
            </a:r>
            <a:r>
              <a:rPr lang="en-US" altLang="zh-CN" sz="2800" dirty="0"/>
              <a:t>follows</a:t>
            </a:r>
          </a:p>
          <a:p>
            <a:endParaRPr lang="en-US" altLang="zh-CN" sz="2800" dirty="0"/>
          </a:p>
          <a:p>
            <a:endParaRPr lang="en-US" altLang="zh-CN" sz="2800" dirty="0"/>
          </a:p>
          <a:p>
            <a:endParaRPr lang="en-US" altLang="zh-CN" sz="2800" dirty="0"/>
          </a:p>
          <a:p>
            <a:endParaRPr lang="en-US" altLang="zh-CN" sz="1800" dirty="0"/>
          </a:p>
          <a:p>
            <a:endParaRPr lang="en-US" altLang="zh-CN" sz="1800" dirty="0"/>
          </a:p>
          <a:p>
            <a:r>
              <a:rPr lang="en-US" altLang="zh-CN" sz="2800" dirty="0"/>
              <a:t>Estimating ATT by: </a:t>
            </a:r>
            <a:endParaRPr lang="en-US" altLang="zh-CN" sz="32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80</a:t>
            </a:fld>
            <a:endParaRPr lang="en-US"/>
          </a:p>
        </p:txBody>
      </p:sp>
      <p:pic>
        <p:nvPicPr>
          <p:cNvPr id="13" name="图片 12"/>
          <p:cNvPicPr>
            <a:picLocks noChangeAspect="1"/>
          </p:cNvPicPr>
          <p:nvPr/>
        </p:nvPicPr>
        <p:blipFill>
          <a:blip r:embed="rId3"/>
          <a:stretch>
            <a:fillRect/>
          </a:stretch>
        </p:blipFill>
        <p:spPr>
          <a:xfrm>
            <a:off x="3983612" y="3729639"/>
            <a:ext cx="3365673" cy="749339"/>
          </a:xfrm>
          <a:prstGeom prst="rect">
            <a:avLst/>
          </a:prstGeom>
        </p:spPr>
      </p:pic>
      <p:sp>
        <p:nvSpPr>
          <p:cNvPr id="14" name="圆角矩形 6"/>
          <p:cNvSpPr/>
          <p:nvPr/>
        </p:nvSpPr>
        <p:spPr>
          <a:xfrm>
            <a:off x="4926221" y="3788881"/>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889991" y="3788882"/>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357129" y="4736066"/>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492742" y="473606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cxnSpLocks/>
            <a:stCxn id="14" idx="2"/>
            <a:endCxn id="17" idx="0"/>
          </p:cNvCxnSpPr>
          <p:nvPr/>
        </p:nvCxnSpPr>
        <p:spPr>
          <a:xfrm flipH="1">
            <a:off x="3983612" y="4331234"/>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15" idx="2"/>
            <a:endCxn id="16" idx="0"/>
          </p:cNvCxnSpPr>
          <p:nvPr/>
        </p:nvCxnSpPr>
        <p:spPr>
          <a:xfrm>
            <a:off x="6357129" y="4329506"/>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4"/>
          <a:stretch>
            <a:fillRect/>
          </a:stretch>
        </p:blipFill>
        <p:spPr>
          <a:xfrm>
            <a:off x="4451420" y="5634604"/>
            <a:ext cx="6393943" cy="1171090"/>
          </a:xfrm>
          <a:prstGeom prst="rect">
            <a:avLst/>
          </a:prstGeom>
        </p:spPr>
      </p:pic>
    </p:spTree>
    <p:extLst>
      <p:ext uri="{BB962C8B-B14F-4D97-AF65-F5344CB8AC3E}">
        <p14:creationId xmlns:p14="http://schemas.microsoft.com/office/powerpoint/2010/main" val="31573740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Entropy Balancing</a:t>
            </a:r>
            <a:endParaRPr lang="zh-CN" altLang="en-US" dirty="0"/>
          </a:p>
        </p:txBody>
      </p:sp>
      <p:sp>
        <p:nvSpPr>
          <p:cNvPr id="3" name="内容占位符 2"/>
          <p:cNvSpPr>
            <a:spLocks noGrp="1"/>
          </p:cNvSpPr>
          <p:nvPr>
            <p:ph idx="1"/>
          </p:nvPr>
        </p:nvSpPr>
        <p:spPr>
          <a:xfrm>
            <a:off x="609600" y="4079631"/>
            <a:ext cx="10302910" cy="2397368"/>
          </a:xfrm>
        </p:spPr>
        <p:txBody>
          <a:bodyPr>
            <a:normAutofit/>
          </a:bodyPr>
          <a:lstStyle/>
          <a:p>
            <a:r>
              <a:rPr lang="en-US" altLang="zh-CN" sz="3200" dirty="0"/>
              <a:t>Maximum the entropy of sample weights W</a:t>
            </a:r>
          </a:p>
          <a:p>
            <a:r>
              <a:rPr lang="en-US" altLang="zh-CN" sz="3200" dirty="0"/>
              <a:t>Directly confounder balancing by sample weights W</a:t>
            </a:r>
          </a:p>
          <a:p>
            <a:r>
              <a:rPr lang="en-US" altLang="zh-CN" sz="3200" dirty="0">
                <a:solidFill>
                  <a:srgbClr val="00B050"/>
                </a:solidFill>
              </a:rPr>
              <a:t>But, treat all variables as confounders and </a:t>
            </a:r>
            <a:r>
              <a:rPr lang="en-US" altLang="zh-CN" sz="3200" dirty="0">
                <a:solidFill>
                  <a:srgbClr val="FF3232"/>
                </a:solidFill>
              </a:rPr>
              <a:t>balance them equally</a:t>
            </a:r>
            <a:endParaRPr lang="zh-CN" altLang="en-US" sz="3200" dirty="0">
              <a:solidFill>
                <a:srgbClr val="FF3232"/>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81</a:t>
            </a:fld>
            <a:endParaRPr lang="en-US"/>
          </a:p>
        </p:txBody>
      </p:sp>
      <p:pic>
        <p:nvPicPr>
          <p:cNvPr id="6" name="图片 5"/>
          <p:cNvPicPr>
            <a:picLocks noChangeAspect="1"/>
          </p:cNvPicPr>
          <p:nvPr/>
        </p:nvPicPr>
        <p:blipFill>
          <a:blip r:embed="rId3"/>
          <a:stretch>
            <a:fillRect/>
          </a:stretch>
        </p:blipFill>
        <p:spPr>
          <a:xfrm>
            <a:off x="3471862" y="1524000"/>
            <a:ext cx="5248275" cy="2133600"/>
          </a:xfrm>
          <a:prstGeom prst="rect">
            <a:avLst/>
          </a:prstGeom>
        </p:spPr>
      </p:pic>
      <p:sp>
        <p:nvSpPr>
          <p:cNvPr id="7" name="圆角矩形 7"/>
          <p:cNvSpPr/>
          <p:nvPr/>
        </p:nvSpPr>
        <p:spPr>
          <a:xfrm>
            <a:off x="4732082" y="2366010"/>
            <a:ext cx="3657538" cy="602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29123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Approximate Residual Balancing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10972800" cy="5132196"/>
              </a:xfrm>
            </p:spPr>
            <p:txBody>
              <a:bodyPr/>
              <a:lstStyle/>
              <a:p>
                <a:r>
                  <a:rPr lang="en-US" altLang="zh-CN" dirty="0"/>
                  <a:t>1. compute approximate balancing weights W as</a:t>
                </a:r>
              </a:p>
              <a:p>
                <a:endParaRPr lang="en-US" altLang="zh-CN" sz="1800" dirty="0"/>
              </a:p>
              <a:p>
                <a:endParaRPr lang="en-US" altLang="zh-CN" sz="1600" dirty="0"/>
              </a:p>
              <a:p>
                <a:endParaRPr lang="en-US" altLang="zh-CN" sz="1800" dirty="0"/>
              </a:p>
              <a:p>
                <a:r>
                  <a:rPr lang="en-US" altLang="zh-CN" dirty="0"/>
                  <a:t>2. Fit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e>
                      <m:sub>
                        <m:r>
                          <a:rPr lang="en-US" altLang="zh-CN" b="0" i="1" smtClean="0">
                            <a:latin typeface="Cambria Math" panose="02040503050406030204" pitchFamily="18" charset="0"/>
                          </a:rPr>
                          <m:t>𝑐</m:t>
                        </m:r>
                      </m:sub>
                    </m:sSub>
                  </m:oMath>
                </a14:m>
                <a:r>
                  <a:rPr lang="zh-CN" altLang="en-US" dirty="0"/>
                  <a:t> </a:t>
                </a:r>
                <a:r>
                  <a:rPr lang="en-US" altLang="zh-CN" dirty="0"/>
                  <a:t>in the linear model using a lasso or elastic net,</a:t>
                </a:r>
              </a:p>
              <a:p>
                <a:endParaRPr lang="en-US" altLang="zh-CN" dirty="0"/>
              </a:p>
              <a:p>
                <a:endParaRPr lang="en-US" altLang="zh-CN" dirty="0"/>
              </a:p>
              <a:p>
                <a:r>
                  <a:rPr lang="en-US" altLang="zh-CN" dirty="0"/>
                  <a:t>3. Estimate the ATT as</a:t>
                </a:r>
              </a:p>
              <a:p>
                <a:endParaRPr lang="en-US" altLang="zh-CN" dirty="0"/>
              </a:p>
              <a:p>
                <a:endParaRPr lang="en-US" altLang="zh-CN" dirty="0"/>
              </a:p>
              <a:p>
                <a:r>
                  <a:rPr lang="en-US" altLang="zh-CN" dirty="0"/>
                  <a:t>Double Robustness:  Exact confounder balancing or regression is correct.</a:t>
                </a:r>
              </a:p>
              <a:p>
                <a:r>
                  <a:rPr lang="en-US" altLang="zh-CN" dirty="0">
                    <a:solidFill>
                      <a:srgbClr val="00B050"/>
                    </a:solidFill>
                  </a:rPr>
                  <a:t>But, treats all variables as confounders and </a:t>
                </a:r>
                <a:r>
                  <a:rPr lang="en-US" altLang="zh-CN" dirty="0">
                    <a:solidFill>
                      <a:srgbClr val="FF3232"/>
                    </a:solidFill>
                  </a:rPr>
                  <a:t>balance them equally</a:t>
                </a:r>
                <a:endParaRPr lang="zh-CN" altLang="en-US" dirty="0">
                  <a:solidFill>
                    <a:srgbClr val="FF3232"/>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10972800" cy="5132196"/>
              </a:xfrm>
              <a:blipFill>
                <a:blip r:embed="rId3"/>
                <a:stretch>
                  <a:fillRect l="-579" t="-98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82</a:t>
            </a:fld>
            <a:endParaRPr lang="en-US"/>
          </a:p>
        </p:txBody>
      </p:sp>
      <p:pic>
        <p:nvPicPr>
          <p:cNvPr id="5" name="图片 4"/>
          <p:cNvPicPr>
            <a:picLocks noChangeAspect="1"/>
          </p:cNvPicPr>
          <p:nvPr/>
        </p:nvPicPr>
        <p:blipFill>
          <a:blip r:embed="rId4"/>
          <a:stretch>
            <a:fillRect/>
          </a:stretch>
        </p:blipFill>
        <p:spPr>
          <a:xfrm>
            <a:off x="2643609" y="3408126"/>
            <a:ext cx="7483120" cy="982434"/>
          </a:xfrm>
          <a:prstGeom prst="rect">
            <a:avLst/>
          </a:prstGeom>
        </p:spPr>
      </p:pic>
      <p:pic>
        <p:nvPicPr>
          <p:cNvPr id="6" name="图片 5"/>
          <p:cNvPicPr>
            <a:picLocks noChangeAspect="1"/>
          </p:cNvPicPr>
          <p:nvPr/>
        </p:nvPicPr>
        <p:blipFill>
          <a:blip r:embed="rId5"/>
          <a:stretch>
            <a:fillRect/>
          </a:stretch>
        </p:blipFill>
        <p:spPr>
          <a:xfrm>
            <a:off x="3205425" y="4754067"/>
            <a:ext cx="5602243" cy="924921"/>
          </a:xfrm>
          <a:prstGeom prst="rect">
            <a:avLst/>
          </a:prstGeom>
        </p:spPr>
      </p:pic>
      <p:pic>
        <p:nvPicPr>
          <p:cNvPr id="7" name="图片 6"/>
          <p:cNvPicPr>
            <a:picLocks noChangeAspect="1"/>
          </p:cNvPicPr>
          <p:nvPr/>
        </p:nvPicPr>
        <p:blipFill>
          <a:blip r:embed="rId6"/>
          <a:stretch>
            <a:fillRect/>
          </a:stretch>
        </p:blipFill>
        <p:spPr>
          <a:xfrm>
            <a:off x="1899138" y="2066995"/>
            <a:ext cx="8972062" cy="1037912"/>
          </a:xfrm>
          <a:prstGeom prst="rect">
            <a:avLst/>
          </a:prstGeom>
        </p:spPr>
      </p:pic>
      <p:sp>
        <p:nvSpPr>
          <p:cNvPr id="8" name="圆角矩形 7"/>
          <p:cNvSpPr/>
          <p:nvPr/>
        </p:nvSpPr>
        <p:spPr>
          <a:xfrm>
            <a:off x="5383530" y="2265477"/>
            <a:ext cx="1943100" cy="602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1857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599" y="1600200"/>
            <a:ext cx="11257503" cy="5257800"/>
          </a:xfrm>
        </p:spPr>
        <p:txBody>
          <a:bodyPr>
            <a:normAutofit/>
          </a:bodyPr>
          <a:lstStyle/>
          <a:p>
            <a:r>
              <a:rPr lang="en-US" altLang="zh-CN" sz="3200" dirty="0"/>
              <a:t>Recap:</a:t>
            </a:r>
          </a:p>
          <a:p>
            <a:pPr lvl="1"/>
            <a:r>
              <a:rPr lang="en-US" altLang="zh-CN" sz="2800" i="1" dirty="0"/>
              <a:t>Entropy</a:t>
            </a:r>
            <a:r>
              <a:rPr lang="zh-CN" altLang="en-US" sz="2800" i="1" dirty="0"/>
              <a:t> </a:t>
            </a:r>
            <a:r>
              <a:rPr lang="en-US" altLang="zh-CN" sz="2800" i="1" dirty="0"/>
              <a:t>Balancing</a:t>
            </a:r>
            <a:r>
              <a:rPr lang="en-US" altLang="zh-CN" sz="2800" dirty="0"/>
              <a:t>,</a:t>
            </a:r>
            <a:r>
              <a:rPr lang="zh-CN" altLang="en-US" sz="2800" dirty="0"/>
              <a:t> </a:t>
            </a:r>
            <a:r>
              <a:rPr lang="en-US" altLang="zh-CN" sz="2800" i="1" dirty="0"/>
              <a:t>Approximate</a:t>
            </a:r>
            <a:r>
              <a:rPr lang="zh-CN" altLang="en-US" sz="2800" i="1" dirty="0"/>
              <a:t> </a:t>
            </a:r>
            <a:r>
              <a:rPr lang="en-US" altLang="zh-CN" sz="2800" i="1" dirty="0"/>
              <a:t>Residual</a:t>
            </a:r>
            <a:r>
              <a:rPr lang="zh-CN" altLang="en-US" sz="2800" i="1" dirty="0"/>
              <a:t> </a:t>
            </a:r>
            <a:r>
              <a:rPr lang="en-US" altLang="zh-CN" sz="2800" i="1" dirty="0"/>
              <a:t>Balancing</a:t>
            </a:r>
            <a:r>
              <a:rPr lang="zh-CN" altLang="en-US" sz="2800" i="1" dirty="0"/>
              <a:t> </a:t>
            </a:r>
            <a:r>
              <a:rPr lang="en-US" altLang="zh-CN" sz="2800" dirty="0"/>
              <a:t>etc.</a:t>
            </a:r>
          </a:p>
          <a:p>
            <a:pPr lvl="1"/>
            <a:r>
              <a:rPr lang="en-US" altLang="zh-CN" sz="2800" dirty="0"/>
              <a:t>Moments uniquely determine variables’ distribution</a:t>
            </a:r>
          </a:p>
          <a:p>
            <a:pPr lvl="1"/>
            <a:r>
              <a:rPr lang="en-US" altLang="zh-CN" sz="2800" dirty="0"/>
              <a:t>Learning sample weights by balancing confounders’ moments</a:t>
            </a:r>
          </a:p>
          <a:p>
            <a:pPr marL="274320" lvl="1" indent="0">
              <a:buNone/>
            </a:pPr>
            <a:endParaRPr lang="en-US" altLang="zh-CN" sz="2800" dirty="0"/>
          </a:p>
          <a:p>
            <a:pPr lvl="1"/>
            <a:endParaRPr lang="en-US" altLang="zh-CN" sz="2800" dirty="0"/>
          </a:p>
          <a:p>
            <a:pPr marL="274320" lvl="1" indent="0">
              <a:buNone/>
            </a:pPr>
            <a:endParaRPr lang="en-US" altLang="zh-CN" sz="2800" dirty="0"/>
          </a:p>
          <a:p>
            <a:pPr marL="274308" lvl="1" indent="0">
              <a:buNone/>
            </a:pPr>
            <a:endParaRPr lang="en-US" altLang="zh-CN" sz="2800" dirty="0"/>
          </a:p>
          <a:p>
            <a:pPr lvl="1"/>
            <a:r>
              <a:rPr lang="en-US" altLang="zh-CN" sz="2800" dirty="0">
                <a:solidFill>
                  <a:srgbClr val="FF3232"/>
                </a:solidFill>
              </a:rPr>
              <a:t>But,</a:t>
            </a:r>
            <a:r>
              <a:rPr lang="en-US" altLang="zh-CN" sz="2800" dirty="0"/>
              <a:t> </a:t>
            </a:r>
            <a:r>
              <a:rPr lang="en-US" altLang="zh-CN" sz="2800" dirty="0">
                <a:solidFill>
                  <a:srgbClr val="FF0000"/>
                </a:solidFill>
              </a:rPr>
              <a:t>treat all variables as confounders,</a:t>
            </a:r>
            <a:r>
              <a:rPr lang="zh-CN" altLang="en-US" sz="2800" dirty="0">
                <a:solidFill>
                  <a:srgbClr val="FF0000"/>
                </a:solidFill>
              </a:rPr>
              <a:t> </a:t>
            </a:r>
            <a:r>
              <a:rPr lang="en-US" altLang="zh-CN" sz="2800" dirty="0">
                <a:solidFill>
                  <a:srgbClr val="FF0000"/>
                </a:solidFill>
              </a:rPr>
              <a:t> and balance them equally</a:t>
            </a:r>
          </a:p>
          <a:p>
            <a:pPr lvl="1"/>
            <a:r>
              <a:rPr lang="en-US" altLang="zh-CN" sz="2800" dirty="0">
                <a:solidFill>
                  <a:srgbClr val="FF0000"/>
                </a:solidFill>
              </a:rPr>
              <a:t>Different confounders make different confounding bias</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83</a:t>
            </a:fld>
            <a:endParaRPr lang="en-US"/>
          </a:p>
        </p:txBody>
      </p:sp>
      <p:pic>
        <p:nvPicPr>
          <p:cNvPr id="13" name="图片 12"/>
          <p:cNvPicPr>
            <a:picLocks noChangeAspect="1"/>
          </p:cNvPicPr>
          <p:nvPr/>
        </p:nvPicPr>
        <p:blipFill>
          <a:blip r:embed="rId3"/>
          <a:stretch>
            <a:fillRect/>
          </a:stretch>
        </p:blipFill>
        <p:spPr>
          <a:xfrm>
            <a:off x="4083003" y="4005013"/>
            <a:ext cx="3365673" cy="749339"/>
          </a:xfrm>
          <a:prstGeom prst="rect">
            <a:avLst/>
          </a:prstGeom>
        </p:spPr>
      </p:pic>
      <p:sp>
        <p:nvSpPr>
          <p:cNvPr id="14" name="圆角矩形 6"/>
          <p:cNvSpPr/>
          <p:nvPr/>
        </p:nvSpPr>
        <p:spPr>
          <a:xfrm>
            <a:off x="5025612" y="4064255"/>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989382" y="4064256"/>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456520" y="5011440"/>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592133" y="5011441"/>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stCxn id="14" idx="2"/>
            <a:endCxn id="17" idx="0"/>
          </p:cNvCxnSpPr>
          <p:nvPr/>
        </p:nvCxnSpPr>
        <p:spPr>
          <a:xfrm flipH="1">
            <a:off x="4083003" y="4606608"/>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2"/>
            <a:endCxn id="16" idx="0"/>
          </p:cNvCxnSpPr>
          <p:nvPr/>
        </p:nvCxnSpPr>
        <p:spPr>
          <a:xfrm>
            <a:off x="6456520" y="4604880"/>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2993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Directly Confounder Balancing</a:t>
            </a:r>
            <a:endParaRPr lang="zh-CN" altLang="en-US" dirty="0"/>
          </a:p>
        </p:txBody>
      </p:sp>
      <p:sp>
        <p:nvSpPr>
          <p:cNvPr id="3" name="内容占位符 2"/>
          <p:cNvSpPr>
            <a:spLocks noGrp="1"/>
          </p:cNvSpPr>
          <p:nvPr>
            <p:ph idx="1"/>
          </p:nvPr>
        </p:nvSpPr>
        <p:spPr>
          <a:xfrm>
            <a:off x="609599" y="1600200"/>
            <a:ext cx="11257503" cy="5257800"/>
          </a:xfrm>
        </p:spPr>
        <p:txBody>
          <a:bodyPr>
            <a:normAutofit/>
          </a:bodyPr>
          <a:lstStyle/>
          <a:p>
            <a:r>
              <a:rPr lang="en-US" altLang="zh-CN" sz="3200" dirty="0"/>
              <a:t>Recap:</a:t>
            </a:r>
          </a:p>
          <a:p>
            <a:pPr lvl="1"/>
            <a:r>
              <a:rPr lang="en-US" altLang="zh-CN" sz="2800" i="1" dirty="0"/>
              <a:t>Entropy</a:t>
            </a:r>
            <a:r>
              <a:rPr lang="zh-CN" altLang="en-US" sz="2800" i="1" dirty="0"/>
              <a:t> </a:t>
            </a:r>
            <a:r>
              <a:rPr lang="en-US" altLang="zh-CN" sz="2800" i="1" dirty="0"/>
              <a:t>Balancing</a:t>
            </a:r>
            <a:r>
              <a:rPr lang="en-US" altLang="zh-CN" sz="2800" dirty="0"/>
              <a:t>,</a:t>
            </a:r>
            <a:r>
              <a:rPr lang="zh-CN" altLang="en-US" sz="2800" dirty="0"/>
              <a:t> </a:t>
            </a:r>
            <a:r>
              <a:rPr lang="en-US" altLang="zh-CN" sz="2800" i="1" dirty="0"/>
              <a:t>Approximate</a:t>
            </a:r>
            <a:r>
              <a:rPr lang="zh-CN" altLang="en-US" sz="2800" i="1" dirty="0"/>
              <a:t> </a:t>
            </a:r>
            <a:r>
              <a:rPr lang="en-US" altLang="zh-CN" sz="2800" i="1" dirty="0"/>
              <a:t>Residual</a:t>
            </a:r>
            <a:r>
              <a:rPr lang="zh-CN" altLang="en-US" sz="2800" i="1" dirty="0"/>
              <a:t> </a:t>
            </a:r>
            <a:r>
              <a:rPr lang="en-US" altLang="zh-CN" sz="2800" i="1" dirty="0"/>
              <a:t>Balancing</a:t>
            </a:r>
            <a:r>
              <a:rPr lang="zh-CN" altLang="en-US" sz="2800" i="1" dirty="0"/>
              <a:t> </a:t>
            </a:r>
            <a:r>
              <a:rPr lang="en-US" altLang="zh-CN" sz="2800" dirty="0"/>
              <a:t>etc.</a:t>
            </a:r>
          </a:p>
          <a:p>
            <a:pPr lvl="1"/>
            <a:r>
              <a:rPr lang="en-US" altLang="zh-CN" sz="2800" dirty="0"/>
              <a:t>Moments uniquely determine variables’ distribution</a:t>
            </a:r>
          </a:p>
          <a:p>
            <a:pPr lvl="1"/>
            <a:r>
              <a:rPr lang="en-US" altLang="zh-CN" sz="2800" dirty="0"/>
              <a:t>Learning sample weights by balancing confounders’ moments</a:t>
            </a:r>
          </a:p>
          <a:p>
            <a:pPr marL="274320" lvl="1" indent="0">
              <a:buNone/>
            </a:pPr>
            <a:endParaRPr lang="en-US" altLang="zh-CN" sz="2800" dirty="0"/>
          </a:p>
          <a:p>
            <a:pPr lvl="1"/>
            <a:endParaRPr lang="en-US" altLang="zh-CN" sz="2800" dirty="0"/>
          </a:p>
          <a:p>
            <a:pPr marL="274320" lvl="1" indent="0">
              <a:buNone/>
            </a:pPr>
            <a:endParaRPr lang="en-US" altLang="zh-CN" sz="2800" dirty="0"/>
          </a:p>
          <a:p>
            <a:pPr marL="274308" lvl="1" indent="0">
              <a:buNone/>
            </a:pPr>
            <a:endParaRPr lang="en-US" altLang="zh-CN" sz="2800" dirty="0"/>
          </a:p>
          <a:p>
            <a:pPr lvl="1"/>
            <a:r>
              <a:rPr lang="en-US" altLang="zh-CN" sz="2800" dirty="0">
                <a:solidFill>
                  <a:srgbClr val="FF3232"/>
                </a:solidFill>
              </a:rPr>
              <a:t>But,</a:t>
            </a:r>
            <a:r>
              <a:rPr lang="en-US" altLang="zh-CN" sz="2800" dirty="0"/>
              <a:t> </a:t>
            </a:r>
            <a:r>
              <a:rPr lang="en-US" altLang="zh-CN" sz="2800" dirty="0">
                <a:solidFill>
                  <a:srgbClr val="FF0000"/>
                </a:solidFill>
              </a:rPr>
              <a:t>treat all variables as confounders,</a:t>
            </a:r>
            <a:r>
              <a:rPr lang="zh-CN" altLang="en-US" sz="2800" dirty="0">
                <a:solidFill>
                  <a:srgbClr val="FF0000"/>
                </a:solidFill>
              </a:rPr>
              <a:t> </a:t>
            </a:r>
            <a:r>
              <a:rPr lang="en-US" altLang="zh-CN" sz="2800" dirty="0">
                <a:solidFill>
                  <a:srgbClr val="FF0000"/>
                </a:solidFill>
              </a:rPr>
              <a:t> and balance them equally</a:t>
            </a:r>
          </a:p>
          <a:p>
            <a:pPr lvl="1"/>
            <a:r>
              <a:rPr lang="en-US" altLang="zh-CN" sz="2800" dirty="0">
                <a:solidFill>
                  <a:srgbClr val="FF0000"/>
                </a:solidFill>
              </a:rPr>
              <a:t>Different confounders make different confounding bias</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84</a:t>
            </a:fld>
            <a:endParaRPr lang="en-US"/>
          </a:p>
        </p:txBody>
      </p:sp>
      <p:pic>
        <p:nvPicPr>
          <p:cNvPr id="13" name="图片 12"/>
          <p:cNvPicPr>
            <a:picLocks noChangeAspect="1"/>
          </p:cNvPicPr>
          <p:nvPr/>
        </p:nvPicPr>
        <p:blipFill>
          <a:blip r:embed="rId3"/>
          <a:stretch>
            <a:fillRect/>
          </a:stretch>
        </p:blipFill>
        <p:spPr>
          <a:xfrm>
            <a:off x="4083003" y="4005013"/>
            <a:ext cx="3365673" cy="749339"/>
          </a:xfrm>
          <a:prstGeom prst="rect">
            <a:avLst/>
          </a:prstGeom>
        </p:spPr>
      </p:pic>
      <p:sp>
        <p:nvSpPr>
          <p:cNvPr id="14" name="圆角矩形 6"/>
          <p:cNvSpPr/>
          <p:nvPr/>
        </p:nvSpPr>
        <p:spPr>
          <a:xfrm>
            <a:off x="5025612" y="4064255"/>
            <a:ext cx="578497" cy="5423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
          <p:cNvSpPr/>
          <p:nvPr/>
        </p:nvSpPr>
        <p:spPr>
          <a:xfrm>
            <a:off x="5989382" y="4064256"/>
            <a:ext cx="934276" cy="5406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8"/>
          <p:cNvSpPr/>
          <p:nvPr/>
        </p:nvSpPr>
        <p:spPr>
          <a:xfrm>
            <a:off x="6456520" y="5011440"/>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Control </a:t>
            </a:r>
            <a:r>
              <a:rPr lang="en-US" altLang="zh-CN" b="1" dirty="0">
                <a:solidFill>
                  <a:schemeClr val="tx1"/>
                </a:solidFill>
              </a:rPr>
              <a:t>Group</a:t>
            </a:r>
            <a:endParaRPr lang="zh-CN" altLang="en-US" b="1" dirty="0">
              <a:solidFill>
                <a:schemeClr val="tx1"/>
              </a:solidFill>
            </a:endParaRPr>
          </a:p>
        </p:txBody>
      </p:sp>
      <p:sp>
        <p:nvSpPr>
          <p:cNvPr id="17" name="圆角矩形 9"/>
          <p:cNvSpPr/>
          <p:nvPr/>
        </p:nvSpPr>
        <p:spPr>
          <a:xfrm>
            <a:off x="2592133" y="5011441"/>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The first moments of X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8" name="直接连接符 17"/>
          <p:cNvCxnSpPr>
            <a:stCxn id="14" idx="2"/>
            <a:endCxn id="17" idx="0"/>
          </p:cNvCxnSpPr>
          <p:nvPr/>
        </p:nvCxnSpPr>
        <p:spPr>
          <a:xfrm flipH="1">
            <a:off x="4083003" y="4606608"/>
            <a:ext cx="1231858" cy="404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2"/>
            <a:endCxn id="16" idx="0"/>
          </p:cNvCxnSpPr>
          <p:nvPr/>
        </p:nvCxnSpPr>
        <p:spPr>
          <a:xfrm>
            <a:off x="6456520" y="4604880"/>
            <a:ext cx="1490870" cy="406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4">
            <a:extLst>
              <a:ext uri="{FF2B5EF4-FFF2-40B4-BE49-F238E27FC236}">
                <a16:creationId xmlns:a16="http://schemas.microsoft.com/office/drawing/2014/main" id="{C3E309BE-E9CB-455F-A6AF-6B85334EB22E}"/>
              </a:ext>
            </a:extLst>
          </p:cNvPr>
          <p:cNvSpPr/>
          <p:nvPr/>
        </p:nvSpPr>
        <p:spPr>
          <a:xfrm rot="20665467">
            <a:off x="2378741" y="3288020"/>
            <a:ext cx="7434520" cy="18821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How to differentiated confounders and their bias?</a:t>
            </a:r>
          </a:p>
        </p:txBody>
      </p:sp>
    </p:spTree>
    <p:extLst>
      <p:ext uri="{BB962C8B-B14F-4D97-AF65-F5344CB8AC3E}">
        <p14:creationId xmlns:p14="http://schemas.microsoft.com/office/powerpoint/2010/main" val="38996992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 for Causal Inference</a:t>
            </a:r>
            <a:endParaRPr lang="zh-CN" altLang="en-US" dirty="0"/>
          </a:p>
        </p:txBody>
      </p:sp>
      <p:sp>
        <p:nvSpPr>
          <p:cNvPr id="3" name="内容占位符 2"/>
          <p:cNvSpPr>
            <a:spLocks noGrp="1"/>
          </p:cNvSpPr>
          <p:nvPr>
            <p:ph idx="1"/>
          </p:nvPr>
        </p:nvSpPr>
        <p:spPr/>
        <p:txBody>
          <a:bodyPr/>
          <a:lstStyle/>
          <a:p>
            <a:r>
              <a:rPr lang="en-US" altLang="zh-CN" sz="2800" b="1" dirty="0"/>
              <a:t>Matching</a:t>
            </a:r>
          </a:p>
          <a:p>
            <a:r>
              <a:rPr lang="en-US" altLang="zh-CN" sz="2800" b="1" dirty="0"/>
              <a:t>Propensity Score Based Methods</a:t>
            </a:r>
          </a:p>
          <a:p>
            <a:pPr lvl="1"/>
            <a:r>
              <a:rPr lang="en-US" altLang="zh-CN" sz="2400" dirty="0"/>
              <a:t>Propensity Score Matching</a:t>
            </a:r>
          </a:p>
          <a:p>
            <a:pPr lvl="1"/>
            <a:r>
              <a:rPr lang="en-US" altLang="zh-CN" sz="2400" dirty="0"/>
              <a:t>Inverse of Propensity Weighting (IPW)</a:t>
            </a:r>
          </a:p>
          <a:p>
            <a:pPr lvl="1"/>
            <a:r>
              <a:rPr lang="en-US" altLang="zh-CN" sz="2400" dirty="0"/>
              <a:t>Doubly Robust</a:t>
            </a:r>
          </a:p>
          <a:p>
            <a:pPr lvl="1"/>
            <a:r>
              <a:rPr lang="en-US" altLang="zh-CN" sz="2400" dirty="0"/>
              <a:t>Data-Driven Variable Decomposition (D</a:t>
            </a:r>
            <a:r>
              <a:rPr lang="en-US" altLang="zh-CN" sz="2400" baseline="30000" dirty="0"/>
              <a:t>2</a:t>
            </a:r>
            <a:r>
              <a:rPr lang="en-US" altLang="zh-CN" sz="2400" dirty="0"/>
              <a:t>VD)</a:t>
            </a:r>
          </a:p>
          <a:p>
            <a:r>
              <a:rPr lang="en-US" altLang="zh-CN" sz="2800" b="1" dirty="0">
                <a:solidFill>
                  <a:srgbClr val="FF0000"/>
                </a:solidFill>
              </a:rPr>
              <a:t>Directly Confounder Balancing</a:t>
            </a:r>
          </a:p>
          <a:p>
            <a:pPr lvl="1"/>
            <a:r>
              <a:rPr lang="en-US" altLang="zh-CN" sz="2400" dirty="0"/>
              <a:t>Entropy Balancing</a:t>
            </a:r>
          </a:p>
          <a:p>
            <a:pPr lvl="1"/>
            <a:r>
              <a:rPr lang="en-US" altLang="zh-CN" sz="2400" dirty="0"/>
              <a:t>Approximate Residual Balancing</a:t>
            </a:r>
          </a:p>
          <a:p>
            <a:pPr lvl="1"/>
            <a:r>
              <a:rPr lang="en-US" altLang="zh-CN" sz="2400" b="1" dirty="0">
                <a:solidFill>
                  <a:srgbClr val="1717FB"/>
                </a:solidFill>
              </a:rPr>
              <a:t>Differentiated Confounder Balancing</a:t>
            </a:r>
            <a:r>
              <a:rPr lang="zh-CN" altLang="en-US" sz="2400" b="1" dirty="0">
                <a:solidFill>
                  <a:srgbClr val="1717FB"/>
                </a:solidFill>
              </a:rPr>
              <a:t> </a:t>
            </a:r>
            <a:r>
              <a:rPr lang="en-US" altLang="zh-CN" sz="2400" b="1" dirty="0">
                <a:solidFill>
                  <a:srgbClr val="1717FB"/>
                </a:solidFill>
              </a:rPr>
              <a:t>(DCB)</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85</a:t>
            </a:fld>
            <a:endParaRPr lang="en-US"/>
          </a:p>
        </p:txBody>
      </p:sp>
    </p:spTree>
    <p:extLst>
      <p:ext uri="{BB962C8B-B14F-4D97-AF65-F5344CB8AC3E}">
        <p14:creationId xmlns:p14="http://schemas.microsoft.com/office/powerpoint/2010/main" val="26664292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Differentiated Confounder Balancing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3600" b="1" dirty="0">
                    <a:solidFill>
                      <a:srgbClr val="AC29E7"/>
                    </a:solidFill>
                    <a:latin typeface="Times New Roman" panose="02020603050405020304" pitchFamily="18" charset="0"/>
                    <a:cs typeface="Times New Roman" panose="02020603050405020304" pitchFamily="18" charset="0"/>
                  </a:rPr>
                  <a:t>Ideas</a:t>
                </a:r>
                <a:r>
                  <a:rPr lang="en-US" altLang="zh-CN" sz="3600" dirty="0">
                    <a:latin typeface="Times New Roman" panose="02020603050405020304" pitchFamily="18" charset="0"/>
                    <a:cs typeface="Times New Roman" panose="02020603050405020304" pitchFamily="18" charset="0"/>
                  </a:rPr>
                  <a:t>: simultaneously learn </a:t>
                </a:r>
                <a:r>
                  <a:rPr lang="en-US" altLang="zh-CN" sz="3600" b="1" i="1" dirty="0">
                    <a:latin typeface="Times New Roman" panose="02020603050405020304" pitchFamily="18" charset="0"/>
                    <a:cs typeface="Times New Roman" panose="02020603050405020304" pitchFamily="18" charset="0"/>
                  </a:rPr>
                  <a:t>confounder weights </a:t>
                </a:r>
                <a14:m>
                  <m:oMath xmlns:m="http://schemas.openxmlformats.org/officeDocument/2006/math">
                    <m:r>
                      <a:rPr lang="zh-CN" altLang="en-US" sz="3600" b="1" i="1">
                        <a:latin typeface="Cambria Math" panose="02040503050406030204" pitchFamily="18" charset="0"/>
                        <a:cs typeface="Times New Roman" panose="02020603050405020304" pitchFamily="18" charset="0"/>
                      </a:rPr>
                      <m:t>𝜷</m:t>
                    </m:r>
                  </m:oMath>
                </a14:m>
                <a:r>
                  <a:rPr lang="en-US" altLang="zh-CN" sz="3600" b="1" i="1"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and </a:t>
                </a:r>
                <a:r>
                  <a:rPr lang="en-US" altLang="zh-CN" sz="3600" b="1" i="1" dirty="0">
                    <a:latin typeface="Times New Roman" panose="02020603050405020304" pitchFamily="18" charset="0"/>
                    <a:cs typeface="Times New Roman" panose="02020603050405020304" pitchFamily="18" charset="0"/>
                  </a:rPr>
                  <a:t>sample weighs </a:t>
                </a:r>
                <a14:m>
                  <m:oMath xmlns:m="http://schemas.openxmlformats.org/officeDocument/2006/math">
                    <m:r>
                      <a:rPr lang="en-US" altLang="zh-CN" sz="3600" b="1" i="1">
                        <a:latin typeface="Cambria Math" panose="02040503050406030204" pitchFamily="18" charset="0"/>
                        <a:cs typeface="Times New Roman" panose="02020603050405020304" pitchFamily="18" charset="0"/>
                      </a:rPr>
                      <m:t>𝑾</m:t>
                    </m:r>
                  </m:oMath>
                </a14:m>
                <a:r>
                  <a:rPr lang="en-US" altLang="zh-CN" sz="3600" dirty="0">
                    <a:latin typeface="Times New Roman" panose="02020603050405020304" pitchFamily="18" charset="0"/>
                    <a:cs typeface="Times New Roman" panose="02020603050405020304" pitchFamily="18" charset="0"/>
                  </a:rPr>
                  <a:t>.</a:t>
                </a:r>
              </a:p>
              <a:p>
                <a:pPr marL="0" indent="0">
                  <a:buNone/>
                </a:pPr>
                <a:endParaRPr lang="en-US" altLang="zh-CN" sz="3600" dirty="0">
                  <a:latin typeface="Times New Roman" panose="02020603050405020304" pitchFamily="18" charset="0"/>
                  <a:cs typeface="Times New Roman" panose="02020603050405020304" pitchFamily="18" charset="0"/>
                </a:endParaRPr>
              </a:p>
              <a:p>
                <a:pPr marL="0" indent="0">
                  <a:buNone/>
                </a:pPr>
                <a:endParaRPr lang="en-US" altLang="zh-CN" sz="1050" dirty="0">
                  <a:latin typeface="Times New Roman" panose="02020603050405020304" pitchFamily="18" charset="0"/>
                  <a:cs typeface="Times New Roman" panose="02020603050405020304" pitchFamily="18" charset="0"/>
                </a:endParaRPr>
              </a:p>
              <a:p>
                <a:r>
                  <a:rPr lang="en-US" altLang="zh-CN" sz="3600" b="1" i="1" dirty="0">
                    <a:solidFill>
                      <a:srgbClr val="FF0000"/>
                    </a:solidFill>
                    <a:latin typeface="Times New Roman" panose="02020603050405020304" pitchFamily="18" charset="0"/>
                    <a:cs typeface="Times New Roman" panose="02020603050405020304" pitchFamily="18" charset="0"/>
                  </a:rPr>
                  <a:t>Confounder weights </a:t>
                </a:r>
                <a:r>
                  <a:rPr lang="en-US" altLang="zh-CN" sz="3600" dirty="0">
                    <a:latin typeface="Times New Roman" panose="02020603050405020304" pitchFamily="18" charset="0"/>
                    <a:cs typeface="Times New Roman" panose="02020603050405020304" pitchFamily="18" charset="0"/>
                  </a:rPr>
                  <a:t>determine which variable is confounder and its contribution on confounding bias.</a:t>
                </a:r>
              </a:p>
              <a:p>
                <a:r>
                  <a:rPr lang="en-US" altLang="zh-CN" sz="3600" b="1" i="1" dirty="0">
                    <a:solidFill>
                      <a:srgbClr val="FF0000"/>
                    </a:solidFill>
                    <a:latin typeface="Times New Roman" panose="02020603050405020304" pitchFamily="18" charset="0"/>
                    <a:cs typeface="Times New Roman" panose="02020603050405020304" pitchFamily="18" charset="0"/>
                  </a:rPr>
                  <a:t>Sample weights</a:t>
                </a:r>
                <a:r>
                  <a:rPr lang="en-US" altLang="zh-CN" sz="3600" dirty="0">
                    <a:solidFill>
                      <a:srgbClr val="FF0000"/>
                    </a:solidFill>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are designed for confounder balancing.</a:t>
                </a:r>
              </a:p>
              <a:p>
                <a:endParaRPr lang="en-US" altLang="zh-CN" sz="2800" dirty="0">
                  <a:latin typeface="Times New Roman" panose="02020603050405020304" pitchFamily="18" charset="0"/>
                  <a:cs typeface="Times New Roman" panose="02020603050405020304" pitchFamily="18" charset="0"/>
                </a:endParaRPr>
              </a:p>
              <a:p>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167" t="-21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86</a:t>
            </a:fld>
            <a:endParaRPr lang="en-US"/>
          </a:p>
        </p:txBody>
      </p:sp>
      <p:pic>
        <p:nvPicPr>
          <p:cNvPr id="5" name="图片 4"/>
          <p:cNvPicPr>
            <a:picLocks noChangeAspect="1"/>
          </p:cNvPicPr>
          <p:nvPr/>
        </p:nvPicPr>
        <p:blipFill>
          <a:blip r:embed="rId4"/>
          <a:stretch>
            <a:fillRect/>
          </a:stretch>
        </p:blipFill>
        <p:spPr>
          <a:xfrm>
            <a:off x="3366683" y="2869521"/>
            <a:ext cx="5308452" cy="745154"/>
          </a:xfrm>
          <a:prstGeom prst="rect">
            <a:avLst/>
          </a:prstGeom>
        </p:spPr>
      </p:pic>
      <p:cxnSp>
        <p:nvCxnSpPr>
          <p:cNvPr id="6" name="直接连接符 5"/>
          <p:cNvCxnSpPr/>
          <p:nvPr/>
        </p:nvCxnSpPr>
        <p:spPr>
          <a:xfrm>
            <a:off x="6083559" y="3614675"/>
            <a:ext cx="19344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885316" y="3622258"/>
            <a:ext cx="44810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562390" y="5777948"/>
            <a:ext cx="7067220" cy="7752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Times New Roman" panose="02020603050405020304" pitchFamily="18" charset="0"/>
                <a:cs typeface="Times New Roman" panose="02020603050405020304" pitchFamily="18" charset="0"/>
              </a:rPr>
              <a:t>How to learn the these weights?</a:t>
            </a:r>
            <a:endParaRPr lang="en-US" altLang="zh-C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485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Confounder Weights Learning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83612" y="1524000"/>
                <a:ext cx="10972800" cy="4876800"/>
              </a:xfrm>
            </p:spPr>
            <p:txBody>
              <a:bodyPr/>
              <a:lstStyle/>
              <a:p>
                <a:r>
                  <a:rPr lang="en-US" altLang="zh-CN" sz="2800" dirty="0">
                    <a:latin typeface="Times New Roman" panose="02020603050405020304" pitchFamily="18" charset="0"/>
                    <a:cs typeface="Times New Roman" panose="02020603050405020304" pitchFamily="18" charset="0"/>
                  </a:rPr>
                  <a:t>General relationship among</a:t>
                </a:r>
                <a14:m>
                  <m:oMath xmlns:m="http://schemas.openxmlformats.org/officeDocument/2006/math">
                    <m:r>
                      <a:rPr lang="en-US" altLang="zh-CN" sz="2800">
                        <a:latin typeface="Cambria Math" panose="02040503050406030204" pitchFamily="18" charset="0"/>
                        <a:cs typeface="Times New Roman" panose="02020603050405020304" pitchFamily="18" charset="0"/>
                      </a:rPr>
                      <m:t> </m:t>
                    </m:r>
                    <m:r>
                      <a:rPr lang="en-US" altLang="zh-CN" sz="2800" i="1">
                        <a:latin typeface="Cambria Math" panose="02040503050406030204" pitchFamily="18" charset="0"/>
                        <a:cs typeface="Times New Roman" panose="02020603050405020304" pitchFamily="18" charset="0"/>
                      </a:rPr>
                      <m:t>𝑋</m:t>
                    </m:r>
                  </m:oMath>
                </a14:m>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i="1" dirty="0">
                        <a:latin typeface="Cambria Math" panose="02040503050406030204" pitchFamily="18" charset="0"/>
                        <a:cs typeface="Times New Roman" panose="02020603050405020304" pitchFamily="18" charset="0"/>
                      </a:rPr>
                      <m:t>𝑇</m:t>
                    </m:r>
                  </m:oMath>
                </a14:m>
                <a:r>
                  <a:rPr lang="en-US" altLang="zh-CN" sz="28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𝑌</m:t>
                    </m:r>
                  </m:oMath>
                </a14:m>
                <a:r>
                  <a:rPr lang="en-US" altLang="zh-CN" sz="2800" dirty="0">
                    <a:latin typeface="Times New Roman" panose="02020603050405020304" pitchFamily="18" charset="0"/>
                    <a:cs typeface="Times New Roman" panose="02020603050405020304" pitchFamily="18" charset="0"/>
                  </a:rPr>
                  <a:t>:</a:t>
                </a:r>
              </a:p>
              <a:p>
                <a:endParaRPr lang="en-US" altLang="zh-CN" dirty="0"/>
              </a:p>
              <a:p>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83612" y="1524000"/>
                <a:ext cx="10972800" cy="4876800"/>
              </a:xfrm>
              <a:blipFill rotWithShape="0">
                <a:blip r:embed="rId3"/>
                <a:stretch>
                  <a:fillRect l="-722" t="-12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87</a:t>
            </a:fld>
            <a:endParaRPr lang="en-US"/>
          </a:p>
        </p:txBody>
      </p:sp>
      <p:pic>
        <p:nvPicPr>
          <p:cNvPr id="5" name="图片 4"/>
          <p:cNvPicPr>
            <a:picLocks noChangeAspect="1"/>
          </p:cNvPicPr>
          <p:nvPr/>
        </p:nvPicPr>
        <p:blipFill>
          <a:blip r:embed="rId4"/>
          <a:stretch>
            <a:fillRect/>
          </a:stretch>
        </p:blipFill>
        <p:spPr>
          <a:xfrm>
            <a:off x="2248902" y="2237252"/>
            <a:ext cx="3708251" cy="437295"/>
          </a:xfrm>
          <a:prstGeom prst="rect">
            <a:avLst/>
          </a:prstGeom>
        </p:spPr>
      </p:pic>
      <p:sp>
        <p:nvSpPr>
          <p:cNvPr id="6" name="右箭头 5"/>
          <p:cNvSpPr/>
          <p:nvPr/>
        </p:nvSpPr>
        <p:spPr>
          <a:xfrm>
            <a:off x="6224850" y="2358642"/>
            <a:ext cx="490331" cy="194515"/>
          </a:xfrm>
          <a:prstGeom prst="rightArrow">
            <a:avLst/>
          </a:prstGeom>
          <a:solidFill>
            <a:srgbClr val="561C81"/>
          </a:solidFill>
          <a:ln>
            <a:solidFill>
              <a:srgbClr val="561C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7176163" y="2111238"/>
            <a:ext cx="2194425" cy="793419"/>
            <a:chOff x="5652156" y="2111231"/>
            <a:chExt cx="2194425" cy="793419"/>
          </a:xfrm>
        </p:grpSpPr>
        <p:pic>
          <p:nvPicPr>
            <p:cNvPr id="7" name="图片 6"/>
            <p:cNvPicPr>
              <a:picLocks noChangeAspect="1"/>
            </p:cNvPicPr>
            <p:nvPr/>
          </p:nvPicPr>
          <p:blipFill>
            <a:blip r:embed="rId5"/>
            <a:stretch>
              <a:fillRect/>
            </a:stretch>
          </p:blipFill>
          <p:spPr>
            <a:xfrm>
              <a:off x="5652156" y="2111231"/>
              <a:ext cx="2133807" cy="344662"/>
            </a:xfrm>
            <a:prstGeom prst="rect">
              <a:avLst/>
            </a:prstGeom>
          </p:spPr>
        </p:pic>
        <p:pic>
          <p:nvPicPr>
            <p:cNvPr id="8" name="图片 7"/>
            <p:cNvPicPr>
              <a:picLocks noChangeAspect="1"/>
            </p:cNvPicPr>
            <p:nvPr/>
          </p:nvPicPr>
          <p:blipFill>
            <a:blip r:embed="rId6"/>
            <a:stretch>
              <a:fillRect/>
            </a:stretch>
          </p:blipFill>
          <p:spPr>
            <a:xfrm>
              <a:off x="5652156" y="2575333"/>
              <a:ext cx="2194425" cy="329317"/>
            </a:xfrm>
            <a:prstGeom prst="rect">
              <a:avLst/>
            </a:prstGeom>
          </p:spPr>
        </p:pic>
      </p:grpSp>
      <p:grpSp>
        <p:nvGrpSpPr>
          <p:cNvPr id="19" name="组合 18"/>
          <p:cNvGrpSpPr/>
          <p:nvPr/>
        </p:nvGrpSpPr>
        <p:grpSpPr>
          <a:xfrm>
            <a:off x="1878503" y="3121569"/>
            <a:ext cx="8435009" cy="1211899"/>
            <a:chOff x="457200" y="3214328"/>
            <a:chExt cx="8435009" cy="1211898"/>
          </a:xfrm>
        </p:grpSpPr>
        <p:pic>
          <p:nvPicPr>
            <p:cNvPr id="11" name="图片 10"/>
            <p:cNvPicPr>
              <a:picLocks noChangeAspect="1"/>
            </p:cNvPicPr>
            <p:nvPr/>
          </p:nvPicPr>
          <p:blipFill>
            <a:blip r:embed="rId7"/>
            <a:stretch>
              <a:fillRect/>
            </a:stretch>
          </p:blipFill>
          <p:spPr>
            <a:xfrm>
              <a:off x="559290" y="3270988"/>
              <a:ext cx="7747716" cy="1055245"/>
            </a:xfrm>
            <a:prstGeom prst="rect">
              <a:avLst/>
            </a:prstGeom>
          </p:spPr>
        </p:pic>
        <p:pic>
          <p:nvPicPr>
            <p:cNvPr id="16" name="图片 15"/>
            <p:cNvPicPr>
              <a:picLocks noChangeAspect="1"/>
            </p:cNvPicPr>
            <p:nvPr/>
          </p:nvPicPr>
          <p:blipFill>
            <a:blip r:embed="rId8"/>
            <a:stretch>
              <a:fillRect/>
            </a:stretch>
          </p:blipFill>
          <p:spPr>
            <a:xfrm>
              <a:off x="5072685" y="3975652"/>
              <a:ext cx="3764255" cy="356676"/>
            </a:xfrm>
            <a:prstGeom prst="rect">
              <a:avLst/>
            </a:prstGeom>
          </p:spPr>
        </p:pic>
        <p:sp>
          <p:nvSpPr>
            <p:cNvPr id="18" name="矩形 17"/>
            <p:cNvSpPr/>
            <p:nvPr/>
          </p:nvSpPr>
          <p:spPr>
            <a:xfrm>
              <a:off x="457200" y="3214328"/>
              <a:ext cx="8435009" cy="1211898"/>
            </a:xfrm>
            <a:prstGeom prst="rect">
              <a:avLst/>
            </a:prstGeom>
            <a:noFill/>
            <a:ln>
              <a:solidFill>
                <a:srgbClr val="AC29E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p:cNvPicPr>
            <a:picLocks noChangeAspect="1"/>
          </p:cNvPicPr>
          <p:nvPr/>
        </p:nvPicPr>
        <p:blipFill>
          <a:blip r:embed="rId9"/>
          <a:stretch>
            <a:fillRect/>
          </a:stretch>
        </p:blipFill>
        <p:spPr>
          <a:xfrm>
            <a:off x="1625259" y="4904497"/>
            <a:ext cx="8941495" cy="586845"/>
          </a:xfrm>
          <a:prstGeom prst="rect">
            <a:avLst/>
          </a:prstGeom>
        </p:spPr>
      </p:pic>
      <p:cxnSp>
        <p:nvCxnSpPr>
          <p:cNvPr id="27" name="直接连接符 26"/>
          <p:cNvCxnSpPr/>
          <p:nvPr/>
        </p:nvCxnSpPr>
        <p:spPr>
          <a:xfrm flipV="1">
            <a:off x="3680435" y="5544350"/>
            <a:ext cx="5834633" cy="99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4943063" y="5039252"/>
            <a:ext cx="4572000" cy="4083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7009499" y="4411840"/>
            <a:ext cx="3006516" cy="5251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Confounding bias</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32" name="圆角矩形 31"/>
          <p:cNvSpPr/>
          <p:nvPr/>
        </p:nvSpPr>
        <p:spPr>
          <a:xfrm>
            <a:off x="4495460" y="5039252"/>
            <a:ext cx="421296" cy="4083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2154253" y="4411840"/>
            <a:ext cx="2762509" cy="5251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Times New Roman" panose="02020603050405020304" pitchFamily="18" charset="0"/>
                <a:cs typeface="Times New Roman" panose="02020603050405020304" pitchFamily="18" charset="0"/>
              </a:rPr>
              <a:t>Confounder weights</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sp>
        <p:nvSpPr>
          <p:cNvPr id="38" name="椭圆 37"/>
          <p:cNvSpPr/>
          <p:nvPr/>
        </p:nvSpPr>
        <p:spPr>
          <a:xfrm>
            <a:off x="3324489" y="3916953"/>
            <a:ext cx="245165" cy="37317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547155" y="5076555"/>
            <a:ext cx="344556" cy="37317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39" idx="0"/>
          </p:cNvCxnSpPr>
          <p:nvPr/>
        </p:nvCxnSpPr>
        <p:spPr>
          <a:xfrm flipH="1" flipV="1">
            <a:off x="3569655" y="4195910"/>
            <a:ext cx="1149785" cy="88065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p:cNvSpPr/>
              <p:nvPr/>
            </p:nvSpPr>
            <p:spPr>
              <a:xfrm>
                <a:off x="1736042" y="5751449"/>
                <a:ext cx="8790955" cy="9541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rPr>
                  <a:t>If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𝛼</m:t>
                        </m:r>
                      </m:e>
                      <m:sub>
                        <m:r>
                          <a:rPr lang="en-US" altLang="zh-CN" sz="2400" i="1">
                            <a:solidFill>
                              <a:srgbClr val="FF0000"/>
                            </a:solidFill>
                            <a:latin typeface="Cambria Math" panose="02040503050406030204" pitchFamily="18" charset="0"/>
                          </a:rPr>
                          <m:t>𝑘</m:t>
                        </m:r>
                      </m:sub>
                    </m:sSub>
                    <m:r>
                      <a:rPr lang="en-US" altLang="zh-CN" sz="2400" i="1">
                        <a:solidFill>
                          <a:srgbClr val="FF0000"/>
                        </a:solidFill>
                        <a:latin typeface="Cambria Math" panose="02040503050406030204" pitchFamily="18" charset="0"/>
                      </a:rPr>
                      <m:t>=0</m:t>
                    </m:r>
                  </m:oMath>
                </a14:m>
                <a:r>
                  <a:rPr lang="en-US" altLang="zh-CN" sz="2400" dirty="0">
                    <a:solidFill>
                      <a:srgbClr val="FF0000"/>
                    </a:solidFill>
                  </a:rPr>
                  <a:t>, then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𝑀</m:t>
                        </m:r>
                      </m:e>
                      <m:sub>
                        <m:r>
                          <a:rPr lang="en-US" altLang="zh-CN" sz="2400" i="1">
                            <a:solidFill>
                              <a:srgbClr val="FF0000"/>
                            </a:solidFill>
                            <a:latin typeface="Cambria Math" panose="02040503050406030204" pitchFamily="18" charset="0"/>
                          </a:rPr>
                          <m:t>𝑘</m:t>
                        </m:r>
                      </m:sub>
                    </m:sSub>
                  </m:oMath>
                </a14:m>
                <a:r>
                  <a:rPr lang="zh-CN" altLang="en-US" sz="2400" dirty="0">
                    <a:solidFill>
                      <a:srgbClr val="FF0000"/>
                    </a:solidFill>
                  </a:rPr>
                  <a:t> </a:t>
                </a:r>
                <a:r>
                  <a:rPr lang="en-US" altLang="zh-CN" sz="2400" dirty="0">
                    <a:solidFill>
                      <a:srgbClr val="FF0000"/>
                    </a:solidFill>
                  </a:rPr>
                  <a:t>is not confounder, no need to balance.</a:t>
                </a:r>
              </a:p>
              <a:p>
                <a:pPr algn="ctr"/>
                <a:r>
                  <a:rPr lang="en-US" altLang="zh-CN" sz="2400" dirty="0">
                    <a:solidFill>
                      <a:srgbClr val="FF0000"/>
                    </a:solidFill>
                  </a:rPr>
                  <a:t>Different confounders have different confounding weights.</a:t>
                </a:r>
                <a:endParaRPr lang="zh-CN" altLang="en-US" sz="2400" dirty="0">
                  <a:solidFill>
                    <a:srgbClr val="FF0000"/>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1736042" y="5751449"/>
                <a:ext cx="8790955" cy="954157"/>
              </a:xfrm>
              <a:prstGeom prst="rect">
                <a:avLst/>
              </a:prstGeom>
              <a:blipFill rotWithShape="0">
                <a:blip r:embed="rId10"/>
                <a:stretch>
                  <a:fillRect b="-68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287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1000" fill="hold"/>
                                        <p:tgtEl>
                                          <p:spTgt spid="38"/>
                                        </p:tgtEl>
                                        <p:attrNameLst>
                                          <p:attrName>ppt_w</p:attrName>
                                        </p:attrNameLst>
                                      </p:cBhvr>
                                      <p:tavLst>
                                        <p:tav tm="0">
                                          <p:val>
                                            <p:fltVal val="0"/>
                                          </p:val>
                                        </p:tav>
                                        <p:tav tm="100000">
                                          <p:val>
                                            <p:strVal val="#ppt_w"/>
                                          </p:val>
                                        </p:tav>
                                      </p:tavLst>
                                    </p:anim>
                                    <p:anim calcmode="lin" valueType="num">
                                      <p:cBhvr>
                                        <p:cTn id="43" dur="1000" fill="hold"/>
                                        <p:tgtEl>
                                          <p:spTgt spid="38"/>
                                        </p:tgtEl>
                                        <p:attrNameLst>
                                          <p:attrName>ppt_h</p:attrName>
                                        </p:attrNameLst>
                                      </p:cBhvr>
                                      <p:tavLst>
                                        <p:tav tm="0">
                                          <p:val>
                                            <p:fltVal val="0"/>
                                          </p:val>
                                        </p:tav>
                                        <p:tav tm="100000">
                                          <p:val>
                                            <p:strVal val="#ppt_h"/>
                                          </p:val>
                                        </p:tav>
                                      </p:tavLst>
                                    </p:anim>
                                    <p:anim calcmode="lin" valueType="num">
                                      <p:cBhvr>
                                        <p:cTn id="44" dur="1000" fill="hold"/>
                                        <p:tgtEl>
                                          <p:spTgt spid="38"/>
                                        </p:tgtEl>
                                        <p:attrNameLst>
                                          <p:attrName>style.rotation</p:attrName>
                                        </p:attrNameLst>
                                      </p:cBhvr>
                                      <p:tavLst>
                                        <p:tav tm="0">
                                          <p:val>
                                            <p:fltVal val="90"/>
                                          </p:val>
                                        </p:tav>
                                        <p:tav tm="100000">
                                          <p:val>
                                            <p:fltVal val="0"/>
                                          </p:val>
                                        </p:tav>
                                      </p:tavLst>
                                    </p:anim>
                                    <p:animEffect transition="in" filter="fade">
                                      <p:cBhvr>
                                        <p:cTn id="45" dur="1000"/>
                                        <p:tgtEl>
                                          <p:spTgt spid="38"/>
                                        </p:tgtEl>
                                      </p:cBhvr>
                                    </p:animEffect>
                                  </p:childTnLst>
                                </p:cTn>
                              </p:par>
                              <p:par>
                                <p:cTn id="46" presetID="31"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1000" fill="hold"/>
                                        <p:tgtEl>
                                          <p:spTgt spid="40"/>
                                        </p:tgtEl>
                                        <p:attrNameLst>
                                          <p:attrName>ppt_w</p:attrName>
                                        </p:attrNameLst>
                                      </p:cBhvr>
                                      <p:tavLst>
                                        <p:tav tm="0">
                                          <p:val>
                                            <p:fltVal val="0"/>
                                          </p:val>
                                        </p:tav>
                                        <p:tav tm="100000">
                                          <p:val>
                                            <p:strVal val="#ppt_w"/>
                                          </p:val>
                                        </p:tav>
                                      </p:tavLst>
                                    </p:anim>
                                    <p:anim calcmode="lin" valueType="num">
                                      <p:cBhvr>
                                        <p:cTn id="49" dur="1000" fill="hold"/>
                                        <p:tgtEl>
                                          <p:spTgt spid="40"/>
                                        </p:tgtEl>
                                        <p:attrNameLst>
                                          <p:attrName>ppt_h</p:attrName>
                                        </p:attrNameLst>
                                      </p:cBhvr>
                                      <p:tavLst>
                                        <p:tav tm="0">
                                          <p:val>
                                            <p:fltVal val="0"/>
                                          </p:val>
                                        </p:tav>
                                        <p:tav tm="100000">
                                          <p:val>
                                            <p:strVal val="#ppt_h"/>
                                          </p:val>
                                        </p:tav>
                                      </p:tavLst>
                                    </p:anim>
                                    <p:anim calcmode="lin" valueType="num">
                                      <p:cBhvr>
                                        <p:cTn id="50" dur="1000" fill="hold"/>
                                        <p:tgtEl>
                                          <p:spTgt spid="40"/>
                                        </p:tgtEl>
                                        <p:attrNameLst>
                                          <p:attrName>style.rotation</p:attrName>
                                        </p:attrNameLst>
                                      </p:cBhvr>
                                      <p:tavLst>
                                        <p:tav tm="0">
                                          <p:val>
                                            <p:fltVal val="90"/>
                                          </p:val>
                                        </p:tav>
                                        <p:tav tm="100000">
                                          <p:val>
                                            <p:fltVal val="0"/>
                                          </p:val>
                                        </p:tav>
                                      </p:tavLst>
                                    </p:anim>
                                    <p:animEffect transition="in" filter="fade">
                                      <p:cBhvr>
                                        <p:cTn id="51" dur="1000"/>
                                        <p:tgtEl>
                                          <p:spTgt spid="40"/>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1000" fill="hold"/>
                                        <p:tgtEl>
                                          <p:spTgt spid="39"/>
                                        </p:tgtEl>
                                        <p:attrNameLst>
                                          <p:attrName>ppt_w</p:attrName>
                                        </p:attrNameLst>
                                      </p:cBhvr>
                                      <p:tavLst>
                                        <p:tav tm="0">
                                          <p:val>
                                            <p:fltVal val="0"/>
                                          </p:val>
                                        </p:tav>
                                        <p:tav tm="100000">
                                          <p:val>
                                            <p:strVal val="#ppt_w"/>
                                          </p:val>
                                        </p:tav>
                                      </p:tavLst>
                                    </p:anim>
                                    <p:anim calcmode="lin" valueType="num">
                                      <p:cBhvr>
                                        <p:cTn id="55" dur="1000" fill="hold"/>
                                        <p:tgtEl>
                                          <p:spTgt spid="39"/>
                                        </p:tgtEl>
                                        <p:attrNameLst>
                                          <p:attrName>ppt_h</p:attrName>
                                        </p:attrNameLst>
                                      </p:cBhvr>
                                      <p:tavLst>
                                        <p:tav tm="0">
                                          <p:val>
                                            <p:fltVal val="0"/>
                                          </p:val>
                                        </p:tav>
                                        <p:tav tm="100000">
                                          <p:val>
                                            <p:strVal val="#ppt_h"/>
                                          </p:val>
                                        </p:tav>
                                      </p:tavLst>
                                    </p:anim>
                                    <p:anim calcmode="lin" valueType="num">
                                      <p:cBhvr>
                                        <p:cTn id="56" dur="1000" fill="hold"/>
                                        <p:tgtEl>
                                          <p:spTgt spid="39"/>
                                        </p:tgtEl>
                                        <p:attrNameLst>
                                          <p:attrName>style.rotation</p:attrName>
                                        </p:attrNameLst>
                                      </p:cBhvr>
                                      <p:tavLst>
                                        <p:tav tm="0">
                                          <p:val>
                                            <p:fltVal val="90"/>
                                          </p:val>
                                        </p:tav>
                                        <p:tav tm="100000">
                                          <p:val>
                                            <p:fltVal val="0"/>
                                          </p:val>
                                        </p:tav>
                                      </p:tavLst>
                                    </p:anim>
                                    <p:animEffect transition="in" filter="fade">
                                      <p:cBhvr>
                                        <p:cTn id="57"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P spid="38" grpId="0" animBg="1"/>
      <p:bldP spid="39" grpId="0" animBg="1"/>
      <p:bldP spid="4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Confounder Weights Learning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sz="3200" b="1" dirty="0">
                    <a:latin typeface="Times New Roman" panose="02020603050405020304" pitchFamily="18" charset="0"/>
                    <a:cs typeface="Times New Roman" panose="02020603050405020304" pitchFamily="18" charset="0"/>
                  </a:rPr>
                  <a:t>Propositions</a:t>
                </a:r>
                <a:r>
                  <a:rPr lang="en-US" altLang="zh-CN" b="1" dirty="0">
                    <a:latin typeface="Times New Roman" panose="02020603050405020304" pitchFamily="18" charset="0"/>
                    <a:cs typeface="Times New Roman" panose="02020603050405020304" pitchFamily="18" charset="0"/>
                  </a:rPr>
                  <a:t>: </a:t>
                </a:r>
              </a:p>
              <a:p>
                <a:r>
                  <a:rPr lang="en-US" altLang="zh-CN" sz="2800" dirty="0">
                    <a:latin typeface="Times New Roman" panose="02020603050405020304" pitchFamily="18" charset="0"/>
                    <a:cs typeface="Times New Roman" panose="02020603050405020304" pitchFamily="18" charset="0"/>
                  </a:rPr>
                  <a:t>In observational studies, </a:t>
                </a:r>
                <a:r>
                  <a:rPr lang="en-US" altLang="zh-CN" sz="2800" b="1" dirty="0">
                    <a:latin typeface="Times New Roman" panose="02020603050405020304" pitchFamily="18" charset="0"/>
                    <a:cs typeface="Times New Roman" panose="02020603050405020304" pitchFamily="18" charset="0"/>
                  </a:rPr>
                  <a:t>not all </a:t>
                </a:r>
                <a:r>
                  <a:rPr lang="en-US" altLang="zh-CN" sz="2800" dirty="0">
                    <a:latin typeface="Times New Roman" panose="02020603050405020304" pitchFamily="18" charset="0"/>
                    <a:cs typeface="Times New Roman" panose="02020603050405020304" pitchFamily="18" charset="0"/>
                  </a:rPr>
                  <a:t>observed variables are confounders, and different confounders make </a:t>
                </a:r>
                <a:r>
                  <a:rPr lang="en-US" altLang="zh-CN" sz="2800" b="1" dirty="0">
                    <a:latin typeface="Times New Roman" panose="02020603050405020304" pitchFamily="18" charset="0"/>
                    <a:cs typeface="Times New Roman" panose="02020603050405020304" pitchFamily="18" charset="0"/>
                  </a:rPr>
                  <a:t>unequal</a:t>
                </a:r>
                <a:r>
                  <a:rPr lang="en-US" altLang="zh-CN" sz="2800" dirty="0">
                    <a:latin typeface="Times New Roman" panose="02020603050405020304" pitchFamily="18" charset="0"/>
                    <a:cs typeface="Times New Roman" panose="02020603050405020304" pitchFamily="18" charset="0"/>
                  </a:rPr>
                  <a:t> confounding bias on ATT with their own weights.</a:t>
                </a:r>
              </a:p>
              <a:p>
                <a:endParaRPr lang="en-US" altLang="zh-CN" sz="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The </a:t>
                </a:r>
                <a:r>
                  <a:rPr lang="en-US" altLang="zh-CN" sz="2800" b="1" dirty="0">
                    <a:latin typeface="Times New Roman" panose="02020603050405020304" pitchFamily="18" charset="0"/>
                    <a:cs typeface="Times New Roman" panose="02020603050405020304" pitchFamily="18" charset="0"/>
                  </a:rPr>
                  <a:t>confounder weights </a:t>
                </a:r>
                <a:r>
                  <a:rPr lang="en-US" altLang="zh-CN" sz="2800" dirty="0">
                    <a:latin typeface="Times New Roman" panose="02020603050405020304" pitchFamily="18" charset="0"/>
                    <a:cs typeface="Times New Roman" panose="02020603050405020304" pitchFamily="18" charset="0"/>
                  </a:rPr>
                  <a:t>can be learned by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regressing potential outcome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𝑌</m:t>
                    </m:r>
                    <m:d>
                      <m:dPr>
                        <m:ctrlPr>
                          <a:rPr lang="en-US" altLang="zh-CN" sz="2800" i="1">
                            <a:latin typeface="Cambria Math" panose="02040503050406030204" pitchFamily="18" charset="0"/>
                            <a:cs typeface="Times New Roman" panose="02020603050405020304" pitchFamily="18" charset="0"/>
                          </a:rPr>
                        </m:ctrlPr>
                      </m:dPr>
                      <m:e>
                        <m:r>
                          <a:rPr lang="en-US" altLang="zh-CN" sz="2800" i="1">
                            <a:latin typeface="Cambria Math" panose="02040503050406030204" pitchFamily="18" charset="0"/>
                            <a:cs typeface="Times New Roman" panose="02020603050405020304" pitchFamily="18" charset="0"/>
                          </a:rPr>
                          <m:t>0</m:t>
                        </m:r>
                      </m:e>
                    </m:d>
                  </m:oMath>
                </a14:m>
                <a:r>
                  <a:rPr lang="en-US" altLang="zh-CN" sz="2800" dirty="0">
                    <a:latin typeface="Times New Roman" panose="02020603050405020304" pitchFamily="18" charset="0"/>
                    <a:cs typeface="Times New Roman" panose="02020603050405020304" pitchFamily="18" charset="0"/>
                  </a:rPr>
                  <a:t> on augmented variables </a:t>
                </a:r>
                <a14:m>
                  <m:oMath xmlns:m="http://schemas.openxmlformats.org/officeDocument/2006/math">
                    <m:r>
                      <a:rPr lang="en-US" altLang="zh-CN" sz="2800" i="1">
                        <a:latin typeface="Cambria Math" panose="02040503050406030204" pitchFamily="18" charset="0"/>
                        <a:cs typeface="Times New Roman" panose="02020603050405020304" pitchFamily="18" charset="0"/>
                      </a:rPr>
                      <m:t>𝑀</m:t>
                    </m:r>
                  </m:oMath>
                </a14:m>
                <a:r>
                  <a:rPr lang="en-US" altLang="zh-CN" sz="2800" dirty="0">
                    <a:latin typeface="Times New Roman" panose="02020603050405020304" pitchFamily="18" charset="0"/>
                    <a:cs typeface="Times New Roman" panose="02020603050405020304" pitchFamily="18" charset="0"/>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389" t="-1750" r="-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88</a:t>
            </a:fld>
            <a:endParaRPr lang="en-US"/>
          </a:p>
        </p:txBody>
      </p:sp>
      <p:pic>
        <p:nvPicPr>
          <p:cNvPr id="5" name="图片 4"/>
          <p:cNvPicPr>
            <a:picLocks noChangeAspect="1"/>
          </p:cNvPicPr>
          <p:nvPr/>
        </p:nvPicPr>
        <p:blipFill>
          <a:blip r:embed="rId4"/>
          <a:stretch>
            <a:fillRect/>
          </a:stretch>
        </p:blipFill>
        <p:spPr>
          <a:xfrm>
            <a:off x="7556359" y="6268937"/>
            <a:ext cx="4391669" cy="416126"/>
          </a:xfrm>
          <a:prstGeom prst="rect">
            <a:avLst/>
          </a:prstGeom>
        </p:spPr>
      </p:pic>
    </p:spTree>
    <p:extLst>
      <p:ext uri="{BB962C8B-B14F-4D97-AF65-F5344CB8AC3E}">
        <p14:creationId xmlns:p14="http://schemas.microsoft.com/office/powerpoint/2010/main" val="38774745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Sample Weights Learning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89</a:t>
            </a:fld>
            <a:endParaRPr lang="en-US"/>
          </a:p>
        </p:txBody>
      </p:sp>
      <p:pic>
        <p:nvPicPr>
          <p:cNvPr id="5" name="图片 4"/>
          <p:cNvPicPr>
            <a:picLocks noChangeAspect="1"/>
          </p:cNvPicPr>
          <p:nvPr/>
        </p:nvPicPr>
        <p:blipFill>
          <a:blip r:embed="rId3"/>
          <a:stretch>
            <a:fillRect/>
          </a:stretch>
        </p:blipFill>
        <p:spPr>
          <a:xfrm>
            <a:off x="3922649" y="3467470"/>
            <a:ext cx="3802339" cy="638691"/>
          </a:xfrm>
          <a:prstGeom prst="rect">
            <a:avLst/>
          </a:prstGeom>
        </p:spPr>
      </p:pic>
      <p:sp>
        <p:nvSpPr>
          <p:cNvPr id="7" name="圆角矩形 6"/>
          <p:cNvSpPr/>
          <p:nvPr/>
        </p:nvSpPr>
        <p:spPr>
          <a:xfrm>
            <a:off x="5645430" y="3604597"/>
            <a:ext cx="490331" cy="4108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6447187" y="3611222"/>
            <a:ext cx="934276" cy="4108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914323" y="469523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Confounders’ moments on the </a:t>
            </a:r>
            <a:r>
              <a:rPr lang="en-US" altLang="zh-CN" b="1" dirty="0">
                <a:solidFill>
                  <a:srgbClr val="FF0000"/>
                </a:solidFill>
              </a:rPr>
              <a:t>Control</a:t>
            </a:r>
            <a:r>
              <a:rPr lang="en-US" altLang="zh-CN" b="1" dirty="0">
                <a:solidFill>
                  <a:schemeClr val="tx1"/>
                </a:solidFill>
              </a:rPr>
              <a:t> Group</a:t>
            </a:r>
            <a:endParaRPr lang="zh-CN" altLang="en-US" b="1" dirty="0">
              <a:solidFill>
                <a:schemeClr val="tx1"/>
              </a:solidFill>
            </a:endParaRPr>
          </a:p>
        </p:txBody>
      </p:sp>
      <p:sp>
        <p:nvSpPr>
          <p:cNvPr id="10" name="圆角矩形 9"/>
          <p:cNvSpPr/>
          <p:nvPr/>
        </p:nvSpPr>
        <p:spPr>
          <a:xfrm>
            <a:off x="2816087" y="4695237"/>
            <a:ext cx="2981740" cy="5698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Confounders’ moments on the </a:t>
            </a:r>
            <a:r>
              <a:rPr lang="en-US" altLang="zh-CN" b="1" dirty="0">
                <a:solidFill>
                  <a:srgbClr val="FF0000"/>
                </a:solidFill>
              </a:rPr>
              <a:t>Treated</a:t>
            </a:r>
            <a:r>
              <a:rPr lang="en-US" altLang="zh-CN" b="1" dirty="0">
                <a:solidFill>
                  <a:schemeClr val="tx1"/>
                </a:solidFill>
              </a:rPr>
              <a:t> Group</a:t>
            </a:r>
            <a:endParaRPr lang="zh-CN" altLang="en-US" b="1" dirty="0">
              <a:solidFill>
                <a:schemeClr val="tx1"/>
              </a:solidFill>
            </a:endParaRPr>
          </a:p>
        </p:txBody>
      </p:sp>
      <p:cxnSp>
        <p:nvCxnSpPr>
          <p:cNvPr id="12" name="直接连接符 11"/>
          <p:cNvCxnSpPr>
            <a:stCxn id="7" idx="2"/>
            <a:endCxn id="10" idx="0"/>
          </p:cNvCxnSpPr>
          <p:nvPr/>
        </p:nvCxnSpPr>
        <p:spPr>
          <a:xfrm flipH="1">
            <a:off x="4306962" y="4015411"/>
            <a:ext cx="1583635" cy="679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14329" y="4022039"/>
            <a:ext cx="1552781" cy="6619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281033" y="5724626"/>
            <a:ext cx="7822099" cy="993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latin typeface="Times New Roman" panose="02020603050405020304" pitchFamily="18" charset="0"/>
                <a:cs typeface="Times New Roman" panose="02020603050405020304" pitchFamily="18" charset="0"/>
              </a:rPr>
              <a:t>With moments, the sample weights can be learned without any model specification.</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内容占位符 2"/>
              <p:cNvSpPr txBox="1">
                <a:spLocks/>
              </p:cNvSpPr>
              <p:nvPr/>
            </p:nvSpPr>
            <p:spPr>
              <a:xfrm>
                <a:off x="815009" y="1524000"/>
                <a:ext cx="10972800" cy="4876800"/>
              </a:xfrm>
              <a:prstGeom prst="rect">
                <a:avLst/>
              </a:prstGeom>
            </p:spPr>
            <p:txBody>
              <a:bodyPr vert="horz" lIns="91440" tIns="45720" rIns="91440" bIns="45720" rtlCol="0">
                <a:normAutofit/>
              </a:bodyPr>
              <a:lstStyle>
                <a:lvl1pPr marL="182875" indent="-182875" algn="l" defTabSz="914377"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89" indent="-182875" algn="l" defTabSz="914377"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02" indent="-182875" algn="l" defTabSz="914377"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15" indent="-182875" algn="l" defTabSz="914377"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90" indent="-137157" algn="l" defTabSz="914377"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66"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41"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17"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92" indent="-182875" algn="l" defTabSz="914377"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sz="2800" dirty="0">
                    <a:latin typeface="Times New Roman" panose="02020603050405020304" pitchFamily="18" charset="0"/>
                    <a:cs typeface="Times New Roman" panose="02020603050405020304" pitchFamily="18" charset="0"/>
                  </a:rPr>
                  <a:t>Any variable’s distribution can be uniquely determined by the collection of all its </a:t>
                </a:r>
                <a:r>
                  <a:rPr lang="en-US" altLang="zh-CN" sz="2800" dirty="0">
                    <a:solidFill>
                      <a:srgbClr val="FF0000"/>
                    </a:solidFill>
                    <a:latin typeface="Times New Roman" panose="02020603050405020304" pitchFamily="18" charset="0"/>
                    <a:cs typeface="Times New Roman" panose="02020603050405020304" pitchFamily="18" charset="0"/>
                  </a:rPr>
                  <a:t>moments</a:t>
                </a:r>
                <a:r>
                  <a:rPr lang="en-US" altLang="zh-CN" sz="2800" dirty="0">
                    <a:latin typeface="Times New Roman" panose="02020603050405020304" pitchFamily="18" charset="0"/>
                    <a:cs typeface="Times New Roman" panose="02020603050405020304" pitchFamily="18" charset="0"/>
                  </a:rPr>
                  <a:t>.</a:t>
                </a:r>
              </a:p>
              <a:p>
                <a:r>
                  <a:rPr lang="en-US" altLang="zh-CN" sz="2800" dirty="0">
                    <a:latin typeface="Times New Roman" panose="02020603050405020304" pitchFamily="18" charset="0"/>
                    <a:cs typeface="Times New Roman" panose="02020603050405020304" pitchFamily="18" charset="0"/>
                  </a:rPr>
                  <a:t>Learning the </a:t>
                </a:r>
                <a:r>
                  <a:rPr lang="en-US" altLang="zh-CN" sz="2800" dirty="0">
                    <a:solidFill>
                      <a:srgbClr val="FF0000"/>
                    </a:solidFill>
                    <a:latin typeface="Times New Roman" panose="02020603050405020304" pitchFamily="18" charset="0"/>
                    <a:cs typeface="Times New Roman" panose="02020603050405020304" pitchFamily="18" charset="0"/>
                  </a:rPr>
                  <a:t>sample weights </a:t>
                </a:r>
                <a14:m>
                  <m:oMath xmlns:m="http://schemas.openxmlformats.org/officeDocument/2006/math">
                    <m:r>
                      <a:rPr lang="en-US" altLang="zh-CN" sz="2800" i="1">
                        <a:solidFill>
                          <a:srgbClr val="FF0000"/>
                        </a:solidFill>
                        <a:latin typeface="Cambria Math" panose="02040503050406030204" pitchFamily="18" charset="0"/>
                        <a:cs typeface="Times New Roman" panose="02020603050405020304" pitchFamily="18" charset="0"/>
                      </a:rPr>
                      <m:t>𝑊</m:t>
                    </m:r>
                  </m:oMath>
                </a14:m>
                <a:r>
                  <a:rPr lang="en-US" altLang="zh-CN" sz="2800" dirty="0">
                    <a:latin typeface="Times New Roman" panose="02020603050405020304" pitchFamily="18" charset="0"/>
                    <a:cs typeface="Times New Roman" panose="02020603050405020304" pitchFamily="18" charset="0"/>
                  </a:rPr>
                  <a:t> by directly confounder balancing with confounders’ moments.</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8" name="内容占位符 2"/>
              <p:cNvSpPr txBox="1">
                <a:spLocks noRot="1" noChangeAspect="1" noMove="1" noResize="1" noEditPoints="1" noAdjustHandles="1" noChangeArrowheads="1" noChangeShapeType="1" noTextEdit="1"/>
              </p:cNvSpPr>
              <p:nvPr/>
            </p:nvSpPr>
            <p:spPr>
              <a:xfrm>
                <a:off x="815009" y="1524000"/>
                <a:ext cx="10972800" cy="4876800"/>
              </a:xfrm>
              <a:prstGeom prst="rect">
                <a:avLst/>
              </a:prstGeom>
              <a:blipFill rotWithShape="0">
                <a:blip r:embed="rId4"/>
                <a:stretch>
                  <a:fillRect l="-778" t="-1250"/>
                </a:stretch>
              </a:blipFill>
            </p:spPr>
            <p:txBody>
              <a:bodyPr/>
              <a:lstStyle/>
              <a:p>
                <a:r>
                  <a:rPr lang="zh-CN" altLang="en-US">
                    <a:noFill/>
                  </a:rPr>
                  <a:t> </a:t>
                </a:r>
              </a:p>
            </p:txBody>
          </p:sp>
        </mc:Fallback>
      </mc:AlternateContent>
      <p:pic>
        <p:nvPicPr>
          <p:cNvPr id="13" name="图片 4">
            <a:extLst>
              <a:ext uri="{FF2B5EF4-FFF2-40B4-BE49-F238E27FC236}">
                <a16:creationId xmlns:a16="http://schemas.microsoft.com/office/drawing/2014/main" id="{25AB23EA-429D-214E-9DCB-F493D0C17EBB}"/>
              </a:ext>
            </a:extLst>
          </p:cNvPr>
          <p:cNvPicPr>
            <a:picLocks noChangeAspect="1"/>
          </p:cNvPicPr>
          <p:nvPr/>
        </p:nvPicPr>
        <p:blipFill>
          <a:blip r:embed="rId5"/>
          <a:stretch>
            <a:fillRect/>
          </a:stretch>
        </p:blipFill>
        <p:spPr>
          <a:xfrm>
            <a:off x="7396140" y="1028700"/>
            <a:ext cx="4391669" cy="416126"/>
          </a:xfrm>
          <a:prstGeom prst="rect">
            <a:avLst/>
          </a:prstGeom>
        </p:spPr>
      </p:pic>
    </p:spTree>
    <p:extLst>
      <p:ext uri="{BB962C8B-B14F-4D97-AF65-F5344CB8AC3E}">
        <p14:creationId xmlns:p14="http://schemas.microsoft.com/office/powerpoint/2010/main" val="12774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fade">
                                      <p:cBhvr>
                                        <p:cTn id="10" dur="500"/>
                                        <p:tgtEl>
                                          <p:spTgt spid="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Stability</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a:t>
            </a:fld>
            <a:endParaRPr lang="en-US"/>
          </a:p>
        </p:txBody>
      </p:sp>
      <p:sp>
        <p:nvSpPr>
          <p:cNvPr id="5" name="文本框 4"/>
          <p:cNvSpPr txBox="1"/>
          <p:nvPr/>
        </p:nvSpPr>
        <p:spPr>
          <a:xfrm>
            <a:off x="8819722" y="2293998"/>
            <a:ext cx="1800200" cy="369332"/>
          </a:xfrm>
          <a:prstGeom prst="rect">
            <a:avLst/>
          </a:prstGeom>
          <a:noFill/>
        </p:spPr>
        <p:txBody>
          <a:bodyPr wrap="square" rtlCol="0">
            <a:spAutoFit/>
          </a:bodyPr>
          <a:lstStyle/>
          <a:p>
            <a:pPr algn="ctr"/>
            <a:r>
              <a:rPr lang="en-US" altLang="zh-CN" b="1" dirty="0">
                <a:solidFill>
                  <a:srgbClr val="C00000"/>
                </a:solidFill>
              </a:rPr>
              <a:t>Yes</a:t>
            </a:r>
            <a:endParaRPr lang="zh-CN" altLang="en-US" b="1" dirty="0">
              <a:solidFill>
                <a:srgbClr val="C00000"/>
              </a:solidFill>
            </a:endParaRPr>
          </a:p>
        </p:txBody>
      </p:sp>
      <p:sp>
        <p:nvSpPr>
          <p:cNvPr id="6" name="文本框 5"/>
          <p:cNvSpPr txBox="1"/>
          <p:nvPr/>
        </p:nvSpPr>
        <p:spPr>
          <a:xfrm>
            <a:off x="8819722" y="3773084"/>
            <a:ext cx="1800200" cy="369332"/>
          </a:xfrm>
          <a:prstGeom prst="rect">
            <a:avLst/>
          </a:prstGeom>
          <a:noFill/>
        </p:spPr>
        <p:txBody>
          <a:bodyPr wrap="square" rtlCol="0">
            <a:spAutoFit/>
          </a:bodyPr>
          <a:lstStyle/>
          <a:p>
            <a:pPr algn="ctr"/>
            <a:r>
              <a:rPr lang="en-US" altLang="zh-CN" b="1" dirty="0">
                <a:solidFill>
                  <a:srgbClr val="C00000"/>
                </a:solidFill>
              </a:rPr>
              <a:t>Maybe</a:t>
            </a:r>
            <a:endParaRPr lang="zh-CN" altLang="en-US" b="1" dirty="0">
              <a:solidFill>
                <a:srgbClr val="C00000"/>
              </a:solidFill>
            </a:endParaRPr>
          </a:p>
        </p:txBody>
      </p:sp>
      <p:sp>
        <p:nvSpPr>
          <p:cNvPr id="7" name="文本框 6"/>
          <p:cNvSpPr txBox="1"/>
          <p:nvPr/>
        </p:nvSpPr>
        <p:spPr>
          <a:xfrm>
            <a:off x="8789646" y="5209101"/>
            <a:ext cx="1800200" cy="369332"/>
          </a:xfrm>
          <a:prstGeom prst="rect">
            <a:avLst/>
          </a:prstGeom>
          <a:noFill/>
        </p:spPr>
        <p:txBody>
          <a:bodyPr wrap="square" rtlCol="0">
            <a:spAutoFit/>
          </a:bodyPr>
          <a:lstStyle/>
          <a:p>
            <a:pPr algn="ctr"/>
            <a:r>
              <a:rPr lang="en-US" altLang="zh-CN" b="1" dirty="0">
                <a:solidFill>
                  <a:srgbClr val="C00000"/>
                </a:solidFill>
              </a:rPr>
              <a:t>No</a:t>
            </a:r>
            <a:endParaRPr lang="zh-CN" altLang="en-US" b="1" dirty="0">
              <a:solidFill>
                <a:srgbClr val="C00000"/>
              </a:solidFill>
            </a:endParaRPr>
          </a:p>
        </p:txBody>
      </p:sp>
      <p:pic>
        <p:nvPicPr>
          <p:cNvPr id="8" name="Picture 2" descr="Image result for d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5095" y="1796333"/>
            <a:ext cx="1362249" cy="13622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d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380" y="3377535"/>
            <a:ext cx="1747083" cy="898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d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5295" y="1883455"/>
            <a:ext cx="1407351" cy="14073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d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7143" y="4592520"/>
            <a:ext cx="2478911" cy="13201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do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9357" y="3404780"/>
            <a:ext cx="1632825" cy="785012"/>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p:cNvSpPr/>
          <p:nvPr/>
        </p:nvSpPr>
        <p:spPr>
          <a:xfrm>
            <a:off x="5758268" y="3516864"/>
            <a:ext cx="1224136" cy="3600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292934"/>
              </a:solidFill>
              <a:effectLst/>
              <a:uLnTx/>
              <a:uFillTx/>
              <a:latin typeface="Arial"/>
              <a:ea typeface="华文新魏" panose="02010800040101010101" pitchFamily="2" charset="-122"/>
              <a:cs typeface="+mn-cs"/>
            </a:endParaRPr>
          </a:p>
        </p:txBody>
      </p:sp>
      <p:pic>
        <p:nvPicPr>
          <p:cNvPr id="14" name="Picture 2" descr="Image result for dog sea"/>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223" r="9765"/>
          <a:stretch/>
        </p:blipFill>
        <p:spPr bwMode="auto">
          <a:xfrm>
            <a:off x="7551120" y="4656202"/>
            <a:ext cx="1416106" cy="11642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dog gras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9609" y="1845697"/>
            <a:ext cx="1185983" cy="11859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dog ground"/>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8294"/>
          <a:stretch/>
        </p:blipFill>
        <p:spPr bwMode="auto">
          <a:xfrm>
            <a:off x="7663528" y="3295403"/>
            <a:ext cx="1191290" cy="10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3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Differentiated Confounder Balancing</a:t>
            </a:r>
            <a:endParaRPr lang="zh-CN" altLang="en-US" dirty="0"/>
          </a:p>
        </p:txBody>
      </p:sp>
      <p:sp>
        <p:nvSpPr>
          <p:cNvPr id="3" name="内容占位符 2"/>
          <p:cNvSpPr>
            <a:spLocks noGrp="1"/>
          </p:cNvSpPr>
          <p:nvPr>
            <p:ph idx="1"/>
          </p:nvPr>
        </p:nvSpPr>
        <p:spPr>
          <a:xfrm>
            <a:off x="1981200" y="1600205"/>
            <a:ext cx="8229600" cy="2189923"/>
          </a:xfrm>
        </p:spPr>
        <p:txBody>
          <a:bodyPr>
            <a:normAutofit fontScale="77500" lnSpcReduction="20000"/>
          </a:bodyPr>
          <a:lstStyle/>
          <a:p>
            <a:r>
              <a:rPr lang="en-US" altLang="zh-CN" sz="3600" dirty="0">
                <a:latin typeface="Times New Roman" panose="02020603050405020304" pitchFamily="18" charset="0"/>
                <a:cs typeface="Times New Roman" panose="02020603050405020304" pitchFamily="18" charset="0"/>
              </a:rPr>
              <a:t>Objective Function</a:t>
            </a:r>
          </a:p>
          <a:p>
            <a:endParaRPr lang="en-US" altLang="zh-CN" dirty="0"/>
          </a:p>
          <a:p>
            <a:endParaRPr lang="en-US" altLang="zh-CN" dirty="0"/>
          </a:p>
          <a:p>
            <a:endParaRPr lang="en-US" altLang="zh-CN" dirty="0"/>
          </a:p>
          <a:p>
            <a:endParaRPr lang="en-US" altLang="zh-CN" dirty="0"/>
          </a:p>
          <a:p>
            <a:pPr marL="0" indent="0">
              <a:buNone/>
            </a:pPr>
            <a:r>
              <a:rPr lang="en-US" altLang="zh-CN" dirty="0"/>
              <a:t>                             </a:t>
            </a:r>
          </a:p>
          <a:p>
            <a:pPr marL="0" indent="0">
              <a:buNone/>
            </a:pPr>
            <a:r>
              <a:rPr lang="en-US" altLang="zh-CN" dirty="0"/>
              <a:t>                                      </a:t>
            </a:r>
            <a:endParaRPr lang="zh-CN" altLang="en-US" sz="2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90</a:t>
            </a:fld>
            <a:endParaRPr lang="en-US"/>
          </a:p>
        </p:txBody>
      </p:sp>
      <p:grpSp>
        <p:nvGrpSpPr>
          <p:cNvPr id="12" name="组合 11"/>
          <p:cNvGrpSpPr/>
          <p:nvPr/>
        </p:nvGrpSpPr>
        <p:grpSpPr>
          <a:xfrm>
            <a:off x="2359720" y="2264899"/>
            <a:ext cx="7472573" cy="1339672"/>
            <a:chOff x="749700" y="2220868"/>
            <a:chExt cx="6475994" cy="1065672"/>
          </a:xfrm>
        </p:grpSpPr>
        <p:pic>
          <p:nvPicPr>
            <p:cNvPr id="7" name="图片 6"/>
            <p:cNvPicPr>
              <a:picLocks noChangeAspect="1"/>
            </p:cNvPicPr>
            <p:nvPr/>
          </p:nvPicPr>
          <p:blipFill>
            <a:blip r:embed="rId3"/>
            <a:stretch>
              <a:fillRect/>
            </a:stretch>
          </p:blipFill>
          <p:spPr>
            <a:xfrm>
              <a:off x="749700" y="2220870"/>
              <a:ext cx="6475994" cy="1065670"/>
            </a:xfrm>
            <a:prstGeom prst="rect">
              <a:avLst/>
            </a:prstGeom>
          </p:spPr>
        </p:pic>
        <p:sp>
          <p:nvSpPr>
            <p:cNvPr id="8" name="矩形 7"/>
            <p:cNvSpPr/>
            <p:nvPr/>
          </p:nvSpPr>
          <p:spPr>
            <a:xfrm>
              <a:off x="1403523" y="2220869"/>
              <a:ext cx="2213113" cy="42956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22045" y="2220868"/>
              <a:ext cx="3403649" cy="649331"/>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2015991" y="3932588"/>
            <a:ext cx="8160027" cy="1086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The ENT[3] and ARB[4] algorithms are </a:t>
            </a:r>
            <a:r>
              <a:rPr lang="en-US" altLang="zh-CN" sz="2400" dirty="0">
                <a:solidFill>
                  <a:srgbClr val="FF0000"/>
                </a:solidFill>
                <a:latin typeface="Times New Roman" panose="02020603050405020304" pitchFamily="18" charset="0"/>
                <a:cs typeface="Times New Roman" panose="02020603050405020304" pitchFamily="18" charset="0"/>
              </a:rPr>
              <a:t>special case </a:t>
            </a:r>
            <a:r>
              <a:rPr lang="en-US" altLang="zh-CN" sz="2400" dirty="0">
                <a:solidFill>
                  <a:schemeClr val="tx1"/>
                </a:solidFill>
                <a:latin typeface="Times New Roman" panose="02020603050405020304" pitchFamily="18" charset="0"/>
                <a:cs typeface="Times New Roman" panose="02020603050405020304" pitchFamily="18" charset="0"/>
              </a:rPr>
              <a:t>of our DCB algorithm by </a:t>
            </a:r>
            <a:r>
              <a:rPr lang="en-US" altLang="zh-CN" sz="2400" dirty="0">
                <a:solidFill>
                  <a:srgbClr val="FF0000"/>
                </a:solidFill>
                <a:latin typeface="Times New Roman" panose="02020603050405020304" pitchFamily="18" charset="0"/>
                <a:cs typeface="Times New Roman" panose="02020603050405020304" pitchFamily="18" charset="0"/>
              </a:rPr>
              <a:t>setting the confounder weights as unit vector</a:t>
            </a:r>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
        <p:nvSpPr>
          <p:cNvPr id="6" name="矩形 5"/>
          <p:cNvSpPr/>
          <p:nvPr/>
        </p:nvSpPr>
        <p:spPr>
          <a:xfrm>
            <a:off x="2015991" y="5446643"/>
            <a:ext cx="8160027"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Times New Roman" panose="02020603050405020304" pitchFamily="18" charset="0"/>
                <a:cs typeface="Times New Roman" panose="02020603050405020304" pitchFamily="18" charset="0"/>
              </a:rPr>
              <a:t>Our DCB algorithm is more generalize for treatment effect estimation.</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20005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Differentiated Confounder Balancing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881808" y="1600201"/>
                <a:ext cx="8428383" cy="5158408"/>
              </a:xfrm>
            </p:spPr>
            <p:txBody>
              <a:bodyPr>
                <a:normAutofit fontScale="92500" lnSpcReduction="20000"/>
              </a:bodyPr>
              <a:lstStyle/>
              <a:p>
                <a:r>
                  <a:rPr lang="en-US" altLang="zh-CN" sz="3000" dirty="0">
                    <a:latin typeface="Times New Roman" panose="02020603050405020304" pitchFamily="18" charset="0"/>
                    <a:cs typeface="Times New Roman" panose="02020603050405020304" pitchFamily="18" charset="0"/>
                  </a:rPr>
                  <a:t>Algorithm</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3000" dirty="0">
                    <a:solidFill>
                      <a:srgbClr val="FF0000"/>
                    </a:solidFill>
                    <a:latin typeface="Times New Roman" panose="02020603050405020304" pitchFamily="18" charset="0"/>
                    <a:cs typeface="Times New Roman" panose="02020603050405020304" pitchFamily="18" charset="0"/>
                  </a:rPr>
                  <a:t>Training Complexity</a:t>
                </a:r>
                <a:r>
                  <a:rPr lang="en-US" altLang="zh-CN" sz="3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3000" i="1">
                        <a:latin typeface="Cambria Math" panose="02040503050406030204" pitchFamily="18" charset="0"/>
                      </a:rPr>
                      <m:t>𝑂</m:t>
                    </m:r>
                    <m:d>
                      <m:dPr>
                        <m:ctrlPr>
                          <a:rPr lang="en-US" altLang="zh-CN" sz="3000" i="1">
                            <a:latin typeface="Cambria Math" panose="02040503050406030204" pitchFamily="18" charset="0"/>
                          </a:rPr>
                        </m:ctrlPr>
                      </m:dPr>
                      <m:e>
                        <m:r>
                          <a:rPr lang="en-US" altLang="zh-CN" sz="3000" i="1">
                            <a:latin typeface="Cambria Math" panose="02040503050406030204" pitchFamily="18" charset="0"/>
                          </a:rPr>
                          <m:t>𝑛𝑝</m:t>
                        </m:r>
                      </m:e>
                    </m:d>
                  </m:oMath>
                </a14:m>
                <a:endParaRPr lang="en-US" altLang="zh-CN" sz="3000"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altLang="zh-CN" sz="2600" i="1">
                        <a:latin typeface="Cambria Math" panose="02040503050406030204" pitchFamily="18" charset="0"/>
                      </a:rPr>
                      <m:t>𝑛</m:t>
                    </m:r>
                  </m:oMath>
                </a14:m>
                <a:r>
                  <a:rPr lang="en-US" altLang="zh-CN" sz="2600" dirty="0">
                    <a:latin typeface="Times New Roman" panose="02020603050405020304" pitchFamily="18" charset="0"/>
                    <a:cs typeface="Times New Roman" panose="02020603050405020304" pitchFamily="18" charset="0"/>
                  </a:rPr>
                  <a:t>: sample size,    </a:t>
                </a:r>
                <a14:m>
                  <m:oMath xmlns:m="http://schemas.openxmlformats.org/officeDocument/2006/math">
                    <m:r>
                      <a:rPr lang="en-US" altLang="zh-CN" sz="2600" i="1">
                        <a:latin typeface="Cambria Math" panose="02040503050406030204" pitchFamily="18" charset="0"/>
                      </a:rPr>
                      <m:t>𝑝</m:t>
                    </m:r>
                  </m:oMath>
                </a14:m>
                <a:r>
                  <a:rPr lang="en-US" altLang="zh-CN" sz="2600" dirty="0">
                    <a:latin typeface="Times New Roman" panose="02020603050405020304" pitchFamily="18" charset="0"/>
                    <a:cs typeface="Times New Roman" panose="02020603050405020304" pitchFamily="18" charset="0"/>
                  </a:rPr>
                  <a:t>: dimensions of variables</a:t>
                </a:r>
              </a:p>
              <a:p>
                <a:endParaRPr lang="en-US" altLang="zh-CN" dirty="0"/>
              </a:p>
              <a:p>
                <a:endParaRPr lang="en-US" altLang="zh-CN" dirty="0"/>
              </a:p>
              <a:p>
                <a:endParaRPr lang="en-US" altLang="zh-CN" dirty="0"/>
              </a:p>
              <a:p>
                <a:endParaRPr lang="en-US" altLang="zh-CN" dirty="0"/>
              </a:p>
              <a:p>
                <a:pPr marL="0"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881808" y="1600201"/>
                <a:ext cx="8428383" cy="5158408"/>
              </a:xfrm>
              <a:blipFill rotWithShape="0">
                <a:blip r:embed="rId3"/>
                <a:stretch>
                  <a:fillRect l="-1013" t="-295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91</a:t>
            </a:fld>
            <a:endParaRPr lang="en-US"/>
          </a:p>
        </p:txBody>
      </p:sp>
      <p:pic>
        <p:nvPicPr>
          <p:cNvPr id="14" name="图片 13"/>
          <p:cNvPicPr>
            <a:picLocks noChangeAspect="1"/>
          </p:cNvPicPr>
          <p:nvPr/>
        </p:nvPicPr>
        <p:blipFill>
          <a:blip r:embed="rId4"/>
          <a:stretch>
            <a:fillRect/>
          </a:stretch>
        </p:blipFill>
        <p:spPr>
          <a:xfrm>
            <a:off x="1981202" y="2078812"/>
            <a:ext cx="4472947" cy="3424237"/>
          </a:xfrm>
          <a:prstGeom prst="rect">
            <a:avLst/>
          </a:prstGeom>
        </p:spPr>
      </p:pic>
      <p:pic>
        <p:nvPicPr>
          <p:cNvPr id="15" name="图片 14"/>
          <p:cNvPicPr>
            <a:picLocks noChangeAspect="1"/>
          </p:cNvPicPr>
          <p:nvPr/>
        </p:nvPicPr>
        <p:blipFill>
          <a:blip r:embed="rId5"/>
          <a:stretch>
            <a:fillRect/>
          </a:stretch>
        </p:blipFill>
        <p:spPr>
          <a:xfrm>
            <a:off x="6480969" y="2125830"/>
            <a:ext cx="3975100" cy="551004"/>
          </a:xfrm>
          <a:prstGeom prst="rect">
            <a:avLst/>
          </a:prstGeom>
        </p:spPr>
      </p:pic>
      <p:pic>
        <p:nvPicPr>
          <p:cNvPr id="16" name="图片 15"/>
          <p:cNvPicPr>
            <a:picLocks noChangeAspect="1"/>
          </p:cNvPicPr>
          <p:nvPr/>
        </p:nvPicPr>
        <p:blipFill>
          <a:blip r:embed="rId6"/>
          <a:stretch>
            <a:fillRect/>
          </a:stretch>
        </p:blipFill>
        <p:spPr>
          <a:xfrm>
            <a:off x="6507958" y="2903365"/>
            <a:ext cx="3957637" cy="805039"/>
          </a:xfrm>
          <a:prstGeom prst="rect">
            <a:avLst/>
          </a:prstGeom>
        </p:spPr>
      </p:pic>
      <p:sp>
        <p:nvSpPr>
          <p:cNvPr id="18" name="矩形 17"/>
          <p:cNvSpPr/>
          <p:nvPr/>
        </p:nvSpPr>
        <p:spPr>
          <a:xfrm>
            <a:off x="2273300" y="4038601"/>
            <a:ext cx="3886200" cy="120650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p:cNvSpPr txBox="1"/>
              <p:nvPr/>
            </p:nvSpPr>
            <p:spPr>
              <a:xfrm>
                <a:off x="7272027" y="4134021"/>
                <a:ext cx="2938777"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In each iteration, we first update </a:t>
                </a:r>
                <a14:m>
                  <m:oMath xmlns:m="http://schemas.openxmlformats.org/officeDocument/2006/math">
                    <m:r>
                      <a:rPr lang="zh-CN" altLang="en-US" sz="2000" i="1">
                        <a:latin typeface="Cambria Math" panose="02040503050406030204" pitchFamily="18" charset="0"/>
                      </a:rPr>
                      <m:t>𝛽</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 fixing </a:t>
                </a:r>
                <a14:m>
                  <m:oMath xmlns:m="http://schemas.openxmlformats.org/officeDocument/2006/math">
                    <m:r>
                      <a:rPr lang="en-US" altLang="zh-CN" sz="2000" i="1">
                        <a:latin typeface="Cambria Math" panose="02040503050406030204" pitchFamily="18" charset="0"/>
                      </a:rPr>
                      <m:t>𝑊</m:t>
                    </m:r>
                  </m:oMath>
                </a14:m>
                <a:r>
                  <a:rPr lang="en-US" altLang="zh-CN" sz="2000" dirty="0">
                    <a:latin typeface="Times New Roman" panose="02020603050405020304" pitchFamily="18" charset="0"/>
                    <a:cs typeface="Times New Roman" panose="02020603050405020304" pitchFamily="18" charset="0"/>
                  </a:rPr>
                  <a:t>, and then update </a:t>
                </a:r>
                <a14:m>
                  <m:oMath xmlns:m="http://schemas.openxmlformats.org/officeDocument/2006/math">
                    <m:r>
                      <a:rPr lang="en-US" altLang="zh-CN" sz="2000" i="1">
                        <a:latin typeface="Cambria Math" panose="02040503050406030204" pitchFamily="18" charset="0"/>
                      </a:rPr>
                      <m:t>𝑊</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by fixing </a:t>
                </a:r>
                <a14:m>
                  <m:oMath xmlns:m="http://schemas.openxmlformats.org/officeDocument/2006/math">
                    <m:r>
                      <a:rPr lang="zh-CN" altLang="en-US" sz="2000" i="1">
                        <a:latin typeface="Cambria Math" panose="02040503050406030204" pitchFamily="18" charset="0"/>
                      </a:rPr>
                      <m:t>𝛽</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748023" y="4134018"/>
                <a:ext cx="2938777" cy="1015663"/>
              </a:xfrm>
              <a:prstGeom prst="rect">
                <a:avLst/>
              </a:prstGeom>
              <a:blipFill rotWithShape="0">
                <a:blip r:embed="rId7"/>
                <a:stretch>
                  <a:fillRect l="-2282" t="-2994" r="-2282" b="-9581"/>
                </a:stretch>
              </a:blipFill>
            </p:spPr>
            <p:txBody>
              <a:bodyPr/>
              <a:lstStyle/>
              <a:p>
                <a:r>
                  <a:rPr lang="zh-CN" altLang="en-US">
                    <a:noFill/>
                  </a:rPr>
                  <a:t> </a:t>
                </a:r>
              </a:p>
            </p:txBody>
          </p:sp>
        </mc:Fallback>
      </mc:AlternateContent>
      <p:cxnSp>
        <p:nvCxnSpPr>
          <p:cNvPr id="21" name="直接箭头连接符 20"/>
          <p:cNvCxnSpPr/>
          <p:nvPr/>
        </p:nvCxnSpPr>
        <p:spPr>
          <a:xfrm>
            <a:off x="6350001" y="4631035"/>
            <a:ext cx="8255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1542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a:t>
            </a:r>
            <a:endParaRPr lang="zh-CN" altLang="en-US" dirty="0"/>
          </a:p>
        </p:txBody>
      </p:sp>
      <p:sp>
        <p:nvSpPr>
          <p:cNvPr id="3" name="内容占位符 2"/>
          <p:cNvSpPr>
            <a:spLocks noGrp="1"/>
          </p:cNvSpPr>
          <p:nvPr>
            <p:ph idx="1"/>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Experimental Tasks:</a:t>
            </a:r>
          </a:p>
          <a:p>
            <a:pPr lvl="1">
              <a:buFont typeface="Wingdings" panose="05000000000000000000" pitchFamily="2" charset="2"/>
              <a:buChar char="Ø"/>
            </a:pPr>
            <a:r>
              <a:rPr lang="en-US" altLang="zh-CN" sz="3200" dirty="0">
                <a:latin typeface="Times New Roman" panose="02020603050405020304" pitchFamily="18" charset="0"/>
                <a:cs typeface="Times New Roman" panose="02020603050405020304" pitchFamily="18" charset="0"/>
              </a:rPr>
              <a:t>Robustness Test (high-dimensional and noisy)</a:t>
            </a:r>
          </a:p>
          <a:p>
            <a:pPr lvl="1">
              <a:buFont typeface="Wingdings" panose="05000000000000000000" pitchFamily="2" charset="2"/>
              <a:buChar char="Ø"/>
            </a:pPr>
            <a:r>
              <a:rPr lang="en-US" altLang="zh-CN" sz="3200" dirty="0">
                <a:latin typeface="Times New Roman" panose="02020603050405020304" pitchFamily="18" charset="0"/>
                <a:cs typeface="Times New Roman" panose="02020603050405020304" pitchFamily="18" charset="0"/>
              </a:rPr>
              <a:t>Accuracy Test (real world dataset)</a:t>
            </a:r>
          </a:p>
          <a:p>
            <a:pPr lvl="1">
              <a:buFont typeface="Wingdings" panose="05000000000000000000" pitchFamily="2" charset="2"/>
              <a:buChar char="Ø"/>
            </a:pPr>
            <a:r>
              <a:rPr lang="en-US" altLang="zh-CN" sz="3200" dirty="0">
                <a:latin typeface="Times New Roman" panose="02020603050405020304" pitchFamily="18" charset="0"/>
                <a:cs typeface="Times New Roman" panose="02020603050405020304" pitchFamily="18" charset="0"/>
              </a:rPr>
              <a:t>Predictive Power Test (real ad application)</a:t>
            </a:r>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92</a:t>
            </a:fld>
            <a:endParaRPr lang="en-US"/>
          </a:p>
        </p:txBody>
      </p:sp>
    </p:spTree>
    <p:extLst>
      <p:ext uri="{BB962C8B-B14F-4D97-AF65-F5344CB8AC3E}">
        <p14:creationId xmlns:p14="http://schemas.microsoft.com/office/powerpoint/2010/main" val="2613182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a:t>
            </a:r>
            <a:endParaRPr lang="zh-CN" altLang="en-US" dirty="0"/>
          </a:p>
        </p:txBody>
      </p:sp>
      <p:sp>
        <p:nvSpPr>
          <p:cNvPr id="3" name="内容占位符 2"/>
          <p:cNvSpPr>
            <a:spLocks noGrp="1"/>
          </p:cNvSpPr>
          <p:nvPr>
            <p:ph idx="1"/>
          </p:nvPr>
        </p:nvSpPr>
        <p:spPr/>
        <p:txBody>
          <a:bodyPr/>
          <a:lstStyle/>
          <a:p>
            <a:r>
              <a:rPr lang="en-US" altLang="zh-CN" sz="2800" dirty="0">
                <a:latin typeface="Times New Roman" panose="02020603050405020304" pitchFamily="18" charset="0"/>
                <a:cs typeface="Times New Roman" panose="02020603050405020304" pitchFamily="18" charset="0"/>
              </a:rPr>
              <a:t>Baselines:</a:t>
            </a:r>
          </a:p>
          <a:p>
            <a:pPr lvl="1"/>
            <a:r>
              <a:rPr lang="en-US" altLang="zh-CN" b="1" dirty="0">
                <a:latin typeface="Times New Roman" panose="02020603050405020304" pitchFamily="18" charset="0"/>
                <a:cs typeface="Times New Roman" panose="02020603050405020304" pitchFamily="18" charset="0"/>
              </a:rPr>
              <a:t>Directly Estimator</a:t>
            </a:r>
            <a:r>
              <a:rPr lang="en-US" altLang="zh-CN" dirty="0">
                <a:latin typeface="Times New Roman" panose="02020603050405020304" pitchFamily="18" charset="0"/>
                <a:cs typeface="Times New Roman" panose="02020603050405020304" pitchFamily="18" charset="0"/>
              </a:rPr>
              <a:t>: comparing average outcome between treated and control units.</a:t>
            </a:r>
          </a:p>
          <a:p>
            <a:pPr lvl="1"/>
            <a:r>
              <a:rPr lang="en-US" altLang="zh-CN" b="1" dirty="0">
                <a:latin typeface="Times New Roman" panose="02020603050405020304" pitchFamily="18" charset="0"/>
                <a:cs typeface="Times New Roman" panose="02020603050405020304" pitchFamily="18" charset="0"/>
              </a:rPr>
              <a:t>IPW Estimator </a:t>
            </a:r>
            <a:r>
              <a:rPr lang="en-US" altLang="zh-CN" dirty="0">
                <a:latin typeface="Times New Roman" panose="02020603050405020304" pitchFamily="18" charset="0"/>
                <a:cs typeface="Times New Roman" panose="02020603050405020304" pitchFamily="18" charset="0"/>
              </a:rPr>
              <a:t>[1]: reweighting via inverse of propensity score</a:t>
            </a:r>
          </a:p>
          <a:p>
            <a:pPr lvl="1"/>
            <a:r>
              <a:rPr lang="en-US" altLang="zh-CN" b="1" dirty="0">
                <a:latin typeface="Times New Roman" panose="02020603050405020304" pitchFamily="18" charset="0"/>
                <a:cs typeface="Times New Roman" panose="02020603050405020304" pitchFamily="18" charset="0"/>
              </a:rPr>
              <a:t>Doubly Robust Estimator </a:t>
            </a:r>
            <a:r>
              <a:rPr lang="en-US" altLang="zh-CN" dirty="0">
                <a:latin typeface="Times New Roman" panose="02020603050405020304" pitchFamily="18" charset="0"/>
                <a:cs typeface="Times New Roman" panose="02020603050405020304" pitchFamily="18" charset="0"/>
              </a:rPr>
              <a:t>[2]: IPW + regression method</a:t>
            </a:r>
          </a:p>
          <a:p>
            <a:pPr lvl="1"/>
            <a:r>
              <a:rPr lang="en-US" altLang="zh-CN" b="1" dirty="0">
                <a:latin typeface="Times New Roman" panose="02020603050405020304" pitchFamily="18" charset="0"/>
                <a:cs typeface="Times New Roman" panose="02020603050405020304" pitchFamily="18" charset="0"/>
              </a:rPr>
              <a:t>Entropy Balancing Estimator </a:t>
            </a:r>
            <a:r>
              <a:rPr lang="en-US" altLang="zh-CN" dirty="0">
                <a:latin typeface="Times New Roman" panose="02020603050405020304" pitchFamily="18" charset="0"/>
                <a:cs typeface="Times New Roman" panose="02020603050405020304" pitchFamily="18" charset="0"/>
              </a:rPr>
              <a:t>[3]: directly confounder balancing with entropy loss</a:t>
            </a:r>
          </a:p>
          <a:p>
            <a:pPr lvl="1"/>
            <a:r>
              <a:rPr lang="en-US" altLang="zh-CN" b="1" dirty="0">
                <a:latin typeface="Times New Roman" panose="02020603050405020304" pitchFamily="18" charset="0"/>
                <a:cs typeface="Times New Roman" panose="02020603050405020304" pitchFamily="18" charset="0"/>
              </a:rPr>
              <a:t>Approximate Residual Balancing </a:t>
            </a:r>
            <a:r>
              <a:rPr lang="en-US" altLang="zh-CN" dirty="0">
                <a:latin typeface="Times New Roman" panose="02020603050405020304" pitchFamily="18" charset="0"/>
                <a:cs typeface="Times New Roman" panose="02020603050405020304" pitchFamily="18" charset="0"/>
              </a:rPr>
              <a:t>[4]: confounder balancing + regression</a:t>
            </a:r>
          </a:p>
          <a:p>
            <a:pPr lvl="1"/>
            <a:endParaRPr lang="en-US" altLang="zh-CN" sz="1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Evaluation Metric:</a:t>
            </a: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93</a:t>
            </a:fld>
            <a:endParaRPr lang="en-US"/>
          </a:p>
        </p:txBody>
      </p:sp>
      <p:pic>
        <p:nvPicPr>
          <p:cNvPr id="5" name="图片 4"/>
          <p:cNvPicPr>
            <a:picLocks noChangeAspect="1"/>
          </p:cNvPicPr>
          <p:nvPr/>
        </p:nvPicPr>
        <p:blipFill>
          <a:blip r:embed="rId3"/>
          <a:stretch>
            <a:fillRect/>
          </a:stretch>
        </p:blipFill>
        <p:spPr>
          <a:xfrm>
            <a:off x="3489328" y="4797207"/>
            <a:ext cx="5213351" cy="1755995"/>
          </a:xfrm>
          <a:prstGeom prst="rect">
            <a:avLst/>
          </a:prstGeom>
        </p:spPr>
      </p:pic>
    </p:spTree>
    <p:extLst>
      <p:ext uri="{BB962C8B-B14F-4D97-AF65-F5344CB8AC3E}">
        <p14:creationId xmlns:p14="http://schemas.microsoft.com/office/powerpoint/2010/main" val="2289633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939235" y="1524000"/>
                <a:ext cx="9422296" cy="4876800"/>
              </a:xfrm>
            </p:spPr>
            <p:txBody>
              <a:bodyPr/>
              <a:lstStyle/>
              <a:p>
                <a:r>
                  <a:rPr lang="en-US" altLang="zh-CN" dirty="0">
                    <a:latin typeface="Times New Roman" panose="02020603050405020304" pitchFamily="18" charset="0"/>
                    <a:cs typeface="Times New Roman" panose="02020603050405020304" pitchFamily="18" charset="0"/>
                  </a:rPr>
                  <a:t>Dataset</a:t>
                </a:r>
              </a:p>
              <a:p>
                <a:pPr lvl="1">
                  <a:buFont typeface="Wingdings" panose="05000000000000000000" pitchFamily="2" charset="2"/>
                  <a:buChar char="Ø"/>
                </a:pPr>
                <a:r>
                  <a:rPr lang="en-US" altLang="zh-CN" dirty="0">
                    <a:solidFill>
                      <a:srgbClr val="00B050"/>
                    </a:solidFill>
                    <a:latin typeface="Times New Roman" panose="02020603050405020304" pitchFamily="18" charset="0"/>
                    <a:cs typeface="Times New Roman" panose="02020603050405020304" pitchFamily="18" charset="0"/>
                  </a:rPr>
                  <a:t>Sample size</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𝑛</m:t>
                    </m:r>
                    <m:r>
                      <a:rPr lang="en-US" altLang="zh-CN" b="0" i="1" smtClean="0">
                        <a:latin typeface="Cambria Math" panose="02040503050406030204" pitchFamily="18" charset="0"/>
                        <a:cs typeface="Times New Roman" panose="02020603050405020304" pitchFamily="18" charset="0"/>
                      </a:rPr>
                      <m:t>={2000, 5000}</m:t>
                    </m:r>
                  </m:oMath>
                </a14:m>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zh-CN" dirty="0">
                    <a:solidFill>
                      <a:srgbClr val="00B050"/>
                    </a:solidFill>
                    <a:latin typeface="Times New Roman" panose="02020603050405020304" pitchFamily="18" charset="0"/>
                    <a:cs typeface="Times New Roman" panose="02020603050405020304" pitchFamily="18" charset="0"/>
                  </a:rPr>
                  <a:t>Variables’ dimensions</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cs typeface="Times New Roman" panose="02020603050405020304" pitchFamily="18" charset="0"/>
                      </a:rPr>
                      <m:t>={50,100}</m:t>
                    </m:r>
                  </m:oMath>
                </a14:m>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Observed Variables</a:t>
                </a:r>
                <a:r>
                  <a:rPr lang="en-US" altLang="zh-CN" dirty="0">
                    <a:latin typeface="Times New Roman" panose="02020603050405020304" pitchFamily="18" charset="0"/>
                    <a:cs typeface="Times New Roman" panose="02020603050405020304" pitchFamily="18" charset="0"/>
                  </a:rPr>
                  <a:t>: </a:t>
                </a:r>
              </a:p>
              <a:p>
                <a:pPr marL="274306" lvl="1" indent="0">
                  <a:buNone/>
                </a:pPr>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Treatment</a:t>
                </a:r>
                <a:r>
                  <a:rPr lang="en-US" altLang="zh-CN" dirty="0">
                    <a:latin typeface="Times New Roman" panose="02020603050405020304" pitchFamily="18" charset="0"/>
                    <a:cs typeface="Times New Roman" panose="02020603050405020304" pitchFamily="18" charset="0"/>
                  </a:rPr>
                  <a:t>: from </a:t>
                </a:r>
                <a:r>
                  <a:rPr lang="en-US" altLang="zh-CN" dirty="0">
                    <a:solidFill>
                      <a:srgbClr val="FF0000"/>
                    </a:solidFill>
                    <a:latin typeface="Times New Roman" panose="02020603050405020304" pitchFamily="18" charset="0"/>
                    <a:cs typeface="Times New Roman" panose="02020603050405020304" pitchFamily="18" charset="0"/>
                  </a:rPr>
                  <a:t>logistic</a:t>
                </a:r>
                <a:r>
                  <a:rPr lang="en-US" altLang="zh-CN" dirty="0">
                    <a:latin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𝑇</m:t>
                        </m:r>
                      </m:e>
                      <m:sub>
                        <m:r>
                          <a:rPr lang="en-US" altLang="zh-CN" b="0" i="1" smtClean="0">
                            <a:latin typeface="Cambria Math" panose="02040503050406030204" pitchFamily="18" charset="0"/>
                            <a:cs typeface="Times New Roman" panose="02020603050405020304" pitchFamily="18" charset="0"/>
                          </a:rPr>
                          <m:t>𝑙𝑜𝑔𝑖𝑡</m:t>
                        </m:r>
                      </m:sub>
                    </m:sSub>
                  </m:oMath>
                </a14:m>
                <a:r>
                  <a:rPr lang="en-US" altLang="zh-CN" dirty="0">
                    <a:latin typeface="Times New Roman" panose="02020603050405020304" pitchFamily="18" charset="0"/>
                    <a:cs typeface="Times New Roman" panose="02020603050405020304" pitchFamily="18" charset="0"/>
                  </a:rPr>
                  <a:t> and </a:t>
                </a:r>
                <a:r>
                  <a:rPr lang="en-US" altLang="zh-CN" dirty="0" err="1">
                    <a:solidFill>
                      <a:srgbClr val="FF0000"/>
                    </a:solidFill>
                    <a:latin typeface="Times New Roman" panose="02020603050405020304" pitchFamily="18" charset="0"/>
                    <a:cs typeface="Times New Roman" panose="02020603050405020304" pitchFamily="18" charset="0"/>
                  </a:rPr>
                  <a:t>misspecified</a:t>
                </a:r>
                <a:r>
                  <a:rPr lang="en-US" altLang="zh-CN" dirty="0">
                    <a:latin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𝑇</m:t>
                        </m:r>
                      </m:e>
                      <m:sub>
                        <m:r>
                          <a:rPr lang="en-US" altLang="zh-CN" b="0" i="1" smtClean="0">
                            <a:latin typeface="Cambria Math" panose="02040503050406030204" pitchFamily="18" charset="0"/>
                            <a:cs typeface="Times New Roman" panose="02020603050405020304" pitchFamily="18" charset="0"/>
                          </a:rPr>
                          <m:t>𝑚𝑖𝑠𝑠𝑝</m:t>
                        </m:r>
                      </m:sub>
                    </m:sSub>
                  </m:oMath>
                </a14:m>
                <a:endParaRPr lang="en-US" altLang="zh-CN" dirty="0">
                  <a:latin typeface="Times New Roman" panose="02020603050405020304" pitchFamily="18" charset="0"/>
                  <a:cs typeface="Times New Roman" panose="02020603050405020304" pitchFamily="18" charset="0"/>
                </a:endParaRPr>
              </a:p>
              <a:p>
                <a:pPr marL="274306" lvl="1" indent="0">
                  <a:buNone/>
                </a:pPr>
                <a:endParaRPr lang="en-US" altLang="zh-CN" dirty="0">
                  <a:latin typeface="Times New Roman" panose="02020603050405020304" pitchFamily="18" charset="0"/>
                  <a:cs typeface="Times New Roman" panose="02020603050405020304" pitchFamily="18" charset="0"/>
                </a:endParaRPr>
              </a:p>
              <a:p>
                <a:pPr lvl="1"/>
                <a:endParaRPr lang="en-US" altLang="zh-CN" dirty="0">
                  <a:latin typeface="Times New Roman" panose="02020603050405020304" pitchFamily="18" charset="0"/>
                  <a:cs typeface="Times New Roman" panose="02020603050405020304" pitchFamily="18" charset="0"/>
                </a:endParaRPr>
              </a:p>
              <a:p>
                <a:pPr lvl="2"/>
                <a:r>
                  <a:rPr lang="en-US" altLang="zh-CN" dirty="0">
                    <a:solidFill>
                      <a:srgbClr val="00B050"/>
                    </a:solidFill>
                    <a:latin typeface="Times New Roman" panose="02020603050405020304" pitchFamily="18" charset="0"/>
                    <a:cs typeface="Times New Roman" panose="02020603050405020304" pitchFamily="18" charset="0"/>
                  </a:rPr>
                  <a:t>Confounding rate </a:t>
                </a:r>
                <a14:m>
                  <m:oMath xmlns:m="http://schemas.openxmlformats.org/officeDocument/2006/math">
                    <m:sSub>
                      <m:sSubPr>
                        <m:ctrlPr>
                          <a:rPr lang="en-US" altLang="zh-CN" i="1" smtClean="0">
                            <a:solidFill>
                              <a:srgbClr val="00B050"/>
                            </a:solidFill>
                            <a:latin typeface="Cambria Math" panose="02040503050406030204" pitchFamily="18" charset="0"/>
                            <a:cs typeface="Times New Roman" panose="02020603050405020304" pitchFamily="18" charset="0"/>
                          </a:rPr>
                        </m:ctrlPr>
                      </m:sSubPr>
                      <m:e>
                        <m:r>
                          <a:rPr lang="en-US" altLang="zh-CN" b="0" i="1" smtClean="0">
                            <a:solidFill>
                              <a:srgbClr val="00B050"/>
                            </a:solidFill>
                            <a:latin typeface="Cambria Math" panose="02040503050406030204" pitchFamily="18" charset="0"/>
                            <a:cs typeface="Times New Roman" panose="02020603050405020304" pitchFamily="18" charset="0"/>
                          </a:rPr>
                          <m:t>𝑟</m:t>
                        </m:r>
                      </m:e>
                      <m:sub>
                        <m:r>
                          <a:rPr lang="en-US" altLang="zh-CN" b="0" i="1" smtClean="0">
                            <a:solidFill>
                              <a:srgbClr val="00B050"/>
                            </a:solidFill>
                            <a:latin typeface="Cambria Math" panose="02040503050406030204" pitchFamily="18" charset="0"/>
                            <a:cs typeface="Times New Roman" panose="02020603050405020304" pitchFamily="18" charset="0"/>
                          </a:rPr>
                          <m:t>𝑐</m:t>
                        </m:r>
                      </m:sub>
                    </m:sSub>
                  </m:oMath>
                </a14:m>
                <a:r>
                  <a:rPr lang="en-US" altLang="zh-CN" dirty="0">
                    <a:latin typeface="Times New Roman" panose="02020603050405020304" pitchFamily="18" charset="0"/>
                    <a:cs typeface="Times New Roman" panose="02020603050405020304" pitchFamily="18" charset="0"/>
                  </a:rPr>
                  <a:t>: the ratio of confounders to all observed variables.</a:t>
                </a:r>
              </a:p>
              <a:p>
                <a:pPr lvl="2"/>
                <a:r>
                  <a:rPr lang="en-US" altLang="zh-CN" dirty="0">
                    <a:solidFill>
                      <a:srgbClr val="00B050"/>
                    </a:solidFill>
                    <a:latin typeface="Times New Roman" panose="02020603050405020304" pitchFamily="18" charset="0"/>
                    <a:cs typeface="Times New Roman" panose="02020603050405020304" pitchFamily="18" charset="0"/>
                  </a:rPr>
                  <a:t>Confounding strength </a:t>
                </a:r>
                <a14:m>
                  <m:oMath xmlns:m="http://schemas.openxmlformats.org/officeDocument/2006/math">
                    <m:sSub>
                      <m:sSubPr>
                        <m:ctrlPr>
                          <a:rPr lang="en-US" altLang="zh-CN" i="1" smtClean="0">
                            <a:solidFill>
                              <a:srgbClr val="00B050"/>
                            </a:solidFill>
                            <a:latin typeface="Cambria Math" panose="02040503050406030204" pitchFamily="18" charset="0"/>
                            <a:cs typeface="Times New Roman" panose="02020603050405020304" pitchFamily="18" charset="0"/>
                          </a:rPr>
                        </m:ctrlPr>
                      </m:sSubPr>
                      <m:e>
                        <m:r>
                          <a:rPr lang="en-US" altLang="zh-CN" b="0" i="1" smtClean="0">
                            <a:solidFill>
                              <a:srgbClr val="00B050"/>
                            </a:solidFill>
                            <a:latin typeface="Cambria Math" charset="0"/>
                            <a:cs typeface="Times New Roman" panose="02020603050405020304" pitchFamily="18" charset="0"/>
                          </a:rPr>
                          <m:t>𝑠</m:t>
                        </m:r>
                      </m:e>
                      <m:sub>
                        <m:r>
                          <a:rPr lang="en-US" altLang="zh-CN" b="0" i="1" smtClean="0">
                            <a:solidFill>
                              <a:srgbClr val="00B050"/>
                            </a:solidFill>
                            <a:latin typeface="Cambria Math" charset="0"/>
                            <a:cs typeface="Times New Roman" panose="02020603050405020304" pitchFamily="18" charset="0"/>
                          </a:rPr>
                          <m:t>𝑐</m:t>
                        </m:r>
                      </m:sub>
                    </m:sSub>
                  </m:oMath>
                </a14:m>
                <a:r>
                  <a:rPr lang="en-US" altLang="zh-CN" dirty="0">
                    <a:latin typeface="Times New Roman" panose="02020603050405020304" pitchFamily="18" charset="0"/>
                    <a:cs typeface="Times New Roman" panose="02020603050405020304" pitchFamily="18" charset="0"/>
                  </a:rPr>
                  <a:t>: the bias strength of confounders</a:t>
                </a:r>
              </a:p>
              <a:p>
                <a:pPr lvl="1">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Outcome</a:t>
                </a:r>
                <a:r>
                  <a:rPr lang="en-US" altLang="zh-CN" dirty="0">
                    <a:latin typeface="Times New Roman" panose="02020603050405020304" pitchFamily="18" charset="0"/>
                    <a:cs typeface="Times New Roman" panose="02020603050405020304" pitchFamily="18" charset="0"/>
                  </a:rPr>
                  <a:t>: from </a:t>
                </a:r>
                <a:r>
                  <a:rPr lang="en-US" altLang="zh-CN" dirty="0">
                    <a:solidFill>
                      <a:srgbClr val="FF0000"/>
                    </a:solidFill>
                    <a:latin typeface="Times New Roman" panose="02020603050405020304" pitchFamily="18" charset="0"/>
                    <a:cs typeface="Times New Roman" panose="02020603050405020304" pitchFamily="18" charset="0"/>
                  </a:rPr>
                  <a:t>linear</a:t>
                </a:r>
                <a:r>
                  <a:rPr lang="en-US" altLang="zh-CN" dirty="0">
                    <a:latin typeface="Times New Roman" panose="02020603050405020304" pitchFamily="18" charset="0"/>
                    <a:cs typeface="Times New Roman" panose="02020603050405020304" pitchFamily="18" charset="0"/>
                  </a:rPr>
                  <a:t> function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𝑌</m:t>
                        </m:r>
                      </m:e>
                      <m:sub>
                        <m:r>
                          <a:rPr lang="en-US" altLang="zh-CN" b="0" i="1" smtClean="0">
                            <a:latin typeface="Cambria Math" panose="02040503050406030204" pitchFamily="18" charset="0"/>
                            <a:cs typeface="Times New Roman" panose="02020603050405020304" pitchFamily="18" charset="0"/>
                          </a:rPr>
                          <m:t>𝑙𝑖𝑛𝑒𝑎𝑟</m:t>
                        </m:r>
                      </m:sub>
                    </m:sSub>
                  </m:oMath>
                </a14:m>
                <a:r>
                  <a:rPr lang="en-US" altLang="zh-CN" dirty="0">
                    <a:latin typeface="Times New Roman" panose="02020603050405020304" pitchFamily="18" charset="0"/>
                    <a:cs typeface="Times New Roman" panose="02020603050405020304" pitchFamily="18" charset="0"/>
                  </a:rPr>
                  <a:t> and </a:t>
                </a:r>
                <a:r>
                  <a:rPr lang="en-US" altLang="zh-CN" dirty="0">
                    <a:solidFill>
                      <a:srgbClr val="FF0000"/>
                    </a:solidFill>
                    <a:latin typeface="Times New Roman" panose="02020603050405020304" pitchFamily="18" charset="0"/>
                    <a:cs typeface="Times New Roman" panose="02020603050405020304" pitchFamily="18" charset="0"/>
                  </a:rPr>
                  <a:t>nonlinear</a:t>
                </a:r>
                <a:r>
                  <a:rPr lang="en-US" altLang="zh-CN" dirty="0">
                    <a:latin typeface="Times New Roman" panose="02020603050405020304" pitchFamily="18" charset="0"/>
                    <a:cs typeface="Times New Roman" panose="02020603050405020304" pitchFamily="18" charset="0"/>
                  </a:rPr>
                  <a:t> function</a:t>
                </a:r>
                <a14:m>
                  <m:oMath xmlns:m="http://schemas.openxmlformats.org/officeDocument/2006/math">
                    <m:r>
                      <a:rPr lang="en-US" altLang="zh-CN" b="0" i="0" smtClean="0">
                        <a:latin typeface="Cambria Math" panose="02040503050406030204" pitchFamily="18" charset="0"/>
                        <a:cs typeface="Times New Roman" panose="02020603050405020304" pitchFamily="18" charset="0"/>
                      </a:rPr>
                      <m:t> </m:t>
                    </m:r>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𝑌</m:t>
                        </m:r>
                      </m:e>
                      <m:sub>
                        <m:r>
                          <a:rPr lang="en-US" altLang="zh-CN" b="0" i="1" smtClean="0">
                            <a:latin typeface="Cambria Math" panose="02040503050406030204" pitchFamily="18" charset="0"/>
                            <a:cs typeface="Times New Roman" panose="02020603050405020304" pitchFamily="18" charset="0"/>
                          </a:rPr>
                          <m:t>𝑛𝑜𝑛𝑙𝑖𝑛</m:t>
                        </m:r>
                      </m:sub>
                    </m:sSub>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939235" y="1524000"/>
                <a:ext cx="9422296" cy="4876800"/>
              </a:xfrm>
              <a:blipFill>
                <a:blip r:embed="rId3"/>
                <a:stretch>
                  <a:fillRect l="-538" t="-1042"/>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94</a:t>
            </a:fld>
            <a:endParaRPr lang="en-US"/>
          </a:p>
        </p:txBody>
      </p:sp>
      <p:pic>
        <p:nvPicPr>
          <p:cNvPr id="5" name="图片 4"/>
          <p:cNvPicPr>
            <a:picLocks noChangeAspect="1"/>
          </p:cNvPicPr>
          <p:nvPr/>
        </p:nvPicPr>
        <p:blipFill>
          <a:blip r:embed="rId4"/>
          <a:stretch>
            <a:fillRect/>
          </a:stretch>
        </p:blipFill>
        <p:spPr>
          <a:xfrm>
            <a:off x="5273859" y="2690775"/>
            <a:ext cx="2122487" cy="323427"/>
          </a:xfrm>
          <a:prstGeom prst="rect">
            <a:avLst/>
          </a:prstGeom>
        </p:spPr>
      </p:pic>
      <p:pic>
        <p:nvPicPr>
          <p:cNvPr id="6" name="图片 5"/>
          <p:cNvPicPr>
            <a:picLocks noChangeAspect="1"/>
          </p:cNvPicPr>
          <p:nvPr/>
        </p:nvPicPr>
        <p:blipFill>
          <a:blip r:embed="rId5"/>
          <a:stretch>
            <a:fillRect/>
          </a:stretch>
        </p:blipFill>
        <p:spPr>
          <a:xfrm>
            <a:off x="4150451" y="3024143"/>
            <a:ext cx="3216275" cy="444088"/>
          </a:xfrm>
          <a:prstGeom prst="rect">
            <a:avLst/>
          </a:prstGeom>
        </p:spPr>
      </p:pic>
      <p:pic>
        <p:nvPicPr>
          <p:cNvPr id="7" name="图片 6"/>
          <p:cNvPicPr>
            <a:picLocks noChangeAspect="1"/>
          </p:cNvPicPr>
          <p:nvPr/>
        </p:nvPicPr>
        <p:blipFill>
          <a:blip r:embed="rId6"/>
          <a:stretch>
            <a:fillRect/>
          </a:stretch>
        </p:blipFill>
        <p:spPr>
          <a:xfrm>
            <a:off x="2946235" y="3851108"/>
            <a:ext cx="5929312" cy="601781"/>
          </a:xfrm>
          <a:prstGeom prst="rect">
            <a:avLst/>
          </a:prstGeom>
        </p:spPr>
      </p:pic>
      <p:pic>
        <p:nvPicPr>
          <p:cNvPr id="8" name="图片 7"/>
          <p:cNvPicPr>
            <a:picLocks noChangeAspect="1"/>
          </p:cNvPicPr>
          <p:nvPr/>
        </p:nvPicPr>
        <p:blipFill>
          <a:blip r:embed="rId7"/>
          <a:stretch>
            <a:fillRect/>
          </a:stretch>
        </p:blipFill>
        <p:spPr>
          <a:xfrm>
            <a:off x="2944750" y="5544254"/>
            <a:ext cx="5430837" cy="982116"/>
          </a:xfrm>
          <a:prstGeom prst="rect">
            <a:avLst/>
          </a:prstGeom>
        </p:spPr>
      </p:pic>
    </p:spTree>
    <p:extLst>
      <p:ext uri="{BB962C8B-B14F-4D97-AF65-F5344CB8AC3E}">
        <p14:creationId xmlns:p14="http://schemas.microsoft.com/office/powerpoint/2010/main" val="22015360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3" name="内容占位符 2"/>
          <p:cNvSpPr>
            <a:spLocks noGrp="1"/>
          </p:cNvSpPr>
          <p:nvPr>
            <p:ph idx="1"/>
          </p:nvPr>
        </p:nvSpPr>
        <p:spPr>
          <a:xfrm>
            <a:off x="1981200" y="4570000"/>
            <a:ext cx="8229600" cy="1907000"/>
          </a:xfrm>
        </p:spPr>
        <p:txBody>
          <a:bodyPr>
            <a:normAutofit/>
          </a:bodyPr>
          <a:lstStyle/>
          <a:p>
            <a:r>
              <a:rPr lang="en-US" altLang="zh-CN" sz="2000" b="1" i="1" dirty="0">
                <a:solidFill>
                  <a:srgbClr val="AC29E7"/>
                </a:solidFill>
                <a:latin typeface="Times New Roman" panose="02020603050405020304" pitchFamily="18" charset="0"/>
                <a:cs typeface="Times New Roman" panose="02020603050405020304" pitchFamily="18" charset="0"/>
              </a:rPr>
              <a:t>Directly estimator </a:t>
            </a:r>
            <a:r>
              <a:rPr lang="en-US" altLang="zh-CN" sz="2000" dirty="0">
                <a:latin typeface="Times New Roman" panose="02020603050405020304" pitchFamily="18" charset="0"/>
                <a:cs typeface="Times New Roman" panose="02020603050405020304" pitchFamily="18" charset="0"/>
              </a:rPr>
              <a:t>fails in all settings, since it ignores confounding bias.</a:t>
            </a:r>
          </a:p>
          <a:p>
            <a:r>
              <a:rPr lang="en-US" altLang="zh-CN" sz="2000" b="1" i="1" dirty="0">
                <a:solidFill>
                  <a:srgbClr val="0000FF"/>
                </a:solidFill>
                <a:latin typeface="Times New Roman" panose="02020603050405020304" pitchFamily="18" charset="0"/>
                <a:cs typeface="Times New Roman" panose="02020603050405020304" pitchFamily="18" charset="0"/>
              </a:rPr>
              <a:t>IPW and DR estimators </a:t>
            </a:r>
            <a:r>
              <a:rPr lang="en-US" altLang="zh-CN" sz="2000" dirty="0">
                <a:latin typeface="Times New Roman" panose="02020603050405020304" pitchFamily="18" charset="0"/>
                <a:cs typeface="Times New Roman" panose="02020603050405020304" pitchFamily="18" charset="0"/>
              </a:rPr>
              <a:t>make huge error when facing high dimensional variables or the model specifications are incorrect.</a:t>
            </a:r>
          </a:p>
          <a:p>
            <a:r>
              <a:rPr lang="en-US" altLang="zh-CN" sz="2000" b="1" i="1" dirty="0">
                <a:solidFill>
                  <a:srgbClr val="00B050"/>
                </a:solidFill>
                <a:latin typeface="Times New Roman" panose="02020603050405020304" pitchFamily="18" charset="0"/>
                <a:cs typeface="Times New Roman" panose="02020603050405020304" pitchFamily="18" charset="0"/>
              </a:rPr>
              <a:t>ENT and ARB estimators</a:t>
            </a:r>
            <a:r>
              <a:rPr lang="en-US" altLang="zh-CN" sz="2000" dirty="0">
                <a:solidFill>
                  <a:srgbClr val="00B05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have poor performance since they balance all variables equally.</a:t>
            </a:r>
            <a:endParaRPr lang="zh-CN" altLang="en-US" sz="20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95</a:t>
            </a:fld>
            <a:endParaRPr lang="en-US"/>
          </a:p>
        </p:txBody>
      </p:sp>
      <p:sp>
        <p:nvSpPr>
          <p:cNvPr id="6" name="文本框 5"/>
          <p:cNvSpPr txBox="1"/>
          <p:nvPr/>
        </p:nvSpPr>
        <p:spPr>
          <a:xfrm>
            <a:off x="7239002" y="1447677"/>
            <a:ext cx="30861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More results see our paper!</a:t>
            </a:r>
            <a:endParaRPr lang="zh-CN" altLang="en-US" sz="20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1855312" y="1932459"/>
            <a:ext cx="8481391" cy="2420836"/>
          </a:xfrm>
          <a:prstGeom prst="rect">
            <a:avLst/>
          </a:prstGeom>
        </p:spPr>
      </p:pic>
      <p:sp>
        <p:nvSpPr>
          <p:cNvPr id="8" name="矩形 7"/>
          <p:cNvSpPr/>
          <p:nvPr/>
        </p:nvSpPr>
        <p:spPr>
          <a:xfrm>
            <a:off x="2955243" y="2490625"/>
            <a:ext cx="7369865" cy="279085"/>
          </a:xfrm>
          <a:prstGeom prst="rect">
            <a:avLst/>
          </a:prstGeom>
          <a:noFill/>
          <a:ln w="38100">
            <a:solidFill>
              <a:srgbClr val="AC29E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43647" y="2828938"/>
            <a:ext cx="7369865" cy="552731"/>
          </a:xfrm>
          <a:prstGeom prst="rect">
            <a:avLst/>
          </a:prstGeom>
          <a:noFill/>
          <a:ln w="38100">
            <a:solidFill>
              <a:srgbClr val="0000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46963" y="3426838"/>
            <a:ext cx="7369865" cy="552731"/>
          </a:xfrm>
          <a:prstGeom prst="rect">
            <a:avLst/>
          </a:prstGeom>
          <a:noFill/>
          <a:ln w="3810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59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2" presetClass="entr" presetSubtype="4"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1" nodeType="clickEffect">
                                  <p:stCondLst>
                                    <p:cond delay="0"/>
                                  </p:stCondLst>
                                  <p:childTnLst>
                                    <p:animEffect transition="out" filter="wipe(down)">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2" presetClass="entr" presetSubtype="4" fill="hold" nodeType="with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96</a:t>
            </a:fld>
            <a:endParaRPr lang="en-US"/>
          </a:p>
        </p:txBody>
      </p:sp>
      <p:sp>
        <p:nvSpPr>
          <p:cNvPr id="8" name="矩形 7"/>
          <p:cNvSpPr/>
          <p:nvPr/>
        </p:nvSpPr>
        <p:spPr>
          <a:xfrm>
            <a:off x="1623395" y="4761758"/>
            <a:ext cx="8945219" cy="9631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Our DCB estimator achieves significant improvements over the baselines in different settings.</a:t>
            </a:r>
          </a:p>
        </p:txBody>
      </p:sp>
      <p:pic>
        <p:nvPicPr>
          <p:cNvPr id="13" name="图片 12"/>
          <p:cNvPicPr>
            <a:picLocks noChangeAspect="1"/>
          </p:cNvPicPr>
          <p:nvPr/>
        </p:nvPicPr>
        <p:blipFill>
          <a:blip r:embed="rId3"/>
          <a:stretch>
            <a:fillRect/>
          </a:stretch>
        </p:blipFill>
        <p:spPr>
          <a:xfrm>
            <a:off x="1855312" y="1932459"/>
            <a:ext cx="8481391" cy="2420836"/>
          </a:xfrm>
          <a:prstGeom prst="rect">
            <a:avLst/>
          </a:prstGeom>
        </p:spPr>
      </p:pic>
      <p:sp>
        <p:nvSpPr>
          <p:cNvPr id="14" name="矩形 13"/>
          <p:cNvSpPr/>
          <p:nvPr/>
        </p:nvSpPr>
        <p:spPr>
          <a:xfrm>
            <a:off x="2966839" y="3975659"/>
            <a:ext cx="7369865" cy="364391"/>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239002" y="1447677"/>
            <a:ext cx="308610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More results see our paper!</a:t>
            </a:r>
            <a:endParaRPr lang="zh-CN" altLang="en-US" sz="2000" dirty="0">
              <a:latin typeface="Times New Roman" panose="02020603050405020304" pitchFamily="18" charset="0"/>
              <a:cs typeface="Times New Roman" panose="02020603050405020304" pitchFamily="18" charset="0"/>
            </a:endParaRPr>
          </a:p>
        </p:txBody>
      </p:sp>
      <p:sp>
        <p:nvSpPr>
          <p:cNvPr id="9" name="矩形 15"/>
          <p:cNvSpPr/>
          <p:nvPr/>
        </p:nvSpPr>
        <p:spPr>
          <a:xfrm>
            <a:off x="1623395" y="6000875"/>
            <a:ext cx="8945219" cy="598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Our DCB estimator is very </a:t>
            </a:r>
            <a:r>
              <a:rPr lang="en-US" altLang="zh-CN" sz="2800" dirty="0">
                <a:solidFill>
                  <a:srgbClr val="FF0000"/>
                </a:solidFill>
                <a:latin typeface="Times New Roman" panose="02020603050405020304" pitchFamily="18" charset="0"/>
                <a:cs typeface="Times New Roman" panose="02020603050405020304" pitchFamily="18" charset="0"/>
              </a:rPr>
              <a:t>robust</a:t>
            </a:r>
            <a:r>
              <a:rPr lang="en-US" altLang="zh-CN" sz="28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28653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97</a:t>
            </a:fld>
            <a:endParaRPr lang="en-US"/>
          </a:p>
        </p:txBody>
      </p:sp>
      <p:sp>
        <p:nvSpPr>
          <p:cNvPr id="8" name="矩形 7"/>
          <p:cNvSpPr/>
          <p:nvPr/>
        </p:nvSpPr>
        <p:spPr>
          <a:xfrm>
            <a:off x="2090536" y="5663139"/>
            <a:ext cx="7700431" cy="9810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The MAE of our DCB estimator is consistent </a:t>
            </a:r>
            <a:r>
              <a:rPr lang="en-US" altLang="zh-CN" sz="3200" dirty="0">
                <a:solidFill>
                  <a:srgbClr val="FF0000"/>
                </a:solidFill>
                <a:latin typeface="Times New Roman" panose="02020603050405020304" pitchFamily="18" charset="0"/>
                <a:cs typeface="Times New Roman" panose="02020603050405020304" pitchFamily="18" charset="0"/>
              </a:rPr>
              <a:t>stable and small</a:t>
            </a:r>
            <a:r>
              <a:rPr lang="en-US" altLang="zh-CN" sz="3200" dirty="0">
                <a:solidFill>
                  <a:schemeClr val="tx1"/>
                </a:solidFill>
                <a:latin typeface="Times New Roman" panose="02020603050405020304" pitchFamily="18" charset="0"/>
                <a:cs typeface="Times New Roman" panose="02020603050405020304" pitchFamily="18" charset="0"/>
              </a:rPr>
              <a:t>.</a:t>
            </a:r>
          </a:p>
        </p:txBody>
      </p:sp>
      <p:sp>
        <p:nvSpPr>
          <p:cNvPr id="9" name="内容占位符 2"/>
          <p:cNvSpPr>
            <a:spLocks noGrp="1"/>
          </p:cNvSpPr>
          <p:nvPr>
            <p:ph idx="1"/>
          </p:nvPr>
        </p:nvSpPr>
        <p:spPr>
          <a:xfrm>
            <a:off x="1981202" y="1600206"/>
            <a:ext cx="8547100" cy="2454965"/>
          </a:xfrm>
        </p:spPr>
        <p:txBody>
          <a:bodyPr/>
          <a:lstStyle/>
          <a:p>
            <a:r>
              <a:rPr lang="en-US" altLang="zh-CN" dirty="0">
                <a:latin typeface="Times New Roman" panose="02020603050405020304" pitchFamily="18" charset="0"/>
                <a:cs typeface="Times New Roman" panose="02020603050405020304" pitchFamily="18" charset="0"/>
              </a:rPr>
              <a:t>Sample Size</a:t>
            </a:r>
          </a:p>
          <a:p>
            <a:r>
              <a:rPr lang="en-US" altLang="zh-CN" dirty="0">
                <a:latin typeface="Times New Roman" panose="02020603050405020304" pitchFamily="18" charset="0"/>
                <a:cs typeface="Times New Roman" panose="02020603050405020304" pitchFamily="18" charset="0"/>
              </a:rPr>
              <a:t>Dimension of variables</a:t>
            </a:r>
          </a:p>
          <a:p>
            <a:r>
              <a:rPr lang="en-US" altLang="zh-CN" dirty="0">
                <a:latin typeface="Times New Roman" panose="02020603050405020304" pitchFamily="18" charset="0"/>
                <a:cs typeface="Times New Roman" panose="02020603050405020304" pitchFamily="18" charset="0"/>
              </a:rPr>
              <a:t>Confounding rate</a:t>
            </a:r>
          </a:p>
          <a:p>
            <a:r>
              <a:rPr lang="en-US" altLang="zh-CN" dirty="0">
                <a:latin typeface="Times New Roman" panose="02020603050405020304" pitchFamily="18" charset="0"/>
                <a:cs typeface="Times New Roman" panose="02020603050405020304" pitchFamily="18" charset="0"/>
              </a:rPr>
              <a:t>Confounding strength</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555064" y="1709935"/>
            <a:ext cx="4235903" cy="3728313"/>
          </a:xfrm>
          <a:prstGeom prst="rect">
            <a:avLst/>
          </a:prstGeom>
        </p:spPr>
      </p:pic>
      <p:sp>
        <p:nvSpPr>
          <p:cNvPr id="5" name="矩形 4"/>
          <p:cNvSpPr/>
          <p:nvPr/>
        </p:nvSpPr>
        <p:spPr>
          <a:xfrm>
            <a:off x="6016487" y="4267205"/>
            <a:ext cx="3774472" cy="46382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6533323" y="3180531"/>
            <a:ext cx="357808" cy="108667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00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Robustness Test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98</a:t>
            </a:fld>
            <a:endParaRPr lang="en-US"/>
          </a:p>
        </p:txBody>
      </p:sp>
      <p:pic>
        <p:nvPicPr>
          <p:cNvPr id="5" name="图片 4"/>
          <p:cNvPicPr>
            <a:picLocks noChangeAspect="1"/>
          </p:cNvPicPr>
          <p:nvPr/>
        </p:nvPicPr>
        <p:blipFill>
          <a:blip r:embed="rId3"/>
          <a:stretch>
            <a:fillRect/>
          </a:stretch>
        </p:blipFill>
        <p:spPr>
          <a:xfrm>
            <a:off x="263356" y="1692779"/>
            <a:ext cx="3880293" cy="3256247"/>
          </a:xfrm>
          <a:prstGeom prst="rect">
            <a:avLst/>
          </a:prstGeom>
        </p:spPr>
      </p:pic>
      <p:pic>
        <p:nvPicPr>
          <p:cNvPr id="6" name="图片 5"/>
          <p:cNvPicPr>
            <a:picLocks noChangeAspect="1"/>
          </p:cNvPicPr>
          <p:nvPr/>
        </p:nvPicPr>
        <p:blipFill>
          <a:blip r:embed="rId4"/>
          <a:stretch>
            <a:fillRect/>
          </a:stretch>
        </p:blipFill>
        <p:spPr>
          <a:xfrm>
            <a:off x="8048350" y="1604198"/>
            <a:ext cx="3795732" cy="3426419"/>
          </a:xfrm>
          <a:prstGeom prst="rect">
            <a:avLst/>
          </a:prstGeom>
        </p:spPr>
      </p:pic>
      <p:pic>
        <p:nvPicPr>
          <p:cNvPr id="7" name="图片 6"/>
          <p:cNvPicPr>
            <a:picLocks noChangeAspect="1"/>
          </p:cNvPicPr>
          <p:nvPr/>
        </p:nvPicPr>
        <p:blipFill>
          <a:blip r:embed="rId5"/>
          <a:stretch>
            <a:fillRect/>
          </a:stretch>
        </p:blipFill>
        <p:spPr>
          <a:xfrm>
            <a:off x="4224490" y="1604197"/>
            <a:ext cx="3743025" cy="3344831"/>
          </a:xfrm>
          <a:prstGeom prst="rect">
            <a:avLst/>
          </a:prstGeom>
        </p:spPr>
      </p:pic>
      <p:sp>
        <p:nvSpPr>
          <p:cNvPr id="9" name="矩形 8"/>
          <p:cNvSpPr/>
          <p:nvPr/>
        </p:nvSpPr>
        <p:spPr>
          <a:xfrm>
            <a:off x="2245788" y="5358193"/>
            <a:ext cx="7700431" cy="108441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Our DCB algorithm is very </a:t>
            </a:r>
            <a:r>
              <a:rPr lang="en-US" altLang="zh-CN" sz="3200" dirty="0">
                <a:solidFill>
                  <a:srgbClr val="FF0000"/>
                </a:solidFill>
                <a:latin typeface="Times New Roman" panose="02020603050405020304" pitchFamily="18" charset="0"/>
                <a:cs typeface="Times New Roman" panose="02020603050405020304" pitchFamily="18" charset="0"/>
              </a:rPr>
              <a:t>robust </a:t>
            </a:r>
            <a:r>
              <a:rPr lang="en-US" altLang="zh-CN" sz="3200" dirty="0">
                <a:solidFill>
                  <a:schemeClr val="tx1"/>
                </a:solidFill>
                <a:latin typeface="Times New Roman" panose="02020603050405020304" pitchFamily="18" charset="0"/>
                <a:cs typeface="Times New Roman" panose="02020603050405020304" pitchFamily="18" charset="0"/>
              </a:rPr>
              <a:t>for treatment effect estimation.</a:t>
            </a:r>
          </a:p>
        </p:txBody>
      </p:sp>
    </p:spTree>
    <p:extLst>
      <p:ext uri="{BB962C8B-B14F-4D97-AF65-F5344CB8AC3E}">
        <p14:creationId xmlns:p14="http://schemas.microsoft.com/office/powerpoint/2010/main" val="32157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Experiments - Accuracy Test</a:t>
            </a:r>
            <a:endParaRPr lang="zh-CN" altLang="en-US" dirty="0"/>
          </a:p>
        </p:txBody>
      </p:sp>
      <p:sp>
        <p:nvSpPr>
          <p:cNvPr id="3" name="内容占位符 2"/>
          <p:cNvSpPr>
            <a:spLocks noGrp="1"/>
          </p:cNvSpPr>
          <p:nvPr>
            <p:ph idx="1"/>
          </p:nvPr>
        </p:nvSpPr>
        <p:spPr/>
        <p:txBody>
          <a:bodyPr/>
          <a:lstStyle/>
          <a:p>
            <a:r>
              <a:rPr lang="en-US" altLang="zh-CN" sz="2800" dirty="0" err="1">
                <a:latin typeface="Times New Roman" panose="02020603050405020304" pitchFamily="18" charset="0"/>
                <a:cs typeface="Times New Roman" panose="02020603050405020304" pitchFamily="18" charset="0"/>
              </a:rPr>
              <a:t>LaLonde</a:t>
            </a:r>
            <a:r>
              <a:rPr lang="en-US" altLang="zh-CN" sz="2800" dirty="0">
                <a:latin typeface="Times New Roman" panose="02020603050405020304" pitchFamily="18" charset="0"/>
                <a:cs typeface="Times New Roman" panose="02020603050405020304" pitchFamily="18" charset="0"/>
              </a:rPr>
              <a:t> Dataset [5]: </a:t>
            </a:r>
            <a:r>
              <a:rPr lang="en-US" altLang="zh-CN" i="1" dirty="0">
                <a:latin typeface="Times New Roman" panose="02020603050405020304" pitchFamily="18" charset="0"/>
                <a:cs typeface="Times New Roman" panose="02020603050405020304" pitchFamily="18" charset="0"/>
              </a:rPr>
              <a:t>Would the job training program increase people’s earnings in the year of 1978?</a:t>
            </a:r>
          </a:p>
          <a:p>
            <a:pPr lvl="1"/>
            <a:r>
              <a:rPr lang="en-US" altLang="zh-CN" sz="2400" b="1" dirty="0">
                <a:latin typeface="Times New Roman" panose="02020603050405020304" pitchFamily="18" charset="0"/>
                <a:cs typeface="Times New Roman" panose="02020603050405020304" pitchFamily="18" charset="0"/>
              </a:rPr>
              <a:t>Randomized experiments</a:t>
            </a:r>
            <a:r>
              <a:rPr lang="en-US" altLang="zh-CN" sz="2400" dirty="0">
                <a:latin typeface="Times New Roman" panose="02020603050405020304" pitchFamily="18" charset="0"/>
                <a:cs typeface="Times New Roman" panose="02020603050405020304" pitchFamily="18" charset="0"/>
              </a:rPr>
              <a:t>: provide ground truth of treatment effect</a:t>
            </a:r>
          </a:p>
          <a:p>
            <a:pPr lvl="1"/>
            <a:r>
              <a:rPr lang="en-US" altLang="zh-CN" sz="2400" b="1" dirty="0">
                <a:latin typeface="Times New Roman" panose="02020603050405020304" pitchFamily="18" charset="0"/>
                <a:cs typeface="Times New Roman" panose="02020603050405020304" pitchFamily="18" charset="0"/>
              </a:rPr>
              <a:t>Observational studies</a:t>
            </a:r>
            <a:r>
              <a:rPr lang="en-US" altLang="zh-CN" sz="2400" dirty="0">
                <a:latin typeface="Times New Roman" panose="02020603050405020304" pitchFamily="18" charset="0"/>
                <a:cs typeface="Times New Roman" panose="02020603050405020304" pitchFamily="18" charset="0"/>
              </a:rPr>
              <a:t>: check the performance of all estimators</a:t>
            </a:r>
          </a:p>
          <a:p>
            <a:pPr marL="0" indent="0">
              <a:buNone/>
            </a:pPr>
            <a:endParaRPr lang="en-US" altLang="zh-CN" dirty="0"/>
          </a:p>
          <a:p>
            <a:r>
              <a:rPr lang="en-US" altLang="zh-CN" sz="2800" dirty="0">
                <a:latin typeface="Times New Roman" panose="02020603050405020304" pitchFamily="18" charset="0"/>
                <a:cs typeface="Times New Roman" panose="02020603050405020304" pitchFamily="18" charset="0"/>
              </a:rPr>
              <a:t>Experimental Setting: </a:t>
            </a:r>
          </a:p>
          <a:p>
            <a:pPr lvl="1"/>
            <a:r>
              <a:rPr lang="en-US" altLang="zh-CN" sz="2400" b="1" dirty="0">
                <a:latin typeface="Times New Roman" panose="02020603050405020304" pitchFamily="18" charset="0"/>
                <a:cs typeface="Times New Roman" panose="02020603050405020304" pitchFamily="18" charset="0"/>
              </a:rPr>
              <a:t>V-RAW</a:t>
            </a:r>
            <a:r>
              <a:rPr lang="en-US" altLang="zh-CN" sz="2400" dirty="0">
                <a:latin typeface="Times New Roman" panose="02020603050405020304" pitchFamily="18" charset="0"/>
                <a:cs typeface="Times New Roman" panose="02020603050405020304" pitchFamily="18" charset="0"/>
              </a:rPr>
              <a:t>: variables set of 10 raw observed variables, including employment, education, age ethnicity and married status.</a:t>
            </a:r>
          </a:p>
          <a:p>
            <a:pPr lvl="1"/>
            <a:r>
              <a:rPr lang="en-US" altLang="zh-CN" sz="2400" b="1" dirty="0">
                <a:latin typeface="Times New Roman" panose="02020603050405020304" pitchFamily="18" charset="0"/>
                <a:cs typeface="Times New Roman" panose="02020603050405020304" pitchFamily="18" charset="0"/>
              </a:rPr>
              <a:t>V-INTERACTION</a:t>
            </a:r>
            <a:r>
              <a:rPr lang="en-US" altLang="zh-CN" sz="2400" dirty="0">
                <a:latin typeface="Times New Roman" panose="02020603050405020304" pitchFamily="18" charset="0"/>
                <a:cs typeface="Times New Roman" panose="02020603050405020304" pitchFamily="18" charset="0"/>
              </a:rPr>
              <a:t>: variables set of raw variables, their pairwise one way interaction and their squared terms.</a:t>
            </a:r>
            <a:endParaRPr lang="zh-CN" altLang="en-US" sz="24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99</a:t>
            </a:fld>
            <a:endParaRPr lang="en-US"/>
          </a:p>
        </p:txBody>
      </p:sp>
    </p:spTree>
    <p:extLst>
      <p:ext uri="{BB962C8B-B14F-4D97-AF65-F5344CB8AC3E}">
        <p14:creationId xmlns:p14="http://schemas.microsoft.com/office/powerpoint/2010/main" val="41986596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ng">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meng</Template>
  <TotalTime>12126</TotalTime>
  <Words>23304</Words>
  <Application>Microsoft Macintosh PowerPoint</Application>
  <PresentationFormat>Widescreen</PresentationFormat>
  <Paragraphs>2816</Paragraphs>
  <Slides>202</Slides>
  <Notes>146</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202</vt:i4>
      </vt:variant>
    </vt:vector>
  </HeadingPairs>
  <TitlesOfParts>
    <vt:vector size="215" baseType="lpstr">
      <vt:lpstr>Microsoft YaHei</vt:lpstr>
      <vt:lpstr>Microsoft YaHei</vt:lpstr>
      <vt:lpstr>黑体</vt:lpstr>
      <vt:lpstr>黑体</vt:lpstr>
      <vt:lpstr>宋体</vt:lpstr>
      <vt:lpstr>华文新魏</vt:lpstr>
      <vt:lpstr>Arial</vt:lpstr>
      <vt:lpstr>Calibri</vt:lpstr>
      <vt:lpstr>Cambria Math</vt:lpstr>
      <vt:lpstr>Mangal</vt:lpstr>
      <vt:lpstr>Times New Roman</vt:lpstr>
      <vt:lpstr>Wingdings</vt:lpstr>
      <vt:lpstr>meng</vt:lpstr>
      <vt:lpstr>Causally Regularized Machine learning</vt:lpstr>
      <vt:lpstr>Predictive systems are impacting our life</vt:lpstr>
      <vt:lpstr>Even in risk-sensitive areas</vt:lpstr>
      <vt:lpstr>Explainability</vt:lpstr>
      <vt:lpstr>Explainability</vt:lpstr>
      <vt:lpstr>Explainability</vt:lpstr>
      <vt:lpstr>Explainability</vt:lpstr>
      <vt:lpstr>Stability</vt:lpstr>
      <vt:lpstr>Stability</vt:lpstr>
      <vt:lpstr>Stability</vt:lpstr>
      <vt:lpstr>Stability</vt:lpstr>
      <vt:lpstr>Actionability</vt:lpstr>
      <vt:lpstr>Actionability</vt:lpstr>
      <vt:lpstr>Actionability</vt:lpstr>
      <vt:lpstr>Fairness</vt:lpstr>
      <vt:lpstr>The source of these problems: Correlation</vt:lpstr>
      <vt:lpstr>Correlation V.S. Causation</vt:lpstr>
      <vt:lpstr>Correlation V.S. Causation</vt:lpstr>
      <vt:lpstr>Why should we care about causality?</vt:lpstr>
      <vt:lpstr>OUTLINE</vt:lpstr>
      <vt:lpstr>Cause and Effect</vt:lpstr>
      <vt:lpstr>What is causality?</vt:lpstr>
      <vt:lpstr>What is causality?</vt:lpstr>
      <vt:lpstr>The Three Layer Causal Hierarchy</vt:lpstr>
      <vt:lpstr>A practical definition</vt:lpstr>
      <vt:lpstr>Causal Effect Estimation</vt:lpstr>
      <vt:lpstr>Counterfactual Problem</vt:lpstr>
      <vt:lpstr>Potential Outcome Framework</vt:lpstr>
      <vt:lpstr>Ideal Solution: Counterfactual World</vt:lpstr>
      <vt:lpstr>Randomized Experiments are the “Gold Standard”</vt:lpstr>
      <vt:lpstr>Randomized Experiments are the “Gold Standard”</vt:lpstr>
      <vt:lpstr>Recap: Causal Effect and Potential Outcome</vt:lpstr>
      <vt:lpstr>OUTLINE</vt:lpstr>
      <vt:lpstr>Causal Inference with Observational Data</vt:lpstr>
      <vt:lpstr>Causal Inference with Observational Data</vt:lpstr>
      <vt:lpstr>Causal Inference with Observational Data</vt:lpstr>
      <vt:lpstr>Methods for Causal Inference</vt:lpstr>
      <vt:lpstr>Assumptions of Causal Inference</vt:lpstr>
      <vt:lpstr>Methods for Causal Inference</vt:lpstr>
      <vt:lpstr>Matching</vt:lpstr>
      <vt:lpstr>Matching</vt:lpstr>
      <vt:lpstr>Matching</vt:lpstr>
      <vt:lpstr>Matching</vt:lpstr>
      <vt:lpstr>Methods for Causal Inference</vt:lpstr>
      <vt:lpstr>Propensity Score Based Methods</vt:lpstr>
      <vt:lpstr>Propensity Score Matching</vt:lpstr>
      <vt:lpstr>Methods for Causal Inference</vt:lpstr>
      <vt:lpstr>Inverse of Propensity Weighting (IPW)</vt:lpstr>
      <vt:lpstr>Inverse of Propensity Weighting (IPW)</vt:lpstr>
      <vt:lpstr>Inverse of Propensity Weighting (IPW)</vt:lpstr>
      <vt:lpstr>Inverse of Propensity Weighting (IPW)</vt:lpstr>
      <vt:lpstr>Methods for Causal Inference</vt:lpstr>
      <vt:lpstr>Doubly Robust</vt:lpstr>
      <vt:lpstr>Doubly Robust</vt:lpstr>
      <vt:lpstr>Doubly Robust</vt:lpstr>
      <vt:lpstr>Doubly Robust</vt:lpstr>
      <vt:lpstr>Propensity Score based Methods</vt:lpstr>
      <vt:lpstr>Propensity Score based Methods</vt:lpstr>
      <vt:lpstr>Methods for Causal Inference</vt:lpstr>
      <vt:lpstr>Inverse of Propensity Weighting (IPW)</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Data-Driven Variable Decomposition (D2VD)</vt:lpstr>
      <vt:lpstr>Experiments on Real World Data</vt:lpstr>
      <vt:lpstr>Experiments Results</vt:lpstr>
      <vt:lpstr>Experiments Results</vt:lpstr>
      <vt:lpstr>Summary: Propensity Score based Methods</vt:lpstr>
      <vt:lpstr>Methods for Causal Inference</vt:lpstr>
      <vt:lpstr>Causal Inference with Observational Data</vt:lpstr>
      <vt:lpstr>Causal Inference with Observational Data</vt:lpstr>
      <vt:lpstr>Directly Confounder Balancing</vt:lpstr>
      <vt:lpstr>Directly Confounder Balancing</vt:lpstr>
      <vt:lpstr>Directly Confounder Balancing</vt:lpstr>
      <vt:lpstr>Entropy Balancing</vt:lpstr>
      <vt:lpstr>Approximate Residual Balancing</vt:lpstr>
      <vt:lpstr>Directly Confounder Balancing</vt:lpstr>
      <vt:lpstr>Directly Confounder Balancing</vt:lpstr>
      <vt:lpstr>Methods for Causal Inference</vt:lpstr>
      <vt:lpstr>Differentiated Confounder Balancing</vt:lpstr>
      <vt:lpstr>Confounder Weights Learning</vt:lpstr>
      <vt:lpstr>Confounder Weights Learning</vt:lpstr>
      <vt:lpstr>Sample Weights Learning</vt:lpstr>
      <vt:lpstr>Differentiated Confounder Balancing</vt:lpstr>
      <vt:lpstr>Differentiated Confounder Balancing</vt:lpstr>
      <vt:lpstr>Experiments</vt:lpstr>
      <vt:lpstr>Experiments</vt:lpstr>
      <vt:lpstr>Experiments - Robustness Test</vt:lpstr>
      <vt:lpstr>Experiments - Robustness Test</vt:lpstr>
      <vt:lpstr>Experiments - Robustness Test</vt:lpstr>
      <vt:lpstr>Experiments - Robustness Test</vt:lpstr>
      <vt:lpstr>Experiments - Robustness Test</vt:lpstr>
      <vt:lpstr>Experiments - Accuracy Test</vt:lpstr>
      <vt:lpstr>Experiments - Accuracy Test</vt:lpstr>
      <vt:lpstr>Experiments - Accuracy Test</vt:lpstr>
      <vt:lpstr>Experiments - Predictive Power</vt:lpstr>
      <vt:lpstr>Experiments - Predictive Power</vt:lpstr>
      <vt:lpstr>Summary: Directly Confounder Balancing</vt:lpstr>
      <vt:lpstr>Summary: Methods for Causal Inference</vt:lpstr>
      <vt:lpstr>OUTLINE</vt:lpstr>
      <vt:lpstr>OUTLINE</vt:lpstr>
      <vt:lpstr>Causal Inference for Stable Prediction</vt:lpstr>
      <vt:lpstr>Why they fail?</vt:lpstr>
      <vt:lpstr>Why they fail?</vt:lpstr>
      <vt:lpstr>Correlation V.S. Causation</vt:lpstr>
      <vt:lpstr>Stable Prediction</vt:lpstr>
      <vt:lpstr>Why would a predictive model not be stable?</vt:lpstr>
      <vt:lpstr>Why would a predictive model not be stable?</vt:lpstr>
      <vt:lpstr>Related Work – address env. shift problem</vt:lpstr>
      <vt:lpstr>Related Work</vt:lpstr>
      <vt:lpstr>Challenges</vt:lpstr>
      <vt:lpstr>Challenges</vt:lpstr>
      <vt:lpstr>Linking to Causality</vt:lpstr>
      <vt:lpstr>Towards stable prediction</vt:lpstr>
      <vt:lpstr>Causal Inference by Exactly Matching</vt:lpstr>
      <vt:lpstr>Causal Inference by Confounder Balancing</vt:lpstr>
      <vt:lpstr>Global Balancing: bridging causality and prediction</vt:lpstr>
      <vt:lpstr>Causal Regularizer and Theoretical Guarantee</vt:lpstr>
      <vt:lpstr>Causally Regularized Logistic Regression</vt:lpstr>
      <vt:lpstr>Challenges from the Wild Big Data Era</vt:lpstr>
      <vt:lpstr>From Shallow to Deep - DGBR</vt:lpstr>
      <vt:lpstr>Theoretical Analysis</vt:lpstr>
      <vt:lpstr>Theoretical Analysis</vt:lpstr>
      <vt:lpstr>Theoretical Analysis</vt:lpstr>
      <vt:lpstr>Experiments</vt:lpstr>
      <vt:lpstr>Experiments on Synthetic Data</vt:lpstr>
      <vt:lpstr>Experiments on Synthetic Data</vt:lpstr>
      <vt:lpstr>Experiments on Synthetic Data</vt:lpstr>
      <vt:lpstr>Experiments on Synthetic Data</vt:lpstr>
      <vt:lpstr>Experiments on Synthetic Data</vt:lpstr>
      <vt:lpstr>Experiments on Synthetic Data</vt:lpstr>
      <vt:lpstr>Experiments on online advertising</vt:lpstr>
      <vt:lpstr>Experiments on online advertising</vt:lpstr>
      <vt:lpstr>Experiments on image classification</vt:lpstr>
      <vt:lpstr>Experiments on image classification</vt:lpstr>
      <vt:lpstr>Experiments on image classification</vt:lpstr>
      <vt:lpstr>Summary: Causally Regularized Stable Learning</vt:lpstr>
      <vt:lpstr>OUTLINE</vt:lpstr>
      <vt:lpstr>User Interactive systems</vt:lpstr>
      <vt:lpstr>Interactive System Schema</vt:lpstr>
      <vt:lpstr>Search engine</vt:lpstr>
      <vt:lpstr>Ads-placement systems</vt:lpstr>
      <vt:lpstr>Video Recommender System</vt:lpstr>
      <vt:lpstr>Offline Policy Evaluation</vt:lpstr>
      <vt:lpstr>Policy Evaluation: Online A/B Testing</vt:lpstr>
      <vt:lpstr>Offline Policy Evaluation</vt:lpstr>
      <vt:lpstr>Challenges of Offline Policy Evaluation</vt:lpstr>
      <vt:lpstr>Related Work</vt:lpstr>
      <vt:lpstr>Related Work</vt:lpstr>
      <vt:lpstr>Related Work</vt:lpstr>
      <vt:lpstr>Summary on Related Work</vt:lpstr>
      <vt:lpstr>Context Balancing</vt:lpstr>
      <vt:lpstr>Focused Context Balancing (FCB) estimator</vt:lpstr>
      <vt:lpstr>Theoretical Analysis</vt:lpstr>
      <vt:lpstr>Focused Context Balancing algorithm</vt:lpstr>
      <vt:lpstr>Experiment</vt:lpstr>
      <vt:lpstr>Experiment - Simulations</vt:lpstr>
      <vt:lpstr>Experiments on Synthetic Data</vt:lpstr>
      <vt:lpstr>Experiments on Synthetic Data</vt:lpstr>
      <vt:lpstr>Experiments on Synthetic Data</vt:lpstr>
      <vt:lpstr>Experiment - Classifier evaluation</vt:lpstr>
      <vt:lpstr>Experiments - Classifier evaluation</vt:lpstr>
      <vt:lpstr>Summary: Causal Inference for Offline Policy Evaluation</vt:lpstr>
      <vt:lpstr>Summary: Causally Regularized Machine Learning</vt:lpstr>
      <vt:lpstr>Correlation V.S. Causation</vt:lpstr>
      <vt:lpstr>Summary: Causally Regularized Machine Learning</vt:lpstr>
      <vt:lpstr>OUTLINE</vt:lpstr>
      <vt:lpstr>Towards Non-I.I.D. Image classification: A Dataset and Baselines</vt:lpstr>
      <vt:lpstr>Non-I.I.D. Image Classification</vt:lpstr>
      <vt:lpstr>Existence of Non-I.I.Dness</vt:lpstr>
      <vt:lpstr>Related Datasets</vt:lpstr>
      <vt:lpstr>NICO - Non-I.I.D. Image Dataset with Contexts</vt:lpstr>
      <vt:lpstr>NICO - Non-I.I.D. Image Dataset with Contexts</vt:lpstr>
      <vt:lpstr>Controlling NI on NICO Dataset</vt:lpstr>
      <vt:lpstr>Minimum Bias</vt:lpstr>
      <vt:lpstr>Proportional Bias</vt:lpstr>
      <vt:lpstr>Proportional Bias</vt:lpstr>
      <vt:lpstr> Compositional Bias</vt:lpstr>
      <vt:lpstr> Adversarial Bias</vt:lpstr>
      <vt:lpstr>NICO - Non-I.I.D. Image Dataset with Contexts</vt:lpstr>
      <vt:lpstr>NICO - Non-I.I.D. Image Dataset with Contexts</vt:lpstr>
      <vt:lpstr>ConvNet with Batch Balancing (CNBB)</vt:lpstr>
      <vt:lpstr>ConvNet with Batch Balancing (CNBB)</vt:lpstr>
      <vt:lpstr> Experiments</vt:lpstr>
      <vt:lpstr>Summary on Experimental Results</vt:lpstr>
      <vt:lpstr>Analysis</vt:lpstr>
      <vt:lpstr>Summary: NICO for Non-iid Image Classification</vt:lpstr>
      <vt:lpstr>OUTLINE</vt:lpstr>
      <vt:lpstr>Conclusion</vt:lpstr>
      <vt:lpstr>Conclusion</vt:lpstr>
      <vt:lpstr>Future Work and Discussion</vt:lpstr>
      <vt:lpstr>Future Work and Discussion</vt:lpstr>
      <vt:lpstr>Future Work and Discussion</vt:lpstr>
      <vt:lpstr>References</vt:lpstr>
      <vt:lpstr>References</vt:lpstr>
      <vt:lpstr>Acknowledgement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Causally Regularized Machine learning</dc:title>
  <dc:creator>况 琨</dc:creator>
  <cp:lastModifiedBy>Microsoft Office User</cp:lastModifiedBy>
  <cp:revision>1035</cp:revision>
  <cp:lastPrinted>2019-04-15T10:30:54Z</cp:lastPrinted>
  <dcterms:created xsi:type="dcterms:W3CDTF">2019-03-21T03:06:13Z</dcterms:created>
  <dcterms:modified xsi:type="dcterms:W3CDTF">2019-04-16T14:16:38Z</dcterms:modified>
</cp:coreProperties>
</file>